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0" r:id="rId4"/>
    <p:sldId id="259" r:id="rId5"/>
    <p:sldId id="262" r:id="rId6"/>
    <p:sldId id="264" r:id="rId7"/>
    <p:sldId id="265" r:id="rId8"/>
    <p:sldId id="263" r:id="rId9"/>
    <p:sldId id="266" r:id="rId10"/>
    <p:sldId id="261" r:id="rId11"/>
    <p:sldId id="25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2283F"/>
    <a:srgbClr val="EA85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102" y="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CE5FB0D5-9952-4D89-81A1-6313473987FD}" type="datetimeFigureOut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0BFBF60-809E-4D6A-9AD6-499860769E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FA0291-4BCB-41C1-A14F-ADE99C8F0BFA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26AC20-EA9B-447C-BFFD-CB281B94A9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AC4D70-5D72-4B8E-B633-70D0FD2F02A2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6B01B7-1F9A-4C5D-895D-414FB77DDC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578388-7CEA-4AE7-BEE0-9975B6DF969E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AC387E-CE6E-48D8-B159-65F360203D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A86772-36B6-4005-8A4D-54C6A6F46CC6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F9B757-41B1-4799-AA95-608FB65911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32D2ED-EE1E-4FB5-9707-7B98BFE7A41E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249F40-89C5-4B9B-A2AE-A25405890F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E98385-528E-48D3-B2D7-5EB8E228459A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EFD59E-3029-4282-92C1-67827D8AEA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82510-E2EA-4C45-8523-656FA6D78E45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6C7E7-DB44-4CC8-A221-FB7EB96F83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E26072-4E2A-4A26-909F-FCC3DD6A3C3A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710E66-D2B6-4C00-9E1B-A95E9D1B15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39D847-B7C4-4F61-8C1A-3A9DD6B1159D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127D6E-FA1F-41E6-8EE1-E89022547C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BD4D66-C0EA-4785-AED8-8486AC209B3F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133C3-6F8B-4DCC-8AC7-5F091E161E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8FC73C-D3F6-4BA2-A299-DAB97532E97C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ADA660-BD2C-4016-A4F7-43BC3DA6C8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20F979E-04C1-41F2-8FB5-996310D7A590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9AFD806-1A58-4558-A0D6-CB5BE607D4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2" name="Group 66"/>
          <p:cNvGraphicFramePr>
            <a:graphicFrameLocks noGrp="1"/>
          </p:cNvGraphicFramePr>
          <p:nvPr/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24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Definice, názvosloví a využití aminoderivátů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Aminy, deriváty uhlovodíků, aminoskupina, anilin, nitrobenzen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Chemie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Ing. Anna Mazáčová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1. a 2. ročník, žáci 15 – 17 let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92188"/>
            <a:ext cx="75596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/>
              <a:t>AMINODERIVÁTY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483113EC-EBC9-4054-BC2C-251F7A728814}" type="slidenum">
              <a:rPr lang="cs-CZ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</a:t>
            </a:r>
            <a:r>
              <a:rPr lang="cs-CZ" b="1"/>
              <a:t>_</a:t>
            </a:r>
            <a:r>
              <a:rPr lang="cs-CZ" sz="2400" b="1">
                <a:latin typeface="Calibri" pitchFamily="34" charset="0"/>
              </a:rPr>
              <a:t>24_476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54466949-E051-4C07-957B-FC56BDD8F259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70" name="Text Box 10"/>
          <p:cNvSpPr txBox="1">
            <a:spLocks noChangeArrowheads="1"/>
          </p:cNvSpPr>
          <p:nvPr/>
        </p:nvSpPr>
        <p:spPr bwMode="auto">
          <a:xfrm>
            <a:off x="755650" y="1268413"/>
            <a:ext cx="7993063" cy="4440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Aminace</a:t>
            </a:r>
          </a:p>
          <a:p>
            <a:pPr>
              <a:spcBef>
                <a:spcPct val="50000"/>
              </a:spcBef>
            </a:pPr>
            <a:endParaRPr lang="cs-CZ" sz="2400" b="1"/>
          </a:p>
          <a:p>
            <a:pPr>
              <a:buFont typeface="Wingdings" pitchFamily="2" charset="2"/>
              <a:buChar char="Ø"/>
            </a:pPr>
            <a:r>
              <a:rPr lang="cs-CZ"/>
              <a:t> proces, kterým se zavádí do molekuly organické sloučeniny aminoskupina</a:t>
            </a:r>
          </a:p>
          <a:p>
            <a:pPr>
              <a:buFont typeface="Wingdings" pitchFamily="2" charset="2"/>
              <a:buChar char="Ø"/>
            </a:pPr>
            <a:endParaRPr lang="cs-CZ"/>
          </a:p>
          <a:p>
            <a:r>
              <a:rPr lang="cs-CZ"/>
              <a:t>        - primární amin        – NH</a:t>
            </a:r>
            <a:r>
              <a:rPr lang="cs-CZ" baseline="-25000"/>
              <a:t>2</a:t>
            </a:r>
            <a:endParaRPr lang="cs-CZ"/>
          </a:p>
          <a:p>
            <a:r>
              <a:rPr lang="cs-CZ"/>
              <a:t>        - sekundární amin    – NH –</a:t>
            </a:r>
          </a:p>
          <a:p>
            <a:r>
              <a:rPr lang="cs-CZ"/>
              <a:t>        - terciální amin          - N – </a:t>
            </a:r>
          </a:p>
          <a:p>
            <a:r>
              <a:rPr lang="cs-CZ"/>
              <a:t>                                            │</a:t>
            </a:r>
          </a:p>
          <a:p>
            <a:pPr>
              <a:spcBef>
                <a:spcPct val="50000"/>
              </a:spcBef>
              <a:buFont typeface="Wingdings" pitchFamily="2" charset="2"/>
              <a:buChar char="Ø"/>
            </a:pPr>
            <a:r>
              <a:rPr lang="cs-CZ"/>
              <a:t> Aminy jsou dusíkaté deriváty uhlovodíků odvozené od amoniaku NH</a:t>
            </a:r>
            <a:r>
              <a:rPr lang="cs-CZ" baseline="-25000"/>
              <a:t>3</a:t>
            </a:r>
            <a:r>
              <a:rPr lang="cs-CZ"/>
              <a:t> nahrazením jednoho, dvou nebo všech tří vodíkových atomů alkyly nebo aryly.</a:t>
            </a:r>
          </a:p>
          <a:p>
            <a:pPr>
              <a:spcBef>
                <a:spcPct val="50000"/>
              </a:spcBef>
              <a:buFont typeface="Wingdings" pitchFamily="2" charset="2"/>
              <a:buChar char="Ø"/>
            </a:pPr>
            <a:r>
              <a:rPr lang="cs-CZ"/>
              <a:t> Aminy mají zásaditou povahu.</a:t>
            </a:r>
          </a:p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6F93725-EE0F-4430-9255-126014B1080C}" type="slidenum">
              <a:rPr lang="cs-CZ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2" name="Text Box 8"/>
          <p:cNvSpPr txBox="1">
            <a:spLocks noChangeArrowheads="1"/>
          </p:cNvSpPr>
          <p:nvPr/>
        </p:nvSpPr>
        <p:spPr bwMode="auto">
          <a:xfrm>
            <a:off x="827088" y="1412875"/>
            <a:ext cx="7561262" cy="347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Význam aminů</a:t>
            </a:r>
          </a:p>
          <a:p>
            <a:pPr>
              <a:spcBef>
                <a:spcPct val="50000"/>
              </a:spcBef>
            </a:pPr>
            <a:endParaRPr lang="cs-CZ" sz="2400"/>
          </a:p>
          <a:p>
            <a:pPr>
              <a:buFont typeface="Wingdings" pitchFamily="2" charset="2"/>
              <a:buChar char="Ø"/>
            </a:pPr>
            <a:r>
              <a:rPr lang="cs-CZ"/>
              <a:t> pro výrobu barvářských polotovarů</a:t>
            </a:r>
          </a:p>
          <a:p>
            <a:pPr>
              <a:buFont typeface="Wingdings" pitchFamily="2" charset="2"/>
              <a:buChar char="Ø"/>
            </a:pPr>
            <a:endParaRPr lang="cs-CZ"/>
          </a:p>
          <a:p>
            <a:pPr>
              <a:buFont typeface="Wingdings" pitchFamily="2" charset="2"/>
              <a:buChar char="Ø"/>
            </a:pPr>
            <a:r>
              <a:rPr lang="cs-CZ"/>
              <a:t> farmaceutických surovin</a:t>
            </a:r>
          </a:p>
          <a:p>
            <a:pPr>
              <a:buFont typeface="Wingdings" pitchFamily="2" charset="2"/>
              <a:buChar char="Ø"/>
            </a:pPr>
            <a:endParaRPr lang="cs-CZ"/>
          </a:p>
          <a:p>
            <a:pPr>
              <a:buFont typeface="Wingdings" pitchFamily="2" charset="2"/>
              <a:buChar char="Ø"/>
            </a:pPr>
            <a:r>
              <a:rPr lang="cs-CZ"/>
              <a:t> gumárenských chemikálií</a:t>
            </a:r>
          </a:p>
          <a:p>
            <a:pPr>
              <a:buFont typeface="Wingdings" pitchFamily="2" charset="2"/>
              <a:buChar char="Ø"/>
            </a:pPr>
            <a:endParaRPr lang="cs-CZ"/>
          </a:p>
          <a:p>
            <a:pPr>
              <a:buFont typeface="Wingdings" pitchFamily="2" charset="2"/>
              <a:buChar char="Ø"/>
            </a:pPr>
            <a:r>
              <a:rPr lang="cs-CZ"/>
              <a:t> fotografických materiálů</a:t>
            </a:r>
          </a:p>
          <a:p>
            <a:pPr>
              <a:spcBef>
                <a:spcPct val="50000"/>
              </a:spcBef>
            </a:pP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E028B94D-2999-4F34-8900-20CC1DDD1230}" type="slidenum">
              <a:rPr lang="cs-CZ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Rectangle 10"/>
          <p:cNvSpPr>
            <a:spLocks noChangeArrowheads="1"/>
          </p:cNvSpPr>
          <p:nvPr/>
        </p:nvSpPr>
        <p:spPr bwMode="auto">
          <a:xfrm>
            <a:off x="3959225" y="324643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b="1"/>
          </a:p>
        </p:txBody>
      </p:sp>
      <p:sp>
        <p:nvSpPr>
          <p:cNvPr id="17417" name="Text Box 9"/>
          <p:cNvSpPr txBox="1">
            <a:spLocks noChangeArrowheads="1"/>
          </p:cNvSpPr>
          <p:nvPr/>
        </p:nvSpPr>
        <p:spPr bwMode="auto">
          <a:xfrm>
            <a:off x="755650" y="1341438"/>
            <a:ext cx="8388350" cy="306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 sz="2400" b="1"/>
              <a:t>Rozdělení aminace</a:t>
            </a:r>
          </a:p>
          <a:p>
            <a:pPr marL="342900" indent="-342900">
              <a:spcBef>
                <a:spcPct val="50000"/>
              </a:spcBef>
            </a:pPr>
            <a:endParaRPr lang="cs-CZ" b="1"/>
          </a:p>
          <a:p>
            <a:pPr marL="342900" indent="-342900">
              <a:buFontTx/>
              <a:buAutoNum type="arabicPeriod"/>
            </a:pPr>
            <a:r>
              <a:rPr lang="cs-CZ" sz="2400"/>
              <a:t>Redukce aromatických derivátů</a:t>
            </a:r>
          </a:p>
          <a:p>
            <a:pPr marL="342900" indent="-342900"/>
            <a:endParaRPr lang="cs-CZ" sz="2400"/>
          </a:p>
          <a:p>
            <a:pPr marL="342900" indent="-342900"/>
            <a:r>
              <a:rPr lang="cs-CZ" sz="2400"/>
              <a:t>2. Amonolýza (tj. rozklad sloučenin amoniakem) halogenderivátů, sulfokyselin, alkoholů a fenolů</a:t>
            </a:r>
          </a:p>
          <a:p>
            <a:pPr marL="342900" indent="-342900"/>
            <a:endParaRPr lang="cs-CZ" sz="2400"/>
          </a:p>
          <a:p>
            <a:pPr marL="342900" indent="-342900"/>
            <a:r>
              <a:rPr lang="cs-CZ" sz="2400"/>
              <a:t>3. Adice amoniaku na nenasycenou vazbu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8B49516-4669-4941-9B1C-4D8781F9FB6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0" name="Text Box 8"/>
          <p:cNvSpPr txBox="1">
            <a:spLocks noChangeArrowheads="1"/>
          </p:cNvSpPr>
          <p:nvPr/>
        </p:nvSpPr>
        <p:spPr bwMode="auto">
          <a:xfrm>
            <a:off x="395288" y="1268413"/>
            <a:ext cx="7416800" cy="499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 sz="2800"/>
              <a:t>Redukce aromatických derivátů</a:t>
            </a:r>
          </a:p>
          <a:p>
            <a:pPr marL="342900" indent="-342900">
              <a:spcBef>
                <a:spcPct val="50000"/>
              </a:spcBef>
            </a:pPr>
            <a:endParaRPr lang="cs-CZ" sz="2800"/>
          </a:p>
          <a:p>
            <a:pPr marL="342900" indent="-342900"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 sz="2400"/>
              <a:t>Závisí na reakčním prostředí a použitém činidle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/>
          </a:p>
          <a:p>
            <a:pPr marL="342900" indent="-342900">
              <a:buFontTx/>
              <a:buAutoNum type="alphaLcParenR"/>
            </a:pPr>
            <a:r>
              <a:rPr lang="cs-CZ" sz="2400" u="sng"/>
              <a:t>V kyselém prostředí</a:t>
            </a:r>
            <a:r>
              <a:rPr lang="cs-CZ" sz="2400"/>
              <a:t>: </a:t>
            </a:r>
          </a:p>
          <a:p>
            <a:pPr marL="342900" indent="-342900"/>
            <a:r>
              <a:rPr lang="cs-CZ" sz="2400"/>
              <a:t>	redukční činidlo kov (Fe, Zn) aktivovaný minerální kyselinou (HCl, H</a:t>
            </a:r>
            <a:r>
              <a:rPr lang="cs-CZ" sz="2400" baseline="-25000"/>
              <a:t>2</a:t>
            </a:r>
            <a:r>
              <a:rPr lang="cs-CZ" sz="2400"/>
              <a:t>SO</a:t>
            </a:r>
            <a:r>
              <a:rPr lang="cs-CZ" sz="2400" baseline="-25000"/>
              <a:t>4</a:t>
            </a:r>
            <a:r>
              <a:rPr lang="cs-CZ" sz="2400"/>
              <a:t>)</a:t>
            </a:r>
          </a:p>
          <a:p>
            <a:pPr marL="342900" indent="-342900">
              <a:buFontTx/>
              <a:buAutoNum type="alphaLcParenR"/>
            </a:pPr>
            <a:endParaRPr lang="cs-CZ" sz="2400"/>
          </a:p>
          <a:p>
            <a:pPr marL="342900" indent="-342900"/>
            <a:r>
              <a:rPr lang="cs-CZ" sz="2400"/>
              <a:t>Př.: výroba anilínu – redukce nitrobenzenu při</a:t>
            </a:r>
          </a:p>
          <a:p>
            <a:pPr marL="342900" indent="-342900"/>
            <a:r>
              <a:rPr lang="cs-CZ" sz="2400"/>
              <a:t> t = cca 180 </a:t>
            </a:r>
            <a:r>
              <a:rPr lang="cs-CZ" sz="2400" baseline="30000"/>
              <a:t>o</a:t>
            </a:r>
            <a:r>
              <a:rPr lang="cs-CZ" sz="2400"/>
              <a:t>C, Fe + HCl</a:t>
            </a:r>
          </a:p>
          <a:p>
            <a:pPr marL="342900" indent="-342900"/>
            <a:endParaRPr lang="cs-CZ" sz="2400"/>
          </a:p>
          <a:p>
            <a:pPr marL="342900" indent="-342900">
              <a:spcBef>
                <a:spcPct val="50000"/>
              </a:spcBef>
            </a:pP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17E58AC-FA25-4C23-8F1A-879761D6A18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Rectangle 10"/>
          <p:cNvSpPr>
            <a:spLocks noChangeArrowheads="1"/>
          </p:cNvSpPr>
          <p:nvPr/>
        </p:nvSpPr>
        <p:spPr bwMode="auto">
          <a:xfrm>
            <a:off x="3959225" y="324643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b="1"/>
          </a:p>
        </p:txBody>
      </p:sp>
      <p:sp>
        <p:nvSpPr>
          <p:cNvPr id="19465" name="Text Box 9"/>
          <p:cNvSpPr txBox="1">
            <a:spLocks noChangeArrowheads="1"/>
          </p:cNvSpPr>
          <p:nvPr/>
        </p:nvSpPr>
        <p:spPr bwMode="auto">
          <a:xfrm>
            <a:off x="323850" y="1114425"/>
            <a:ext cx="7127875" cy="499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Redukce aromatických derivátů</a:t>
            </a:r>
          </a:p>
          <a:p>
            <a:pPr>
              <a:spcBef>
                <a:spcPct val="50000"/>
              </a:spcBef>
            </a:pPr>
            <a:endParaRPr lang="cs-CZ" sz="2800"/>
          </a:p>
          <a:p>
            <a:r>
              <a:rPr lang="cs-CZ" sz="2400"/>
              <a:t>b) </a:t>
            </a:r>
            <a:r>
              <a:rPr lang="cs-CZ" sz="2400" u="sng"/>
              <a:t>v zásaditém prostředí</a:t>
            </a:r>
            <a:r>
              <a:rPr lang="cs-CZ" sz="2400"/>
              <a:t>: </a:t>
            </a:r>
          </a:p>
          <a:p>
            <a:endParaRPr lang="cs-CZ" sz="2400"/>
          </a:p>
          <a:p>
            <a:r>
              <a:rPr lang="cs-CZ" sz="2400"/>
              <a:t>	redukční činidlo Zn v prostředí KOH, </a:t>
            </a:r>
          </a:p>
          <a:p>
            <a:r>
              <a:rPr lang="cs-CZ" sz="2400"/>
              <a:t>	redukce probíhá ve 3 stupních, </a:t>
            </a:r>
          </a:p>
          <a:p>
            <a:r>
              <a:rPr lang="cs-CZ" sz="2400"/>
              <a:t>	konečný produkt je hydrazobenzen</a:t>
            </a:r>
          </a:p>
          <a:p>
            <a:endParaRPr lang="cs-CZ" sz="2400"/>
          </a:p>
          <a:p>
            <a:r>
              <a:rPr lang="cs-CZ" sz="2400"/>
              <a:t>   Benzen jádro-N-N-benzenové jádro</a:t>
            </a:r>
          </a:p>
          <a:p>
            <a:r>
              <a:rPr lang="cs-CZ" sz="2400"/>
              <a:t>                          I   I</a:t>
            </a:r>
          </a:p>
          <a:p>
            <a:r>
              <a:rPr lang="cs-CZ" sz="2400"/>
              <a:t>                         H  H</a:t>
            </a:r>
          </a:p>
          <a:p>
            <a:pPr>
              <a:spcBef>
                <a:spcPct val="50000"/>
              </a:spcBef>
            </a:pP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3DA3BF2-7824-4C26-9721-88D9B31BFB2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8" name="Text Box 8"/>
          <p:cNvSpPr txBox="1">
            <a:spLocks noChangeArrowheads="1"/>
          </p:cNvSpPr>
          <p:nvPr/>
        </p:nvSpPr>
        <p:spPr bwMode="auto">
          <a:xfrm>
            <a:off x="468313" y="1330325"/>
            <a:ext cx="7416800" cy="499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/>
              <a:t>Amonolýza</a:t>
            </a:r>
          </a:p>
          <a:p>
            <a:pPr>
              <a:spcBef>
                <a:spcPct val="50000"/>
              </a:spcBef>
            </a:pPr>
            <a:endParaRPr lang="cs-CZ" sz="2800" b="1"/>
          </a:p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 sz="2400"/>
              <a:t>působením plynného amoniaku nebo hydroxidu amonného na halogenderiváty, sulfokyseliny nebo fenoly vznikají aminy</a:t>
            </a:r>
          </a:p>
          <a:p>
            <a:pPr>
              <a:buFont typeface="Wingdings" pitchFamily="2" charset="2"/>
              <a:buChar char="Ø"/>
            </a:pPr>
            <a:endParaRPr lang="cs-CZ" sz="2400"/>
          </a:p>
          <a:p>
            <a:pPr>
              <a:buFont typeface="Wingdings" pitchFamily="2" charset="2"/>
              <a:buChar char="Ø"/>
            </a:pPr>
            <a:r>
              <a:rPr lang="cs-CZ" sz="2400"/>
              <a:t> </a:t>
            </a:r>
            <a:r>
              <a:rPr lang="cs-CZ" sz="2400" u="sng"/>
              <a:t>Zařízení pro amonolýzu</a:t>
            </a:r>
            <a:r>
              <a:rPr lang="cs-CZ" sz="2400"/>
              <a:t>: </a:t>
            </a:r>
          </a:p>
          <a:p>
            <a:pPr>
              <a:buFontTx/>
              <a:buChar char="-"/>
            </a:pPr>
            <a:r>
              <a:rPr lang="cs-CZ" sz="2400"/>
              <a:t> duplikované autoklávy se zařízením na zachycování nezreagovaného amoniaku. </a:t>
            </a:r>
          </a:p>
          <a:p>
            <a:pPr>
              <a:buFontTx/>
              <a:buChar char="-"/>
            </a:pPr>
            <a:r>
              <a:rPr lang="cs-CZ" sz="2400"/>
              <a:t> pro nepřetržité procesy se používají průtokové trubkové reaktory.</a:t>
            </a:r>
          </a:p>
          <a:p>
            <a:pPr>
              <a:spcBef>
                <a:spcPct val="50000"/>
              </a:spcBef>
            </a:pP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C774D66-F92E-49BA-9956-7ACCB2374BB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Rectangle 10"/>
          <p:cNvSpPr>
            <a:spLocks noChangeArrowheads="1"/>
          </p:cNvSpPr>
          <p:nvPr/>
        </p:nvSpPr>
        <p:spPr bwMode="auto">
          <a:xfrm>
            <a:off x="3959225" y="324643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b="1"/>
          </a:p>
        </p:txBody>
      </p:sp>
      <p:sp>
        <p:nvSpPr>
          <p:cNvPr id="21513" name="Rectangle 9"/>
          <p:cNvSpPr>
            <a:spLocks noChangeArrowheads="1"/>
          </p:cNvSpPr>
          <p:nvPr/>
        </p:nvSpPr>
        <p:spPr bwMode="auto">
          <a:xfrm>
            <a:off x="2286000" y="2284413"/>
            <a:ext cx="45720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21515" name="Text Box 11"/>
          <p:cNvSpPr txBox="1">
            <a:spLocks noChangeArrowheads="1"/>
          </p:cNvSpPr>
          <p:nvPr/>
        </p:nvSpPr>
        <p:spPr bwMode="auto">
          <a:xfrm>
            <a:off x="323850" y="1341438"/>
            <a:ext cx="8135938" cy="3900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/>
              <a:t>Příklady aminoderivátů</a:t>
            </a:r>
          </a:p>
          <a:p>
            <a:pPr>
              <a:spcBef>
                <a:spcPct val="50000"/>
              </a:spcBef>
            </a:pPr>
            <a:endParaRPr lang="cs-CZ"/>
          </a:p>
          <a:p>
            <a:pPr>
              <a:buFont typeface="Wingdings" pitchFamily="2" charset="2"/>
              <a:buChar char="v"/>
            </a:pPr>
            <a:r>
              <a:rPr lang="cs-CZ"/>
              <a:t> </a:t>
            </a:r>
            <a:r>
              <a:rPr lang="cs-CZ" sz="2400"/>
              <a:t>2-aminoantrachinon (barviva)</a:t>
            </a:r>
          </a:p>
          <a:p>
            <a:pPr>
              <a:buFont typeface="Wingdings" pitchFamily="2" charset="2"/>
              <a:buChar char="v"/>
            </a:pPr>
            <a:endParaRPr lang="cs-CZ" sz="2400"/>
          </a:p>
          <a:p>
            <a:pPr>
              <a:buFont typeface="Wingdings" pitchFamily="2" charset="2"/>
              <a:buChar char="v"/>
            </a:pPr>
            <a:r>
              <a:rPr lang="cs-CZ" sz="2400"/>
              <a:t> kyselina m-aminobenzoová – stavební jednotky</a:t>
            </a:r>
            <a:r>
              <a:rPr lang="cs-CZ"/>
              <a:t> </a:t>
            </a:r>
            <a:r>
              <a:rPr lang="cs-CZ" sz="2400"/>
              <a:t>bílkovin</a:t>
            </a:r>
          </a:p>
          <a:p>
            <a:pPr>
              <a:buFont typeface="Wingdings" pitchFamily="2" charset="2"/>
              <a:buChar char="v"/>
            </a:pPr>
            <a:endParaRPr lang="cs-CZ" sz="2400"/>
          </a:p>
          <a:p>
            <a:pPr>
              <a:buFont typeface="Wingdings" pitchFamily="2" charset="2"/>
              <a:buChar char="v"/>
            </a:pPr>
            <a:r>
              <a:rPr lang="cs-CZ" sz="2400"/>
              <a:t> methylamin CH</a:t>
            </a:r>
            <a:r>
              <a:rPr lang="cs-CZ" sz="2400" baseline="-25000"/>
              <a:t>3</a:t>
            </a:r>
            <a:r>
              <a:rPr lang="cs-CZ" sz="2400"/>
              <a:t>NH</a:t>
            </a:r>
            <a:r>
              <a:rPr lang="cs-CZ" sz="2400" baseline="-25000"/>
              <a:t>2</a:t>
            </a:r>
            <a:r>
              <a:rPr lang="cs-CZ" sz="2400"/>
              <a:t>, dimethylamin (CH</a:t>
            </a:r>
            <a:r>
              <a:rPr lang="cs-CZ" sz="2400" baseline="-25000"/>
              <a:t>3</a:t>
            </a:r>
            <a:r>
              <a:rPr lang="cs-CZ" sz="2400"/>
              <a:t>)</a:t>
            </a:r>
            <a:r>
              <a:rPr lang="cs-CZ" sz="2400" baseline="-25000"/>
              <a:t>2</a:t>
            </a:r>
            <a:r>
              <a:rPr lang="cs-CZ" sz="2400"/>
              <a:t>NH, trimethylamin (CH</a:t>
            </a:r>
            <a:r>
              <a:rPr lang="cs-CZ" sz="2400" baseline="-25000"/>
              <a:t>3</a:t>
            </a:r>
            <a:r>
              <a:rPr lang="cs-CZ" sz="2400"/>
              <a:t>)</a:t>
            </a:r>
            <a:r>
              <a:rPr lang="cs-CZ" sz="2400" baseline="-25000"/>
              <a:t>3</a:t>
            </a:r>
            <a:r>
              <a:rPr lang="cs-CZ" sz="2400"/>
              <a:t>N – plyny, používají se při výrobě pracích prostředků</a:t>
            </a:r>
          </a:p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A319C50-2B65-4C8B-99F1-1123A16851F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458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7" name="Text Box 11"/>
          <p:cNvSpPr txBox="1">
            <a:spLocks noChangeArrowheads="1"/>
          </p:cNvSpPr>
          <p:nvPr/>
        </p:nvSpPr>
        <p:spPr bwMode="auto">
          <a:xfrm>
            <a:off x="323850" y="1268413"/>
            <a:ext cx="6911975" cy="451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Aromatické aminy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sz="2000"/>
              <a:t> připravují se redukcí aromatických nitroderivátů</a:t>
            </a:r>
            <a:r>
              <a:rPr lang="cs-CZ" sz="2400"/>
              <a:t> </a:t>
            </a:r>
            <a:r>
              <a:rPr lang="cs-CZ" sz="2000"/>
              <a:t>atomovým vodíkem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sz="2400" b="1"/>
              <a:t> Anilin, </a:t>
            </a:r>
            <a:r>
              <a:rPr lang="cs-CZ" sz="2400"/>
              <a:t>fenylamin C</a:t>
            </a:r>
            <a:r>
              <a:rPr lang="cs-CZ" sz="2400" baseline="-25000"/>
              <a:t>6</a:t>
            </a:r>
            <a:r>
              <a:rPr lang="cs-CZ" sz="2400"/>
              <a:t>H</a:t>
            </a:r>
            <a:r>
              <a:rPr lang="cs-CZ" sz="2400" baseline="-25000"/>
              <a:t>5</a:t>
            </a:r>
            <a:r>
              <a:rPr lang="cs-CZ" sz="2400"/>
              <a:t>NH</a:t>
            </a:r>
            <a:r>
              <a:rPr lang="cs-CZ" sz="2400" baseline="-25000"/>
              <a:t>2</a:t>
            </a:r>
            <a:endParaRPr lang="cs-CZ" sz="2400"/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sz="2000"/>
              <a:t> za normálních podmínek olejovitá kapalina, 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sz="2000"/>
              <a:t> těžší než voda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sz="2000"/>
              <a:t> na světle se zbarvuje do žluta až červenohněda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sz="2000"/>
              <a:t> prudký jed (vdechováním, pokožkou), chronická otrava se projeví chudokrevností a poruchami nervového systému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sz="2000"/>
              <a:t> používá se k výrobě léků a anilinových barviv</a:t>
            </a:r>
            <a:endParaRPr lang="cs-CZ" sz="20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A599D99-3916-4CA8-898D-635AD7D9758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9"/>
          <p:cNvSpPr txBox="1">
            <a:spLocks noChangeArrowheads="1"/>
          </p:cNvSpPr>
          <p:nvPr/>
        </p:nvSpPr>
        <p:spPr bwMode="auto">
          <a:xfrm>
            <a:off x="3405188" y="1079500"/>
            <a:ext cx="237966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</a:rPr>
              <a:t>Souhrn učiva</a:t>
            </a:r>
          </a:p>
        </p:txBody>
      </p:sp>
      <p:sp>
        <p:nvSpPr>
          <p:cNvPr id="22536" name="TextovéPole 10"/>
          <p:cNvSpPr txBox="1">
            <a:spLocks noChangeArrowheads="1"/>
          </p:cNvSpPr>
          <p:nvPr/>
        </p:nvSpPr>
        <p:spPr bwMode="auto">
          <a:xfrm>
            <a:off x="827088" y="1765300"/>
            <a:ext cx="763270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r>
              <a:rPr lang="cs-CZ" sz="2000">
                <a:latin typeface="Calibri" pitchFamily="34" charset="0"/>
              </a:rPr>
              <a:t>Otázky pro opakování</a:t>
            </a:r>
          </a:p>
          <a:p>
            <a:pPr marL="342900" indent="-342900"/>
            <a:endParaRPr lang="cs-CZ" sz="2000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Jaká je funkční skupina aminů?</a:t>
            </a: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Uveďte vlastnosti a užití anilinu.</a:t>
            </a: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Na čem závisí redukce aromatických derivátů?</a:t>
            </a: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Význam aminů?</a:t>
            </a: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K čemu slouží kyselina m-aminobenzoová?</a:t>
            </a:r>
          </a:p>
          <a:p>
            <a:pPr marL="342900" indent="-342900">
              <a:buFontTx/>
              <a:buAutoNum type="arabicPeriod"/>
            </a:pPr>
            <a:endParaRPr lang="cs-CZ" sz="2000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endParaRPr lang="cs-CZ" sz="2000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endParaRPr lang="cs-CZ" sz="2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22B69F60-F28B-412A-89C5-859E4B2BCDEA}" type="slidenum">
              <a:rPr lang="cs-CZ"/>
              <a:pPr>
                <a:defRPr/>
              </a:pPr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355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TextovéPole 9"/>
          <p:cNvSpPr txBox="1">
            <a:spLocks noChangeArrowheads="1"/>
          </p:cNvSpPr>
          <p:nvPr/>
        </p:nvSpPr>
        <p:spPr bwMode="auto">
          <a:xfrm>
            <a:off x="3276600" y="1079500"/>
            <a:ext cx="258603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</a:rPr>
              <a:t>Použité zdroje</a:t>
            </a:r>
          </a:p>
        </p:txBody>
      </p:sp>
      <p:sp>
        <p:nvSpPr>
          <p:cNvPr id="23564" name="Text Box 12"/>
          <p:cNvSpPr txBox="1">
            <a:spLocks noChangeArrowheads="1"/>
          </p:cNvSpPr>
          <p:nvPr/>
        </p:nvSpPr>
        <p:spPr bwMode="auto">
          <a:xfrm>
            <a:off x="468313" y="2122488"/>
            <a:ext cx="7991475" cy="174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RNDr. BLAŽEK,CSc., Jaroslav; RNDr. FABINI, Ján. </a:t>
            </a:r>
            <a:r>
              <a:rPr lang="cs-CZ" i="1"/>
              <a:t>Chemie pro studijní obory SOŠ a SOU nechemického zaměření</a:t>
            </a:r>
            <a:r>
              <a:rPr lang="cs-CZ"/>
              <a:t>. Praha: SPN, 1999, ISBN 80-7235-104-4. </a:t>
            </a:r>
          </a:p>
          <a:p>
            <a:pPr>
              <a:spcBef>
                <a:spcPct val="50000"/>
              </a:spcBef>
            </a:pPr>
            <a:endParaRPr lang="cs-CZ"/>
          </a:p>
          <a:p>
            <a:pPr>
              <a:spcBef>
                <a:spcPct val="50000"/>
              </a:spcBef>
            </a:pPr>
            <a:r>
              <a:rPr lang="cs-CZ"/>
              <a:t>Materiály SŠST, Čelakovského 5, Ústí nad Labem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763</TotalTime>
  <Words>574</Words>
  <Application>Microsoft Office PowerPoint</Application>
  <PresentationFormat>Předvádění na obrazovce (4:3)</PresentationFormat>
  <Paragraphs>139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7" baseType="lpstr">
      <vt:lpstr>Arial</vt:lpstr>
      <vt:lpstr>Calibri</vt:lpstr>
      <vt:lpstr>Times New Roman</vt:lpstr>
      <vt:lpstr>Book Antiqua</vt:lpstr>
      <vt:lpstr>Wingdings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Josef</cp:lastModifiedBy>
  <cp:revision>44</cp:revision>
  <dcterms:created xsi:type="dcterms:W3CDTF">2010-11-01T23:40:31Z</dcterms:created>
  <dcterms:modified xsi:type="dcterms:W3CDTF">2005-01-01T00:35:37Z</dcterms:modified>
</cp:coreProperties>
</file>