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60" r:id="rId4"/>
    <p:sldId id="270" r:id="rId5"/>
    <p:sldId id="269" r:id="rId6"/>
    <p:sldId id="262" r:id="rId7"/>
    <p:sldId id="268" r:id="rId8"/>
    <p:sldId id="267" r:id="rId9"/>
    <p:sldId id="266" r:id="rId10"/>
    <p:sldId id="265" r:id="rId11"/>
    <p:sldId id="264" r:id="rId12"/>
    <p:sldId id="259" r:id="rId13"/>
    <p:sldId id="272" r:id="rId14"/>
    <p:sldId id="274" r:id="rId15"/>
    <p:sldId id="273" r:id="rId16"/>
    <p:sldId id="271" r:id="rId17"/>
    <p:sldId id="25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667983C-FD71-4163-8366-BEE2324A4538}" type="datetimeFigureOut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87CC351-449F-4802-9A3C-C4F732FFE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EE700-1D5D-4EB3-972D-807558E0FAF6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4D4B3-43FB-427D-8E5E-A9B6A08C48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6453E-CC76-4E6A-8142-5E2696CBFE00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8473A-DA65-499F-A1FD-34D634816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3EE59-C8D8-44EB-9D0F-6D9F92F5A46A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2E9B5-B093-48D6-BD32-0EE761A065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5A0D7-3F21-4B6B-A8D5-C47ADE25FF11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54E88-0FE9-40B4-A160-4ADCEE7F7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ABAE4-6771-4352-B0FC-D740E6C3F608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5AFD5-F5C9-4F81-9198-40576BD49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80A86-AE40-42ED-B7B5-FDF000CF74C2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F689E-56C7-4EA2-A9F8-F37E1A9191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E8AA6-0E0A-4D1D-A91F-669947B103B6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A4414-5106-4EF9-ABA5-46F467857D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DEB2E-5A6C-4C38-ABC1-244E00CC818A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73D7A8-07BA-4AA0-BDDF-C73A8E414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8592C-09D5-47B4-B5A9-7F176489598D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25EC6-DADE-496A-AC26-B96330DCB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C8C4C-B066-42CC-AC74-651BE4054893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83B69-DC59-4EA2-9FED-21D6F4070C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83C6A-3DF7-48B8-AEB5-F09EA7CDD97F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EADE6-6320-48E5-BAA6-12257901F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B34EA5-2A75-45FF-A502-62826A30A68D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DB61A38-6BCD-4A26-8E45-63D7224AE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24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Definice, vlastnosti, rozdělení a příklady hydroxyderivátů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Hydroxyderivát, alkohol, fenol, ethanol, ethylenglykol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Anna Mazáčová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a 2. ročník, žáci 15 – 17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/>
              <a:t>HYDROXYDERIVÁTY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EBCF2CE-B489-4680-AA97-677BF7E09EE0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</a:t>
            </a:r>
            <a:r>
              <a:rPr lang="cs-CZ" sz="2400" b="1"/>
              <a:t>INOVACE_24</a:t>
            </a:r>
            <a:r>
              <a:rPr lang="cs-CZ" sz="2400" b="1">
                <a:latin typeface="Calibri" pitchFamily="34" charset="0"/>
              </a:rPr>
              <a:t>_</a:t>
            </a:r>
            <a:r>
              <a:rPr lang="cs-CZ" sz="2400" b="1"/>
              <a:t>477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5BB4BEA-2B74-4827-A3B5-7C452DEB4694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179388" y="1268413"/>
            <a:ext cx="86407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 bwMode="auto">
          <a:xfrm>
            <a:off x="323850" y="1196975"/>
            <a:ext cx="8351838" cy="471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Hydroxyderiváty, alkoholy</a:t>
            </a:r>
          </a:p>
          <a:p>
            <a:pPr>
              <a:spcBef>
                <a:spcPct val="50000"/>
              </a:spcBef>
            </a:pPr>
            <a:r>
              <a:rPr lang="cs-CZ" sz="2400" u="sng"/>
              <a:t>Definice</a:t>
            </a:r>
            <a:r>
              <a:rPr lang="cs-CZ" sz="240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sz="2400"/>
              <a:t> organické sloučeniny, jejichž molekuly obsahují hydroxylovou skupinu </a:t>
            </a:r>
            <a:r>
              <a:rPr lang="cs-CZ" sz="2400" b="1"/>
              <a:t>–OH</a:t>
            </a:r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 názvy se tvoří připojením přípony </a:t>
            </a:r>
            <a:r>
              <a:rPr lang="cs-CZ" sz="2400" b="1"/>
              <a:t>–ol</a:t>
            </a:r>
            <a:r>
              <a:rPr lang="cs-CZ" sz="2400"/>
              <a:t> k názvu příslušného uhlovodíku</a:t>
            </a:r>
          </a:p>
          <a:p>
            <a:pPr>
              <a:buFont typeface="Wingdings" pitchFamily="2" charset="2"/>
              <a:buNone/>
            </a:pPr>
            <a:endParaRPr lang="cs-CZ" sz="2400" u="sng"/>
          </a:p>
          <a:p>
            <a:r>
              <a:rPr lang="cs-CZ" sz="2400" u="sng"/>
              <a:t>Dělí se na:</a:t>
            </a:r>
            <a:endParaRPr lang="cs-CZ" sz="2400"/>
          </a:p>
          <a:p>
            <a:r>
              <a:rPr lang="cs-CZ" sz="2400" b="1">
                <a:solidFill>
                  <a:schemeClr val="hlink"/>
                </a:solidFill>
              </a:rPr>
              <a:t>Alkoholy</a:t>
            </a:r>
            <a:r>
              <a:rPr lang="cs-CZ" sz="2400"/>
              <a:t>: skupina –OH vázána na uhlíkovém atomu, který není součástí benzenového jádra</a:t>
            </a:r>
          </a:p>
          <a:p>
            <a:r>
              <a:rPr lang="cs-CZ" sz="2400" b="1">
                <a:solidFill>
                  <a:schemeClr val="hlink"/>
                </a:solidFill>
              </a:rPr>
              <a:t>Fenoly</a:t>
            </a:r>
            <a:r>
              <a:rPr lang="cs-CZ" sz="2400"/>
              <a:t>: mají –OH skupinu vázanou na uhlíkový atom benzenového</a:t>
            </a:r>
            <a:r>
              <a:rPr lang="cs-CZ"/>
              <a:t> </a:t>
            </a:r>
            <a:r>
              <a:rPr lang="cs-CZ" sz="2400"/>
              <a:t>jádra.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F10CE96-739B-4CF0-B85A-592A6F79FD29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179388" y="1268413"/>
            <a:ext cx="8713787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/>
            <a:r>
              <a:rPr lang="cs-CZ" sz="2400" u="sng"/>
              <a:t>Rozdělení alkoholů podle umístění –OH skupiny</a:t>
            </a:r>
            <a:r>
              <a:rPr lang="cs-CZ" sz="2400"/>
              <a:t>:</a:t>
            </a:r>
          </a:p>
          <a:p>
            <a:pPr marL="342900" indent="-342900"/>
            <a:endParaRPr lang="cs-CZ" sz="240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>
                <a:solidFill>
                  <a:srgbClr val="EA851B"/>
                </a:solidFill>
              </a:rPr>
              <a:t>Primární </a:t>
            </a:r>
            <a:r>
              <a:rPr lang="cs-CZ" sz="2400"/>
              <a:t>– obecný vzorec R-CH</a:t>
            </a:r>
            <a:r>
              <a:rPr lang="cs-CZ" sz="2400" baseline="-25000"/>
              <a:t>2</a:t>
            </a:r>
            <a:r>
              <a:rPr lang="cs-CZ" sz="2400"/>
              <a:t>OH  </a:t>
            </a:r>
          </a:p>
          <a:p>
            <a:pPr marL="342900" indent="-342900">
              <a:buFont typeface="Wingdings" pitchFamily="2" charset="2"/>
              <a:buNone/>
            </a:pPr>
            <a:r>
              <a:rPr lang="cs-CZ" sz="2400"/>
              <a:t>např. ethanol CH</a:t>
            </a:r>
            <a:r>
              <a:rPr lang="cs-CZ" sz="2400" baseline="-25000"/>
              <a:t>3</a:t>
            </a:r>
            <a:r>
              <a:rPr lang="cs-CZ" sz="2400"/>
              <a:t>CH</a:t>
            </a:r>
            <a:r>
              <a:rPr lang="cs-CZ" sz="2400" baseline="-25000"/>
              <a:t>2</a:t>
            </a:r>
            <a:r>
              <a:rPr lang="cs-CZ" sz="2400"/>
              <a:t>OH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>
                <a:solidFill>
                  <a:srgbClr val="EA851B"/>
                </a:solidFill>
              </a:rPr>
              <a:t>Sekundární</a:t>
            </a:r>
            <a:r>
              <a:rPr lang="cs-CZ" sz="2400"/>
              <a:t> – obecný vzorec R1- CHOH – R2</a:t>
            </a:r>
          </a:p>
          <a:p>
            <a:pPr marL="342900" indent="-342900"/>
            <a:r>
              <a:rPr lang="cs-CZ" sz="2400"/>
              <a:t>např. CH</a:t>
            </a:r>
            <a:r>
              <a:rPr lang="cs-CZ" sz="2400" baseline="-25000"/>
              <a:t>3</a:t>
            </a:r>
            <a:r>
              <a:rPr lang="cs-CZ" sz="2400"/>
              <a:t>-CHOH-CH</a:t>
            </a:r>
            <a:r>
              <a:rPr lang="cs-CZ" sz="2400" baseline="-25000"/>
              <a:t>2</a:t>
            </a:r>
            <a:r>
              <a:rPr lang="cs-CZ" sz="2400"/>
              <a:t>-CH</a:t>
            </a:r>
            <a:r>
              <a:rPr lang="cs-CZ" sz="2400" baseline="-25000"/>
              <a:t>3</a:t>
            </a:r>
            <a:endParaRPr lang="cs-CZ" sz="2400"/>
          </a:p>
          <a:p>
            <a:pPr marL="342900" indent="-342900"/>
            <a:endParaRPr lang="cs-CZ" sz="240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>
                <a:solidFill>
                  <a:srgbClr val="EA851B"/>
                </a:solidFill>
              </a:rPr>
              <a:t>Terciální</a:t>
            </a:r>
            <a:r>
              <a:rPr lang="cs-CZ" sz="2400"/>
              <a:t> – obecný vzorec R1 – COH – R2</a:t>
            </a:r>
          </a:p>
          <a:p>
            <a:pPr marL="342900" indent="-342900"/>
            <a:r>
              <a:rPr lang="cs-CZ" sz="2400"/>
              <a:t>                                                      │</a:t>
            </a:r>
          </a:p>
          <a:p>
            <a:pPr marL="342900" indent="-342900"/>
            <a:r>
              <a:rPr lang="cs-CZ" sz="2400"/>
              <a:t>                                                      R3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BC63781-623A-4432-9A27-A8EADE857A0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867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250825" y="1341438"/>
            <a:ext cx="8424863" cy="306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u="sng"/>
              <a:t>Příklad terciálního alkoholu</a:t>
            </a:r>
            <a:r>
              <a:rPr lang="cs-CZ" sz="2400"/>
              <a:t>: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r>
              <a:rPr lang="cs-CZ" sz="2400"/>
              <a:t>Např.:</a:t>
            </a:r>
          </a:p>
          <a:p>
            <a:r>
              <a:rPr lang="cs-CZ" sz="2400"/>
              <a:t>           OH</a:t>
            </a:r>
          </a:p>
          <a:p>
            <a:r>
              <a:rPr lang="cs-CZ" sz="2400"/>
              <a:t>           │</a:t>
            </a:r>
          </a:p>
          <a:p>
            <a:r>
              <a:rPr lang="cs-CZ" sz="2400"/>
              <a:t>CH3 – C – CH3</a:t>
            </a:r>
          </a:p>
          <a:p>
            <a:r>
              <a:rPr lang="cs-CZ" sz="2400"/>
              <a:t>           │</a:t>
            </a:r>
          </a:p>
          <a:p>
            <a:r>
              <a:rPr lang="cs-CZ"/>
              <a:t>              </a:t>
            </a:r>
            <a:r>
              <a:rPr lang="cs-CZ" sz="2400"/>
              <a:t>CH3 </a:t>
            </a:r>
            <a:r>
              <a:rPr lang="cs-CZ"/>
              <a:t>                    </a:t>
            </a:r>
            <a:r>
              <a:rPr lang="cs-CZ" sz="2400"/>
              <a:t>2-methyl-2-propanol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271644C-EC5D-4535-9EC9-3FCF5CE261B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765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6" name="Text Box 8"/>
          <p:cNvSpPr txBox="1">
            <a:spLocks noChangeArrowheads="1"/>
          </p:cNvSpPr>
          <p:nvPr/>
        </p:nvSpPr>
        <p:spPr bwMode="auto">
          <a:xfrm>
            <a:off x="250825" y="1125538"/>
            <a:ext cx="8497888" cy="448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u="sng"/>
              <a:t>Oxidace uhlovodíků</a:t>
            </a:r>
          </a:p>
          <a:p>
            <a:endParaRPr lang="cs-CZ" sz="2400" u="sng"/>
          </a:p>
          <a:p>
            <a:endParaRPr lang="cs-CZ" sz="2400"/>
          </a:p>
          <a:p>
            <a:r>
              <a:rPr lang="cs-CZ"/>
              <a:t>                </a:t>
            </a:r>
            <a:r>
              <a:rPr lang="cs-CZ">
                <a:solidFill>
                  <a:srgbClr val="EA851B"/>
                </a:solidFill>
              </a:rPr>
              <a:t>primární alkohol</a:t>
            </a:r>
            <a:r>
              <a:rPr lang="cs-CZ"/>
              <a:t> → </a:t>
            </a:r>
            <a:r>
              <a:rPr lang="cs-CZ">
                <a:solidFill>
                  <a:schemeClr val="hlink"/>
                </a:solidFill>
              </a:rPr>
              <a:t>aldehyd</a:t>
            </a:r>
            <a:r>
              <a:rPr lang="cs-CZ"/>
              <a:t> → </a:t>
            </a:r>
            <a:r>
              <a:rPr lang="cs-CZ">
                <a:solidFill>
                  <a:schemeClr val="accent2"/>
                </a:solidFill>
              </a:rPr>
              <a:t>karboxylová kyselina</a:t>
            </a:r>
            <a:r>
              <a:rPr lang="cs-CZ"/>
              <a:t> → CO</a:t>
            </a:r>
            <a:r>
              <a:rPr lang="cs-CZ" baseline="-25000"/>
              <a:t>2</a:t>
            </a:r>
            <a:r>
              <a:rPr lang="cs-CZ"/>
              <a:t> + H</a:t>
            </a:r>
            <a:r>
              <a:rPr lang="cs-CZ" baseline="-25000"/>
              <a:t>2</a:t>
            </a:r>
            <a:r>
              <a:rPr lang="cs-CZ"/>
              <a:t>O</a:t>
            </a:r>
          </a:p>
          <a:p>
            <a:r>
              <a:rPr lang="cs-CZ"/>
              <a:t>                    (-OH)               ( R – CH =O)    (-COOH)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Alkan → </a:t>
            </a:r>
            <a:r>
              <a:rPr lang="cs-CZ">
                <a:solidFill>
                  <a:srgbClr val="EA851B"/>
                </a:solidFill>
              </a:rPr>
              <a:t>sekundární alkohol</a:t>
            </a:r>
            <a:r>
              <a:rPr lang="cs-CZ"/>
              <a:t> → </a:t>
            </a:r>
            <a:r>
              <a:rPr lang="cs-CZ">
                <a:solidFill>
                  <a:schemeClr val="hlink"/>
                </a:solidFill>
              </a:rPr>
              <a:t>keton</a:t>
            </a:r>
            <a:r>
              <a:rPr lang="cs-CZ"/>
              <a:t> → CO</a:t>
            </a:r>
            <a:r>
              <a:rPr lang="cs-CZ" baseline="-25000"/>
              <a:t>2</a:t>
            </a:r>
            <a:r>
              <a:rPr lang="cs-CZ"/>
              <a:t> + H</a:t>
            </a:r>
            <a:r>
              <a:rPr lang="cs-CZ" baseline="-25000"/>
              <a:t>2</a:t>
            </a:r>
            <a:r>
              <a:rPr lang="cs-CZ"/>
              <a:t>O</a:t>
            </a:r>
          </a:p>
          <a:p>
            <a:r>
              <a:rPr lang="cs-CZ"/>
              <a:t>                                                 (R-C=O)</a:t>
            </a:r>
          </a:p>
          <a:p>
            <a:r>
              <a:rPr lang="cs-CZ"/>
              <a:t>                                                       │</a:t>
            </a:r>
          </a:p>
          <a:p>
            <a:r>
              <a:rPr lang="cs-CZ"/>
              <a:t>                                                       R1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                </a:t>
            </a:r>
            <a:r>
              <a:rPr lang="cs-CZ">
                <a:solidFill>
                  <a:srgbClr val="EA851B"/>
                </a:solidFill>
              </a:rPr>
              <a:t>Terciální alkohol</a:t>
            </a:r>
            <a:r>
              <a:rPr lang="cs-CZ"/>
              <a:t> → (oxidační rozklad) CO</a:t>
            </a:r>
            <a:r>
              <a:rPr lang="cs-CZ" baseline="-25000"/>
              <a:t>2</a:t>
            </a:r>
            <a:r>
              <a:rPr lang="cs-CZ"/>
              <a:t> + H</a:t>
            </a:r>
            <a:r>
              <a:rPr lang="cs-CZ" baseline="-25000"/>
              <a:t>2</a:t>
            </a:r>
            <a:r>
              <a:rPr lang="cs-CZ"/>
              <a:t>O</a:t>
            </a:r>
          </a:p>
        </p:txBody>
      </p:sp>
      <p:sp>
        <p:nvSpPr>
          <p:cNvPr id="27659" name="Line 11"/>
          <p:cNvSpPr>
            <a:spLocks noChangeShapeType="1"/>
          </p:cNvSpPr>
          <p:nvPr/>
        </p:nvSpPr>
        <p:spPr bwMode="auto">
          <a:xfrm flipV="1">
            <a:off x="827088" y="2492375"/>
            <a:ext cx="431800" cy="1081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>
            <a:off x="827088" y="4005263"/>
            <a:ext cx="576262" cy="1223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DA9B992-E749-4E83-8C24-414AEDC5363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179388" y="1258888"/>
            <a:ext cx="8569325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u="sng"/>
              <a:t>Vlastnosti alkoholů:</a:t>
            </a:r>
          </a:p>
          <a:p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 za norm. podmínek kapaliny nebo pevné látky</a:t>
            </a:r>
          </a:p>
          <a:p>
            <a:pPr>
              <a:buFont typeface="Wingdings" pitchFamily="2" charset="2"/>
              <a:buChar char="Ø"/>
            </a:pPr>
            <a:r>
              <a:rPr lang="cs-CZ" sz="2400"/>
              <a:t> do C</a:t>
            </a:r>
            <a:r>
              <a:rPr lang="cs-CZ" sz="2400" baseline="-25000"/>
              <a:t>4</a:t>
            </a:r>
            <a:r>
              <a:rPr lang="cs-CZ" sz="2400"/>
              <a:t> kapaliny příjemné vůně, dobře rozpustné ve vodě</a:t>
            </a:r>
          </a:p>
          <a:p>
            <a:pPr>
              <a:buFont typeface="Wingdings" pitchFamily="2" charset="2"/>
              <a:buChar char="Ø"/>
            </a:pPr>
            <a:r>
              <a:rPr lang="cs-CZ" sz="2400"/>
              <a:t> C</a:t>
            </a:r>
            <a:r>
              <a:rPr lang="cs-CZ" sz="2400" baseline="-25000"/>
              <a:t>5</a:t>
            </a:r>
            <a:r>
              <a:rPr lang="cs-CZ" sz="2400"/>
              <a:t> – C</a:t>
            </a:r>
            <a:r>
              <a:rPr lang="cs-CZ" sz="2400" baseline="-25000"/>
              <a:t>11</a:t>
            </a:r>
            <a:r>
              <a:rPr lang="cs-CZ" sz="2400"/>
              <a:t> olejovité kapaliny nepříjemného zápachu, s vodou se mísí neomezeně</a:t>
            </a:r>
          </a:p>
          <a:p>
            <a:pPr>
              <a:buFont typeface="Wingdings" pitchFamily="2" charset="2"/>
              <a:buChar char="Ø"/>
            </a:pPr>
            <a:r>
              <a:rPr lang="cs-CZ" sz="2400"/>
              <a:t> vyšší alkoholy krystalické látky, ve vodě téměř nerozpustné (C</a:t>
            </a:r>
            <a:r>
              <a:rPr lang="cs-CZ" sz="2400" baseline="-25000"/>
              <a:t>26</a:t>
            </a:r>
            <a:r>
              <a:rPr lang="cs-CZ" sz="2400"/>
              <a:t>H</a:t>
            </a:r>
            <a:r>
              <a:rPr lang="cs-CZ" sz="2400" baseline="-25000"/>
              <a:t>53</a:t>
            </a:r>
            <a:r>
              <a:rPr lang="cs-CZ" sz="2400"/>
              <a:t>OH cerylalkohol - součást vosků)</a:t>
            </a:r>
          </a:p>
          <a:p>
            <a:pPr>
              <a:buFont typeface="Wingdings" pitchFamily="2" charset="2"/>
              <a:buChar char="Ø"/>
            </a:pPr>
            <a:r>
              <a:rPr lang="cs-CZ" sz="2400"/>
              <a:t> vodné roztoky alkoholů jsou neutrální</a:t>
            </a:r>
          </a:p>
          <a:p>
            <a:pPr>
              <a:buFont typeface="Wingdings" pitchFamily="2" charset="2"/>
              <a:buChar char="Ø"/>
            </a:pPr>
            <a:r>
              <a:rPr lang="cs-CZ" sz="2400"/>
              <a:t>vznikají při kvasných procesech cukerných šťáv rostlin, proto se nacházejí i v přírodě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3101B85-1A8E-4682-BB19-EEB9F92C82E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663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250825" y="1330325"/>
            <a:ext cx="8137525" cy="392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Příklady alkoholů</a:t>
            </a:r>
          </a:p>
          <a:p>
            <a:pPr>
              <a:spcBef>
                <a:spcPct val="50000"/>
              </a:spcBef>
            </a:pPr>
            <a:endParaRPr lang="cs-CZ" sz="2400" b="1"/>
          </a:p>
          <a:p>
            <a:r>
              <a:rPr lang="cs-CZ" sz="2400" b="1"/>
              <a:t>Methanol CH</a:t>
            </a:r>
            <a:r>
              <a:rPr lang="cs-CZ" sz="2400" b="1" baseline="-25000"/>
              <a:t>3</a:t>
            </a:r>
            <a:r>
              <a:rPr lang="cs-CZ" sz="2400" b="1"/>
              <a:t>OH</a:t>
            </a:r>
          </a:p>
          <a:p>
            <a:endParaRPr lang="cs-CZ" sz="2400" b="1"/>
          </a:p>
          <a:p>
            <a:pPr>
              <a:buFont typeface="Wingdings" pitchFamily="2" charset="2"/>
              <a:buChar char="§"/>
            </a:pPr>
            <a:r>
              <a:rPr lang="cs-CZ" sz="2400"/>
              <a:t> hořlavá, bezbarvá, prudce jedovatá kapalina, 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při požití poškozuje zrak, v dávce přes 50 ml způsobuje oslepnutí až smrt,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používá se jako rozpouštědlo, při výrobě barviv a léčiv.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249A9B7-863B-4392-99C7-D711702D64B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323850" y="1341438"/>
            <a:ext cx="8424863" cy="429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Ethanol CH</a:t>
            </a:r>
            <a:r>
              <a:rPr lang="cs-CZ" sz="2400" b="1" baseline="-25000"/>
              <a:t>3</a:t>
            </a:r>
            <a:r>
              <a:rPr lang="cs-CZ" sz="2400" b="1"/>
              <a:t>CH</a:t>
            </a:r>
            <a:r>
              <a:rPr lang="cs-CZ" sz="2400" b="1" baseline="-25000"/>
              <a:t>2</a:t>
            </a:r>
            <a:r>
              <a:rPr lang="cs-CZ" sz="2400" b="1"/>
              <a:t>OH</a:t>
            </a:r>
          </a:p>
          <a:p>
            <a:pPr>
              <a:spcBef>
                <a:spcPct val="50000"/>
              </a:spcBef>
            </a:pPr>
            <a:endParaRPr lang="cs-CZ" sz="2400" b="1"/>
          </a:p>
          <a:p>
            <a:pPr>
              <a:buFont typeface="Wingdings" pitchFamily="2" charset="2"/>
              <a:buChar char="§"/>
            </a:pPr>
            <a:r>
              <a:rPr lang="cs-CZ" sz="2400"/>
              <a:t> za norm, podmínek  bezbarvá, jedovatá kapalina charakteristické vůně, 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s vodou se mísí v každém poměru, 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hoří modrým plamenem, 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TT -114 </a:t>
            </a:r>
            <a:r>
              <a:rPr lang="cs-CZ" sz="2400" baseline="30000"/>
              <a:t>o</a:t>
            </a:r>
            <a:r>
              <a:rPr lang="cs-CZ" sz="2400"/>
              <a:t>C (náplň teploměrů na měření nízkých teplot)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výroba synteticky z ethylenu nebo kvašením cukerných roztoků (brambory, ovoce, obilí)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použití: rozpouštědlo, výroba léčiv, v kosmetice, lihoviny, příměs do pohonných látek.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428DC66-CE2D-4663-A01B-31948DDCD5F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458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250825" y="1268413"/>
            <a:ext cx="8208963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/>
              <a:t>Ethylenglykol, 1,2-ethandiol  </a:t>
            </a:r>
          </a:p>
          <a:p>
            <a:r>
              <a:rPr lang="cs-CZ" sz="2400" b="1"/>
              <a:t>HOCH</a:t>
            </a:r>
            <a:r>
              <a:rPr lang="cs-CZ" sz="2400" b="1" baseline="-25000"/>
              <a:t>2</a:t>
            </a:r>
            <a:r>
              <a:rPr lang="cs-CZ" sz="2400" b="1"/>
              <a:t> – CH</a:t>
            </a:r>
            <a:r>
              <a:rPr lang="cs-CZ" sz="2400" b="1" baseline="-25000"/>
              <a:t>2</a:t>
            </a:r>
            <a:r>
              <a:rPr lang="cs-CZ" sz="2400" b="1"/>
              <a:t>OH</a:t>
            </a:r>
          </a:p>
          <a:p>
            <a:endParaRPr lang="cs-CZ" sz="2400" b="1"/>
          </a:p>
          <a:p>
            <a:pPr>
              <a:buFont typeface="Wingdings" pitchFamily="2" charset="2"/>
              <a:buChar char="§"/>
            </a:pPr>
            <a:r>
              <a:rPr lang="cs-CZ" sz="2400"/>
              <a:t> kapalina nasládlé chuti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None/>
            </a:pPr>
            <a:r>
              <a:rPr lang="cs-CZ" sz="2400" u="sng"/>
              <a:t>Použití: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k výrobě výbušnin 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k přípravě nízkomrznoucích směsí do automobilových chladičů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6AFBA5C-AD0D-4A3A-A020-443E45BEFAD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107950" y="1268413"/>
            <a:ext cx="8785225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/>
              <a:t>Glycerol, 1,2,3-propantriol </a:t>
            </a:r>
          </a:p>
          <a:p>
            <a:endParaRPr lang="cs-CZ" sz="2400" b="1"/>
          </a:p>
          <a:p>
            <a:r>
              <a:rPr lang="cs-CZ" sz="2400" b="1"/>
              <a:t>HOCH</a:t>
            </a:r>
            <a:r>
              <a:rPr lang="cs-CZ" sz="2400" b="1" baseline="-25000"/>
              <a:t>2</a:t>
            </a:r>
            <a:r>
              <a:rPr lang="cs-CZ" sz="2400" b="1"/>
              <a:t>-CHOH-CH</a:t>
            </a:r>
            <a:r>
              <a:rPr lang="cs-CZ" sz="2400" b="1" baseline="-25000"/>
              <a:t>2</a:t>
            </a:r>
            <a:r>
              <a:rPr lang="cs-CZ" sz="2400" b="1"/>
              <a:t>OH</a:t>
            </a:r>
          </a:p>
          <a:p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sirupovitá bezbarvá kapalina, dobře rozpustná v vodě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součástí tuků a olejů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r>
              <a:rPr lang="cs-CZ" sz="2400"/>
              <a:t>	</a:t>
            </a:r>
            <a:r>
              <a:rPr lang="cs-CZ" sz="2400" u="sng"/>
              <a:t>Použití</a:t>
            </a:r>
            <a:r>
              <a:rPr lang="cs-CZ" sz="2400"/>
              <a:t>:</a:t>
            </a:r>
          </a:p>
          <a:p>
            <a:pPr lvl="4">
              <a:buFont typeface="Wingdings" pitchFamily="2" charset="2"/>
              <a:buChar char="§"/>
            </a:pPr>
            <a:r>
              <a:rPr lang="cs-CZ" sz="2400"/>
              <a:t> v lékařství </a:t>
            </a:r>
          </a:p>
          <a:p>
            <a:pPr lvl="4">
              <a:buFont typeface="Wingdings" pitchFamily="2" charset="2"/>
              <a:buChar char="§"/>
            </a:pPr>
            <a:r>
              <a:rPr lang="cs-CZ" sz="2400"/>
              <a:t> v kosmetice </a:t>
            </a:r>
          </a:p>
          <a:p>
            <a:pPr lvl="4">
              <a:buFont typeface="Wingdings" pitchFamily="2" charset="2"/>
              <a:buChar char="§"/>
            </a:pPr>
            <a:r>
              <a:rPr lang="cs-CZ" sz="2400"/>
              <a:t> výroba výbušnin (dynamit)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B3C4080-6451-434D-9399-8E7B610385E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179388" y="1268413"/>
            <a:ext cx="8640762" cy="306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/>
              <a:t>Benzylalkohol  C</a:t>
            </a:r>
            <a:r>
              <a:rPr lang="cs-CZ" sz="2400" b="1" baseline="-25000"/>
              <a:t>6</a:t>
            </a:r>
            <a:r>
              <a:rPr lang="cs-CZ" sz="2400" b="1"/>
              <a:t>H</a:t>
            </a:r>
            <a:r>
              <a:rPr lang="cs-CZ" sz="2400" b="1" baseline="-25000"/>
              <a:t>5</a:t>
            </a:r>
            <a:r>
              <a:rPr lang="cs-CZ" sz="2400" b="1"/>
              <a:t> – CH</a:t>
            </a:r>
            <a:r>
              <a:rPr lang="cs-CZ" sz="2400" b="1" baseline="-25000"/>
              <a:t>2</a:t>
            </a:r>
            <a:r>
              <a:rPr lang="cs-CZ" sz="2400" b="1"/>
              <a:t>OH</a:t>
            </a:r>
            <a:endParaRPr lang="cs-CZ" sz="2400"/>
          </a:p>
          <a:p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nejjednodušší aromatický alkohol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None/>
            </a:pPr>
            <a:r>
              <a:rPr lang="cs-CZ" sz="2400" u="sng"/>
              <a:t>Použití</a:t>
            </a:r>
            <a:r>
              <a:rPr lang="cs-CZ" sz="2400"/>
              <a:t>: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/>
              <a:t> výroba voňavek, 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/>
              <a:t> jako rozpouštědlo</a:t>
            </a:r>
          </a:p>
          <a:p>
            <a:pPr algn="just">
              <a:spcBef>
                <a:spcPct val="50000"/>
              </a:spcBef>
            </a:pPr>
            <a:r>
              <a:rPr 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5DA3CC1-997F-4C3C-B220-C30DDA0D594E}" type="slidenum">
              <a:rPr lang="cs-CZ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323850" y="1196975"/>
            <a:ext cx="8135938" cy="392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FENOLY</a:t>
            </a:r>
          </a:p>
          <a:p>
            <a:pPr algn="ctr">
              <a:spcBef>
                <a:spcPct val="50000"/>
              </a:spcBef>
            </a:pPr>
            <a:endParaRPr lang="cs-CZ" sz="2400" b="1"/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b="1"/>
              <a:t> </a:t>
            </a:r>
            <a:r>
              <a:rPr lang="cs-CZ" sz="2400"/>
              <a:t>aromatické sloučeniny, v jejichž molekulách je hydroxylová skupina vázána na atom uhlíku benzenového jádra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/>
              <a:t> názvy fenolů se tvoří připojením zakončení </a:t>
            </a:r>
            <a:r>
              <a:rPr lang="cs-CZ" sz="2400" b="1"/>
              <a:t>–ol</a:t>
            </a:r>
            <a:r>
              <a:rPr lang="cs-CZ" sz="2400"/>
              <a:t>, 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sz="2400"/>
              <a:t>popř. </a:t>
            </a:r>
            <a:r>
              <a:rPr lang="cs-CZ" sz="2400" b="1"/>
              <a:t>–diol</a:t>
            </a:r>
            <a:r>
              <a:rPr lang="cs-CZ" sz="2400"/>
              <a:t>, </a:t>
            </a:r>
            <a:r>
              <a:rPr lang="cs-CZ" sz="2400" b="1"/>
              <a:t>-triol</a:t>
            </a:r>
            <a:r>
              <a:rPr lang="cs-CZ" sz="2400"/>
              <a:t> atd. k názvu aromatického uhlovodíku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FAA1AA1-3266-4385-88E8-15021E1AF7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2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9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323850" y="1196975"/>
            <a:ext cx="8424863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Vlastnosti fenolů</a:t>
            </a:r>
          </a:p>
          <a:p>
            <a:pPr>
              <a:spcBef>
                <a:spcPct val="50000"/>
              </a:spcBef>
            </a:pPr>
            <a:endParaRPr lang="cs-CZ" sz="2400" b="1"/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/>
              <a:t> většinou bezbarvé krystalické látky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/>
              <a:t> nižší fenoly se vyznačují karbolovým zápachem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/>
              <a:t> na vzduchu oxidují a zbarvují se do červena, popř. do červenohněda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/>
              <a:t> uplatňují se při výrobě některých plastů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/>
              <a:t> používají se i jako dezinfekční prostředky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1D903F6-8900-43A9-9347-1E894121FD5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277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179388" y="1196975"/>
            <a:ext cx="8856662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Fenol, </a:t>
            </a:r>
            <a:r>
              <a:rPr lang="cs-CZ" sz="2400"/>
              <a:t>tzv. kyselina karbolová, </a:t>
            </a:r>
            <a:r>
              <a:rPr lang="cs-CZ" sz="2400" b="1"/>
              <a:t>C</a:t>
            </a:r>
            <a:r>
              <a:rPr lang="cs-CZ" sz="2400" b="1" baseline="-25000"/>
              <a:t>6</a:t>
            </a:r>
            <a:r>
              <a:rPr lang="cs-CZ" sz="2400" b="1"/>
              <a:t>H</a:t>
            </a:r>
            <a:r>
              <a:rPr lang="cs-CZ" sz="2400" b="1" baseline="-25000"/>
              <a:t>5</a:t>
            </a:r>
            <a:r>
              <a:rPr lang="cs-CZ" sz="2400" b="1"/>
              <a:t> – OH</a:t>
            </a:r>
          </a:p>
          <a:p>
            <a:pPr>
              <a:spcBef>
                <a:spcPct val="50000"/>
              </a:spcBef>
            </a:pPr>
            <a:endParaRPr lang="cs-CZ" sz="2400" b="1"/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nejjednodušší sloučenina ze skupiny fenolů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za normálních podmínek bezbarvá krystalická látka, na vzduchu se zbarvuje do růžova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jedovatý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leptá pokožku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2 % roztok je karbolová voda používaná k dezinfekci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0C3EC68-2E51-4104-B898-CDAF429BD6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175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3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  <a:p>
            <a:endParaRPr lang="cs-CZ" sz="2000">
              <a:latin typeface="Calibri" pitchFamily="34" charset="0"/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323850" y="1268413"/>
            <a:ext cx="8496300" cy="465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Kresoly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 b="1"/>
              <a:t> </a:t>
            </a:r>
            <a:r>
              <a:rPr lang="cs-CZ" sz="2400"/>
              <a:t>mají v molekule methylovou a hydroxylovou skupinu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existují ve formě tří izomerů: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sz="2400"/>
              <a:t>	o-kresol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sz="2400"/>
              <a:t>	m-kresol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sz="2400"/>
              <a:t>	p-kresol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jsou obsaženy v černouhelném dehtu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v mýdlových roztocích se používají jako dezinfekční prostředky (méně lepkavé než fenol)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299CF96-EA0C-4EC6-8B9E-4C01BAC5B4D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970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4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29705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000">
                <a:latin typeface="Calibri" pitchFamily="34" charset="0"/>
              </a:rPr>
              <a:t>Otázky pro opakování:</a:t>
            </a:r>
          </a:p>
          <a:p>
            <a:pPr marL="342900" indent="-342900"/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 jakém uhlíkovém atomu je navázána -OH skupina u alkoholů?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Čím se liší alkoholy od fenolů?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Rozdělení alkoholů podle umístění –OH skupiny?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Oxidací primárního alkoholu dostaneme jakou látku?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Při jakých procesech vznikají v přírodě alkoholy?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Popiš vlastnosti methanolu.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Kde se používá ethanol?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Napiš vzorce: methanol, ethanol, fenol, 1,2-ethandiolu.</a:t>
            </a: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576623A-ABA5-42CC-B441-86947FC81539}" type="slidenum">
              <a:rPr lang="cs-CZ"/>
              <a:pPr>
                <a:defRPr/>
              </a:pPr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Použité zdroje</a:t>
            </a: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323850" y="1916113"/>
            <a:ext cx="7993063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RNDr. BLAŽEK,CSc., Jaroslav; RNDr. FABINI, Ján. </a:t>
            </a:r>
            <a:r>
              <a:rPr lang="cs-CZ" i="1"/>
              <a:t>Chemie pro studijní obory SOŠ a SOU nechemického zaměření</a:t>
            </a:r>
            <a:r>
              <a:rPr lang="cs-CZ"/>
              <a:t>. Praha: SPN, 1999, ISBN 80-7235-104-4. </a:t>
            </a:r>
          </a:p>
          <a:p>
            <a:endParaRPr lang="cs-CZ"/>
          </a:p>
          <a:p>
            <a:r>
              <a:rPr lang="cs-CZ"/>
              <a:t>Materiály SŠST, Ústí nad Labem, Čelakovského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783</TotalTime>
  <Words>892</Words>
  <Application>Microsoft Office PowerPoint</Application>
  <PresentationFormat>Předvádění na obrazovce (4:3)</PresentationFormat>
  <Paragraphs>210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3" baseType="lpstr">
      <vt:lpstr>Calibri</vt:lpstr>
      <vt:lpstr>Arial</vt:lpstr>
      <vt:lpstr>Times New Roman</vt:lpstr>
      <vt:lpstr>Book Antiqua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43</cp:revision>
  <dcterms:created xsi:type="dcterms:W3CDTF">2010-11-01T23:40:31Z</dcterms:created>
  <dcterms:modified xsi:type="dcterms:W3CDTF">2005-01-01T01:59:29Z</dcterms:modified>
</cp:coreProperties>
</file>