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60" r:id="rId4"/>
    <p:sldId id="265" r:id="rId5"/>
    <p:sldId id="264" r:id="rId6"/>
    <p:sldId id="263" r:id="rId7"/>
    <p:sldId id="262" r:id="rId8"/>
    <p:sldId id="261" r:id="rId9"/>
    <p:sldId id="270" r:id="rId10"/>
    <p:sldId id="266" r:id="rId11"/>
    <p:sldId id="267" r:id="rId12"/>
    <p:sldId id="268" r:id="rId13"/>
    <p:sldId id="259" r:id="rId14"/>
    <p:sldId id="25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CC00"/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71" autoAdjust="0"/>
    <p:restoredTop sz="94660"/>
  </p:normalViewPr>
  <p:slideViewPr>
    <p:cSldViewPr>
      <p:cViewPr>
        <p:scale>
          <a:sx n="100" d="100"/>
          <a:sy n="100" d="100"/>
        </p:scale>
        <p:origin x="-318" y="-3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AF1F4134-D26B-4910-AB37-A02731DCC98B}" type="datetimeFigureOut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82497F8-7B8C-414E-AFCA-A52338374C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1DF05B-2D20-4861-BD28-AF3807E6D291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6384F6-6CDD-46B8-A725-BD7EF6332B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923EB5-07B4-4A00-AD04-1349377ACD28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1A9F3C-F2FF-4CCD-94CB-926438FDDA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26704D-4BF8-45E1-A540-0E354CA41C1B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B5490F-9ACA-4EC1-8E61-1EB1612E82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E27657-01DD-4766-AB10-20B2FE8F1966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660B1F-2DA1-493C-9859-1128AC0C78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3F42B6-45E9-4F47-92CC-BA5AC4FB3E76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6AB27-81CF-4A21-A64F-4017462ADC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A3208C-8F26-4E5C-8EF7-36AD47935CE4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0B0E3-0E4F-4417-B79C-17E5886469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7B508C-E475-47FA-9FC7-2E78E5EB3921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B1645E-E79A-43C9-81D9-656B136764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A4FEE7-37DB-4CC7-9254-8AAB6DF85126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CDC00D-BCA6-4AD0-8C49-10391D9212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F3CEAB-3B29-4449-B06C-9D843075F5B8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DFA11-E4FB-47A8-83A9-C5071E3C42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91412-0F49-4095-BD60-5320FD0623CC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898073-7330-43DD-92FD-1C6E15D5F0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3806FE-7F8D-4427-AC3F-4BB02E50A028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962CBC-B94D-42BE-B7C9-DB7751F38A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C4D68DE-9E3E-4553-B7EA-1D15E7F98A94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68C5ACC-0344-45F0-99F6-9D326CC1AC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559675" cy="38354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24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Definice, vlastnosti a zástupci karboxylových kyselin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Karboxylová skupina, oxidace, kyselina mravenčí, kyselina octová,kyselina šťavelová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Chemie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Ing. Anna Mazáčová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a 2. ročník, žáci 15 – 17 let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/>
              <a:t>Karboxylové kyseliny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6D7973D-00A5-45EC-B1A6-9BFACCC44FE8}" type="slidenum">
              <a:rPr lang="cs-CZ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</a:t>
            </a:r>
            <a:r>
              <a:rPr lang="cs-CZ" sz="2400" b="1"/>
              <a:t>_24</a:t>
            </a:r>
            <a:r>
              <a:rPr lang="cs-CZ" sz="2400" b="1">
                <a:latin typeface="Calibri" pitchFamily="34" charset="0"/>
              </a:rPr>
              <a:t>_</a:t>
            </a:r>
            <a:r>
              <a:rPr lang="cs-CZ" sz="2400" b="1"/>
              <a:t>479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F35CEB53-190D-446C-8860-62DCB048F56B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70" name="Text Box 10"/>
          <p:cNvSpPr txBox="1">
            <a:spLocks noChangeArrowheads="1"/>
          </p:cNvSpPr>
          <p:nvPr/>
        </p:nvSpPr>
        <p:spPr bwMode="auto">
          <a:xfrm>
            <a:off x="611188" y="1258888"/>
            <a:ext cx="8064500" cy="471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 b="1"/>
              <a:t>Karboxylové kyseliny</a:t>
            </a:r>
          </a:p>
          <a:p>
            <a:pPr algn="ctr">
              <a:spcBef>
                <a:spcPct val="50000"/>
              </a:spcBef>
            </a:pPr>
            <a:endParaRPr lang="cs-CZ" sz="2400" b="1"/>
          </a:p>
          <a:p>
            <a:pPr>
              <a:buFont typeface="Wingdings" pitchFamily="2" charset="2"/>
              <a:buChar char="Ø"/>
            </a:pPr>
            <a:r>
              <a:rPr lang="cs-CZ" sz="2400"/>
              <a:t> jsou organické sloučeniny, jejichž molekuly obsahují charakteristickou skupinu  –COOH</a:t>
            </a:r>
          </a:p>
          <a:p>
            <a:pPr>
              <a:buFont typeface="Wingdings" pitchFamily="2" charset="2"/>
              <a:buChar char="Ø"/>
            </a:pPr>
            <a:endParaRPr lang="cs-CZ" sz="2400"/>
          </a:p>
          <a:p>
            <a:pPr>
              <a:buFont typeface="Wingdings" pitchFamily="2" charset="2"/>
              <a:buChar char="Ø"/>
            </a:pPr>
            <a:r>
              <a:rPr lang="cs-CZ" sz="2400"/>
              <a:t> patří k produktům oxidace primárních alkoholů a aldehydů</a:t>
            </a:r>
          </a:p>
          <a:p>
            <a:pPr>
              <a:buFont typeface="Wingdings" pitchFamily="2" charset="2"/>
              <a:buNone/>
            </a:pPr>
            <a:endParaRPr lang="cs-CZ" sz="2400"/>
          </a:p>
          <a:p>
            <a:r>
              <a:rPr lang="cs-CZ" sz="2400"/>
              <a:t>                  oxidace             oxidace</a:t>
            </a:r>
          </a:p>
          <a:p>
            <a:r>
              <a:rPr lang="cs-CZ" sz="2400"/>
              <a:t>R-CH</a:t>
            </a:r>
            <a:r>
              <a:rPr lang="cs-CZ" sz="2400" baseline="-25000"/>
              <a:t>2</a:t>
            </a:r>
            <a:r>
              <a:rPr lang="cs-CZ" sz="2400"/>
              <a:t>OH              R-CHO              R-COOH</a:t>
            </a:r>
          </a:p>
          <a:p>
            <a:r>
              <a:rPr lang="cs-CZ" sz="2400"/>
              <a:t>primární                 aldehyd		  karboxylová</a:t>
            </a:r>
          </a:p>
          <a:p>
            <a:r>
              <a:rPr lang="cs-CZ" sz="2400"/>
              <a:t>alkohol				  kyselina</a:t>
            </a:r>
          </a:p>
        </p:txBody>
      </p:sp>
      <p:sp>
        <p:nvSpPr>
          <p:cNvPr id="15371" name="Line 11"/>
          <p:cNvSpPr>
            <a:spLocks noChangeShapeType="1"/>
          </p:cNvSpPr>
          <p:nvPr/>
        </p:nvSpPr>
        <p:spPr bwMode="auto">
          <a:xfrm>
            <a:off x="2195513" y="5013325"/>
            <a:ext cx="9350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5372" name="Line 12"/>
          <p:cNvSpPr>
            <a:spLocks noChangeShapeType="1"/>
          </p:cNvSpPr>
          <p:nvPr/>
        </p:nvSpPr>
        <p:spPr bwMode="auto">
          <a:xfrm>
            <a:off x="4356100" y="5013325"/>
            <a:ext cx="9366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4598400D-28D5-4241-81BA-9F6000E1A47C}" type="slidenum">
              <a:rPr lang="cs-CZ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2" name="Text Box 8"/>
          <p:cNvSpPr txBox="1">
            <a:spLocks noChangeArrowheads="1"/>
          </p:cNvSpPr>
          <p:nvPr/>
        </p:nvSpPr>
        <p:spPr bwMode="auto">
          <a:xfrm>
            <a:off x="250825" y="1341438"/>
            <a:ext cx="8642350" cy="2557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 u="sng"/>
              <a:t>Podle počtu karboxylových skupin mohou být kyseliny</a:t>
            </a:r>
            <a:r>
              <a:rPr lang="cs-CZ"/>
              <a:t>:</a:t>
            </a:r>
          </a:p>
          <a:p>
            <a:endParaRPr lang="cs-CZ"/>
          </a:p>
          <a:p>
            <a:pPr>
              <a:buFont typeface="Wingdings" pitchFamily="2" charset="2"/>
              <a:buChar char="Ø"/>
            </a:pPr>
            <a:r>
              <a:rPr lang="cs-CZ" sz="2400"/>
              <a:t> monokarboxylová</a:t>
            </a: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Char char="Ø"/>
            </a:pPr>
            <a:r>
              <a:rPr lang="cs-CZ" sz="2400"/>
              <a:t> dikarboxylová</a:t>
            </a:r>
          </a:p>
          <a:p>
            <a:endParaRPr lang="cs-CZ" sz="2400"/>
          </a:p>
          <a:p>
            <a:pPr>
              <a:buFont typeface="Wingdings" pitchFamily="2" charset="2"/>
              <a:buChar char="Ø"/>
            </a:pPr>
            <a:r>
              <a:rPr lang="cs-CZ" sz="2400"/>
              <a:t>polykarboxylová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E17AFB6-D232-435F-97CE-F49B9CA6FBA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355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60" name="Text Box 8"/>
          <p:cNvSpPr txBox="1">
            <a:spLocks noChangeArrowheads="1"/>
          </p:cNvSpPr>
          <p:nvPr/>
        </p:nvSpPr>
        <p:spPr bwMode="auto">
          <a:xfrm>
            <a:off x="323850" y="1125538"/>
            <a:ext cx="8496300" cy="410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 b="1"/>
              <a:t>Vlastnosti:</a:t>
            </a:r>
          </a:p>
          <a:p>
            <a:endParaRPr lang="cs-CZ" sz="2400" b="1"/>
          </a:p>
          <a:p>
            <a:pPr>
              <a:buFont typeface="Wingdings" pitchFamily="2" charset="2"/>
              <a:buChar char="§"/>
            </a:pPr>
            <a:r>
              <a:rPr lang="cs-CZ" sz="2400"/>
              <a:t> karboxylová skupina, která může odštěpovat vodíkový kation, je nositelem kyselosti karboxylových skupin</a:t>
            </a: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Char char="§"/>
            </a:pPr>
            <a:r>
              <a:rPr lang="cs-CZ" sz="2400"/>
              <a:t> tvoří se připojením  </a:t>
            </a:r>
            <a:r>
              <a:rPr lang="cs-CZ" sz="2400" b="1"/>
              <a:t>–ová kyselina</a:t>
            </a:r>
            <a:r>
              <a:rPr lang="cs-CZ" sz="2400"/>
              <a:t> k názvu příslušného uhlovodíku</a:t>
            </a: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Char char="§"/>
            </a:pPr>
            <a:r>
              <a:rPr lang="cs-CZ" sz="2400"/>
              <a:t> používají se přednostně triviální názvy, souvisejí s jejich výskytem v přírodě či vlastnostmi, př.: mravenčí, octová, máselná, olejová aj.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EA1437D-1E0B-4D40-8DD8-9DDB73923A3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253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6" name="Text Box 8"/>
          <p:cNvSpPr txBox="1">
            <a:spLocks noChangeArrowheads="1"/>
          </p:cNvSpPr>
          <p:nvPr/>
        </p:nvSpPr>
        <p:spPr bwMode="auto">
          <a:xfrm>
            <a:off x="250825" y="1268413"/>
            <a:ext cx="8893175" cy="4840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Vlastnosti:</a:t>
            </a:r>
          </a:p>
          <a:p>
            <a:pPr>
              <a:spcBef>
                <a:spcPct val="50000"/>
              </a:spcBef>
            </a:pPr>
            <a:endParaRPr lang="cs-CZ" sz="1600" b="1"/>
          </a:p>
          <a:p>
            <a:pPr>
              <a:buFont typeface="Wingdings" pitchFamily="2" charset="2"/>
              <a:buChar char="§"/>
            </a:pPr>
            <a:r>
              <a:rPr lang="cs-CZ"/>
              <a:t>  </a:t>
            </a:r>
            <a:r>
              <a:rPr lang="cs-CZ" sz="2400"/>
              <a:t>C</a:t>
            </a:r>
            <a:r>
              <a:rPr lang="cs-CZ" sz="2400" baseline="-25000"/>
              <a:t>1</a:t>
            </a:r>
            <a:r>
              <a:rPr lang="cs-CZ" sz="2400"/>
              <a:t> – C</a:t>
            </a:r>
            <a:r>
              <a:rPr lang="cs-CZ" sz="2400" baseline="-25000"/>
              <a:t>3</a:t>
            </a:r>
            <a:r>
              <a:rPr lang="cs-CZ" sz="2400"/>
              <a:t> za  norm. podmínek bezbarvé kapaliny ostrého zápachu, rozpustné ve vodě</a:t>
            </a:r>
          </a:p>
          <a:p>
            <a:pPr>
              <a:buFont typeface="Wingdings" pitchFamily="2" charset="2"/>
              <a:buChar char="§"/>
            </a:pPr>
            <a:endParaRPr lang="cs-CZ" sz="2400"/>
          </a:p>
          <a:p>
            <a:pPr>
              <a:buFont typeface="Wingdings" pitchFamily="2" charset="2"/>
              <a:buChar char="§"/>
            </a:pPr>
            <a:r>
              <a:rPr lang="cs-CZ" sz="2400"/>
              <a:t> C</a:t>
            </a:r>
            <a:r>
              <a:rPr lang="cs-CZ" sz="2400" baseline="-25000"/>
              <a:t>4</a:t>
            </a:r>
            <a:r>
              <a:rPr lang="cs-CZ" sz="2400"/>
              <a:t> – C</a:t>
            </a:r>
            <a:r>
              <a:rPr lang="cs-CZ" sz="2400" baseline="-25000"/>
              <a:t>6</a:t>
            </a:r>
            <a:r>
              <a:rPr lang="cs-CZ" sz="2400"/>
              <a:t> olejovité, nepříjemně zapáchající kapaliny, ve vodě málo rozpustné</a:t>
            </a:r>
          </a:p>
          <a:p>
            <a:pPr>
              <a:buFont typeface="Wingdings" pitchFamily="2" charset="2"/>
              <a:buChar char="§"/>
            </a:pPr>
            <a:endParaRPr lang="cs-CZ" sz="2400"/>
          </a:p>
          <a:p>
            <a:pPr>
              <a:buFont typeface="Wingdings" pitchFamily="2" charset="2"/>
              <a:buChar char="§"/>
            </a:pPr>
            <a:r>
              <a:rPr lang="cs-CZ" sz="2400"/>
              <a:t> vyšší jsou pevné látky, bez zápachu, ve vodě téměř nerozpustné</a:t>
            </a:r>
          </a:p>
          <a:p>
            <a:pPr>
              <a:buFont typeface="Wingdings" pitchFamily="2" charset="2"/>
              <a:buChar char="§"/>
            </a:pPr>
            <a:endParaRPr lang="cs-CZ" sz="2400"/>
          </a:p>
          <a:p>
            <a:pPr>
              <a:buFont typeface="Wingdings" pitchFamily="2" charset="2"/>
              <a:buChar char="§"/>
            </a:pPr>
            <a:r>
              <a:rPr lang="cs-CZ" sz="2400"/>
              <a:t> některé vyšší nasycené a nenasycené kyseliny jsou součástí tuků a olejů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D38319E-1F17-49C5-856E-ECDC8EF62BC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51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2" name="Text Box 8"/>
          <p:cNvSpPr txBox="1">
            <a:spLocks noChangeArrowheads="1"/>
          </p:cNvSpPr>
          <p:nvPr/>
        </p:nvSpPr>
        <p:spPr bwMode="auto">
          <a:xfrm>
            <a:off x="395288" y="1258888"/>
            <a:ext cx="8280400" cy="474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/>
              <a:t>Zástupci karboxylových kyselin</a:t>
            </a:r>
          </a:p>
          <a:p>
            <a:endParaRPr lang="cs-CZ" b="1"/>
          </a:p>
          <a:p>
            <a:r>
              <a:rPr lang="cs-CZ" sz="2400" b="1">
                <a:solidFill>
                  <a:srgbClr val="00CC00"/>
                </a:solidFill>
              </a:rPr>
              <a:t>Kyselina mravenčí, methanová kyselina, HCOOH</a:t>
            </a:r>
            <a:endParaRPr lang="cs-CZ" sz="2400">
              <a:solidFill>
                <a:srgbClr val="00CC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400"/>
              <a:t> za normálních podmínek bezbarvá kapalina štiplavého zápachu</a:t>
            </a:r>
          </a:p>
          <a:p>
            <a:r>
              <a:rPr lang="cs-CZ" sz="2400"/>
              <a:t>leptavé účinky</a:t>
            </a:r>
          </a:p>
          <a:p>
            <a:pPr>
              <a:buFont typeface="Wingdings" pitchFamily="2" charset="2"/>
              <a:buChar char="§"/>
            </a:pPr>
            <a:r>
              <a:rPr lang="cs-CZ" sz="2400"/>
              <a:t> volná v těle mravenců, komárů, včel, vos (v žihadlech)</a:t>
            </a:r>
          </a:p>
          <a:p>
            <a:r>
              <a:rPr lang="cs-CZ" sz="2400"/>
              <a:t>je i potu, ve svalech a v moči</a:t>
            </a:r>
          </a:p>
          <a:p>
            <a:endParaRPr lang="cs-CZ" sz="2400"/>
          </a:p>
          <a:p>
            <a:pPr>
              <a:buFont typeface="Wingdings" pitchFamily="2" charset="2"/>
              <a:buNone/>
            </a:pPr>
            <a:r>
              <a:rPr lang="cs-CZ" sz="2400" u="sng"/>
              <a:t>Použití:</a:t>
            </a:r>
            <a:r>
              <a:rPr lang="cs-CZ" sz="240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sz="2400"/>
              <a:t> v potravinářském průmyslu ke konzervování, </a:t>
            </a:r>
          </a:p>
          <a:p>
            <a:pPr>
              <a:buFont typeface="Wingdings" pitchFamily="2" charset="2"/>
              <a:buChar char="§"/>
            </a:pPr>
            <a:r>
              <a:rPr lang="cs-CZ" sz="2400"/>
              <a:t> v textilním průmyslu např. k vyleptání vzorku na barevné plátno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FCDE29E-FC18-43FF-A14A-ED054E3914A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8" name="Text Box 8"/>
          <p:cNvSpPr txBox="1">
            <a:spLocks noChangeArrowheads="1"/>
          </p:cNvSpPr>
          <p:nvPr/>
        </p:nvSpPr>
        <p:spPr bwMode="auto">
          <a:xfrm>
            <a:off x="250825" y="1258888"/>
            <a:ext cx="7921625" cy="483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CC00"/>
                </a:solidFill>
              </a:rPr>
              <a:t>Kyselina octová, ethanová kyselina, CH</a:t>
            </a:r>
            <a:r>
              <a:rPr lang="cs-CZ" sz="2400" b="1" baseline="-25000">
                <a:solidFill>
                  <a:srgbClr val="00CC00"/>
                </a:solidFill>
              </a:rPr>
              <a:t>3</a:t>
            </a:r>
            <a:r>
              <a:rPr lang="cs-CZ" sz="2400" b="1">
                <a:solidFill>
                  <a:srgbClr val="00CC00"/>
                </a:solidFill>
              </a:rPr>
              <a:t>COOH</a:t>
            </a:r>
          </a:p>
          <a:p>
            <a:endParaRPr lang="cs-CZ" sz="2400">
              <a:solidFill>
                <a:srgbClr val="00CC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400"/>
              <a:t> ostře zapáchající bezbarvá kapalina</a:t>
            </a:r>
          </a:p>
          <a:p>
            <a:pPr>
              <a:buFont typeface="Wingdings" pitchFamily="2" charset="2"/>
              <a:buChar char="§"/>
            </a:pPr>
            <a:r>
              <a:rPr lang="cs-CZ" sz="2400"/>
              <a:t> bezvodá tuhne při cca 16 </a:t>
            </a:r>
            <a:r>
              <a:rPr lang="cs-CZ" sz="2400" baseline="30000"/>
              <a:t>o</a:t>
            </a:r>
            <a:r>
              <a:rPr lang="cs-CZ" sz="2400"/>
              <a:t>C na látku podobnou ledu (ledová kyselina)</a:t>
            </a:r>
          </a:p>
          <a:p>
            <a:pPr>
              <a:buFont typeface="Wingdings" pitchFamily="2" charset="2"/>
              <a:buChar char="§"/>
            </a:pPr>
            <a:r>
              <a:rPr lang="cs-CZ" sz="2400"/>
              <a:t> zředěná 5 – 8 % je ocet</a:t>
            </a:r>
          </a:p>
          <a:p>
            <a:pPr>
              <a:buFont typeface="Wingdings" pitchFamily="2" charset="2"/>
              <a:buChar char="§"/>
            </a:pPr>
            <a:r>
              <a:rPr lang="cs-CZ" sz="2400"/>
              <a:t> známý již od starověku, příprava kvašením vína (vinný ocet) </a:t>
            </a:r>
          </a:p>
          <a:p>
            <a:pPr>
              <a:buFont typeface="Wingdings" pitchFamily="2" charset="2"/>
              <a:buNone/>
            </a:pPr>
            <a:endParaRPr lang="cs-CZ" sz="2400"/>
          </a:p>
          <a:p>
            <a:r>
              <a:rPr lang="cs-CZ" sz="2400" u="sng"/>
              <a:t>Použití</a:t>
            </a:r>
            <a:r>
              <a:rPr lang="cs-CZ" sz="2400"/>
              <a:t>: </a:t>
            </a:r>
          </a:p>
          <a:p>
            <a:pPr>
              <a:buFont typeface="Wingdings" pitchFamily="2" charset="2"/>
              <a:buChar char="§"/>
            </a:pPr>
            <a:r>
              <a:rPr lang="cs-CZ" sz="2400"/>
              <a:t> rozpouštědlo v chem. průmyslu, </a:t>
            </a:r>
          </a:p>
          <a:p>
            <a:pPr>
              <a:buFont typeface="Wingdings" pitchFamily="2" charset="2"/>
              <a:buChar char="§"/>
            </a:pPr>
            <a:r>
              <a:rPr lang="cs-CZ" sz="2400"/>
              <a:t> z octanu celulosy se vyrábí nehořlavý film a acetátové hedvábí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01B3395-CC92-4589-BBAB-1EB8945FF23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46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4" name="Text Box 8"/>
          <p:cNvSpPr txBox="1">
            <a:spLocks noChangeArrowheads="1"/>
          </p:cNvSpPr>
          <p:nvPr/>
        </p:nvSpPr>
        <p:spPr bwMode="auto">
          <a:xfrm>
            <a:off x="179388" y="1196975"/>
            <a:ext cx="8640762" cy="483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CC00"/>
                </a:solidFill>
              </a:rPr>
              <a:t>Kyselina máselná, butanová kyselina, CH</a:t>
            </a:r>
            <a:r>
              <a:rPr lang="cs-CZ" sz="2400" b="1" baseline="-25000">
                <a:solidFill>
                  <a:srgbClr val="00CC00"/>
                </a:solidFill>
              </a:rPr>
              <a:t>3</a:t>
            </a:r>
            <a:r>
              <a:rPr lang="cs-CZ" sz="2400" b="1">
                <a:solidFill>
                  <a:srgbClr val="00CC00"/>
                </a:solidFill>
              </a:rPr>
              <a:t>-(CH</a:t>
            </a:r>
            <a:r>
              <a:rPr lang="cs-CZ" sz="2400" b="1" baseline="-25000">
                <a:solidFill>
                  <a:srgbClr val="00CC00"/>
                </a:solidFill>
              </a:rPr>
              <a:t>2</a:t>
            </a:r>
            <a:r>
              <a:rPr lang="cs-CZ" sz="2400" b="1">
                <a:solidFill>
                  <a:srgbClr val="00CC00"/>
                </a:solidFill>
              </a:rPr>
              <a:t>)-COOH</a:t>
            </a:r>
          </a:p>
          <a:p>
            <a:endParaRPr lang="cs-CZ" sz="2400">
              <a:solidFill>
                <a:srgbClr val="00CC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400"/>
              <a:t> za normálních podmínek bezbarvá kapalina</a:t>
            </a:r>
          </a:p>
          <a:p>
            <a:pPr>
              <a:buFont typeface="Wingdings" pitchFamily="2" charset="2"/>
              <a:buChar char="§"/>
            </a:pPr>
            <a:r>
              <a:rPr lang="cs-CZ" sz="2400"/>
              <a:t> nepříjemně zapáchající</a:t>
            </a:r>
          </a:p>
          <a:p>
            <a:pPr>
              <a:buFont typeface="Wingdings" pitchFamily="2" charset="2"/>
              <a:buChar char="§"/>
            </a:pPr>
            <a:r>
              <a:rPr lang="cs-CZ" sz="2400"/>
              <a:t> obsažena v másle</a:t>
            </a:r>
          </a:p>
          <a:p>
            <a:endParaRPr lang="cs-CZ" sz="2400" b="1"/>
          </a:p>
          <a:p>
            <a:endParaRPr lang="cs-CZ" sz="2400" b="1"/>
          </a:p>
          <a:p>
            <a:r>
              <a:rPr lang="cs-CZ" sz="2400" b="1">
                <a:solidFill>
                  <a:srgbClr val="00CC00"/>
                </a:solidFill>
              </a:rPr>
              <a:t>Kyselin akrylová, propenová kyselina, CH</a:t>
            </a:r>
            <a:r>
              <a:rPr lang="cs-CZ" sz="2400" b="1" baseline="-25000">
                <a:solidFill>
                  <a:srgbClr val="00CC00"/>
                </a:solidFill>
              </a:rPr>
              <a:t>2</a:t>
            </a:r>
            <a:r>
              <a:rPr lang="cs-CZ" sz="2400" b="1">
                <a:solidFill>
                  <a:srgbClr val="00CC00"/>
                </a:solidFill>
              </a:rPr>
              <a:t>=CH-COOH</a:t>
            </a:r>
          </a:p>
          <a:p>
            <a:endParaRPr lang="cs-CZ" sz="2400">
              <a:solidFill>
                <a:srgbClr val="00CC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400"/>
              <a:t> nejjednodušší nenasycená karboxylová kyselina</a:t>
            </a:r>
          </a:p>
          <a:p>
            <a:pPr>
              <a:buFont typeface="Wingdings" pitchFamily="2" charset="2"/>
              <a:buChar char="§"/>
            </a:pPr>
            <a:r>
              <a:rPr lang="cs-CZ" sz="2400"/>
              <a:t> snadno polymeruje</a:t>
            </a:r>
          </a:p>
          <a:p>
            <a:pPr>
              <a:buFont typeface="Wingdings" pitchFamily="2" charset="2"/>
              <a:buChar char="§"/>
            </a:pPr>
            <a:r>
              <a:rPr lang="cs-CZ" sz="2400"/>
              <a:t> sloučeniny od ní odvozené se používají k výrobě organického skla (plexiskla)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9575179-A057-4BB7-B506-41AC116D295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867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80" name="Text Box 8"/>
          <p:cNvSpPr txBox="1">
            <a:spLocks noChangeArrowheads="1"/>
          </p:cNvSpPr>
          <p:nvPr/>
        </p:nvSpPr>
        <p:spPr bwMode="auto">
          <a:xfrm>
            <a:off x="179388" y="1196975"/>
            <a:ext cx="8640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 sz="2400"/>
          </a:p>
        </p:txBody>
      </p:sp>
      <p:sp>
        <p:nvSpPr>
          <p:cNvPr id="28681" name="Text Box 9"/>
          <p:cNvSpPr txBox="1">
            <a:spLocks noChangeArrowheads="1"/>
          </p:cNvSpPr>
          <p:nvPr/>
        </p:nvSpPr>
        <p:spPr bwMode="auto">
          <a:xfrm>
            <a:off x="323850" y="1258888"/>
            <a:ext cx="8280400" cy="4656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00CC00"/>
                </a:solidFill>
              </a:rPr>
              <a:t>Kyselina šťavelová, ethandiová kyselina</a:t>
            </a:r>
          </a:p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00CC00"/>
                </a:solidFill>
              </a:rPr>
              <a:t>HOOC – COOH . 2 H</a:t>
            </a:r>
            <a:r>
              <a:rPr lang="cs-CZ" sz="2400" b="1" baseline="-25000">
                <a:solidFill>
                  <a:srgbClr val="00CC00"/>
                </a:solidFill>
              </a:rPr>
              <a:t>2</a:t>
            </a:r>
            <a:r>
              <a:rPr lang="cs-CZ" sz="2400" b="1">
                <a:solidFill>
                  <a:srgbClr val="00CC00"/>
                </a:solidFill>
              </a:rPr>
              <a:t>O</a:t>
            </a:r>
          </a:p>
          <a:p>
            <a:pPr>
              <a:spcBef>
                <a:spcPct val="50000"/>
              </a:spcBef>
              <a:buFont typeface="Wingdings" pitchFamily="2" charset="2"/>
              <a:buChar char="§"/>
            </a:pPr>
            <a:r>
              <a:rPr lang="cs-CZ" sz="2400" b="1"/>
              <a:t> </a:t>
            </a:r>
            <a:r>
              <a:rPr lang="cs-CZ" sz="2400"/>
              <a:t>za normálních podmínek jedovatá krystalická látka</a:t>
            </a:r>
          </a:p>
          <a:p>
            <a:pPr>
              <a:spcBef>
                <a:spcPct val="50000"/>
              </a:spcBef>
              <a:buFont typeface="Wingdings" pitchFamily="2" charset="2"/>
              <a:buChar char="§"/>
            </a:pPr>
            <a:r>
              <a:rPr lang="cs-CZ" sz="2400"/>
              <a:t>nejjednodušší dikarboxylová kyselina </a:t>
            </a:r>
          </a:p>
          <a:p>
            <a:pPr>
              <a:spcBef>
                <a:spcPct val="50000"/>
              </a:spcBef>
              <a:buFont typeface="Wingdings" pitchFamily="2" charset="2"/>
              <a:buChar char="§"/>
            </a:pPr>
            <a:r>
              <a:rPr lang="cs-CZ" sz="2400"/>
              <a:t> její soli jsou přítomny v některých rostlinách (šťovík, špenát, rebarbora)</a:t>
            </a:r>
          </a:p>
          <a:p>
            <a:pPr>
              <a:spcBef>
                <a:spcPct val="50000"/>
              </a:spcBef>
              <a:buFont typeface="Wingdings" pitchFamily="2" charset="2"/>
              <a:buNone/>
            </a:pPr>
            <a:r>
              <a:rPr lang="cs-CZ" sz="2400" u="sng"/>
              <a:t>Použití</a:t>
            </a:r>
            <a:r>
              <a:rPr lang="cs-CZ" sz="2400"/>
              <a:t>: </a:t>
            </a:r>
          </a:p>
          <a:p>
            <a:pPr>
              <a:spcBef>
                <a:spcPct val="50000"/>
              </a:spcBef>
              <a:buFont typeface="Wingdings" pitchFamily="2" charset="2"/>
              <a:buNone/>
            </a:pPr>
            <a:r>
              <a:rPr lang="cs-CZ" sz="2400"/>
              <a:t>- k čištění skvrn</a:t>
            </a:r>
          </a:p>
          <a:p>
            <a:pPr>
              <a:spcBef>
                <a:spcPct val="50000"/>
              </a:spcBef>
              <a:buFont typeface="Wingdings" pitchFamily="2" charset="2"/>
              <a:buNone/>
            </a:pPr>
            <a:r>
              <a:rPr lang="cs-CZ" sz="2400"/>
              <a:t>- mořidlo v barvířství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E823B18-6D41-4476-A725-6BD32284BC7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458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4" name="Text Box 8"/>
          <p:cNvSpPr txBox="1">
            <a:spLocks noChangeArrowheads="1"/>
          </p:cNvSpPr>
          <p:nvPr/>
        </p:nvSpPr>
        <p:spPr bwMode="auto">
          <a:xfrm>
            <a:off x="179388" y="1196975"/>
            <a:ext cx="8640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 sz="2400"/>
          </a:p>
        </p:txBody>
      </p:sp>
      <p:sp>
        <p:nvSpPr>
          <p:cNvPr id="24585" name="Text Box 9"/>
          <p:cNvSpPr txBox="1">
            <a:spLocks noChangeArrowheads="1"/>
          </p:cNvSpPr>
          <p:nvPr/>
        </p:nvSpPr>
        <p:spPr bwMode="auto">
          <a:xfrm>
            <a:off x="179388" y="1125538"/>
            <a:ext cx="8640762" cy="374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CC00"/>
                </a:solidFill>
              </a:rPr>
              <a:t>Kyselina benzoová, benzenkarboxylová kyselina</a:t>
            </a:r>
            <a:r>
              <a:rPr lang="cs-CZ" sz="2400" b="1"/>
              <a:t> </a:t>
            </a:r>
          </a:p>
          <a:p>
            <a:r>
              <a:rPr lang="cs-CZ" sz="2400" b="1">
                <a:solidFill>
                  <a:srgbClr val="00CC00"/>
                </a:solidFill>
              </a:rPr>
              <a:t>C</a:t>
            </a:r>
            <a:r>
              <a:rPr lang="cs-CZ" sz="2400" b="1" baseline="-25000">
                <a:solidFill>
                  <a:srgbClr val="00CC00"/>
                </a:solidFill>
              </a:rPr>
              <a:t>6</a:t>
            </a:r>
            <a:r>
              <a:rPr lang="cs-CZ" sz="2400" b="1">
                <a:solidFill>
                  <a:srgbClr val="00CC00"/>
                </a:solidFill>
              </a:rPr>
              <a:t>H</a:t>
            </a:r>
            <a:r>
              <a:rPr lang="cs-CZ" sz="2400" b="1" baseline="-25000">
                <a:solidFill>
                  <a:srgbClr val="00CC00"/>
                </a:solidFill>
              </a:rPr>
              <a:t>5</a:t>
            </a:r>
            <a:r>
              <a:rPr lang="cs-CZ" sz="2400" b="1">
                <a:solidFill>
                  <a:srgbClr val="00CC00"/>
                </a:solidFill>
              </a:rPr>
              <a:t> – COOH</a:t>
            </a:r>
          </a:p>
          <a:p>
            <a:endParaRPr lang="cs-CZ" sz="2400">
              <a:solidFill>
                <a:srgbClr val="00CC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400"/>
              <a:t> tvoří lesklé šupinkovité krystalky</a:t>
            </a:r>
          </a:p>
          <a:p>
            <a:pPr>
              <a:buFont typeface="Wingdings" pitchFamily="2" charset="2"/>
              <a:buChar char="§"/>
            </a:pPr>
            <a:r>
              <a:rPr lang="cs-CZ" sz="2400"/>
              <a:t> snadno sublimuje</a:t>
            </a:r>
          </a:p>
          <a:p>
            <a:pPr>
              <a:buFont typeface="Wingdings" pitchFamily="2" charset="2"/>
              <a:buChar char="§"/>
            </a:pPr>
            <a:r>
              <a:rPr lang="cs-CZ" sz="2400"/>
              <a:t> má antiseptické účinky</a:t>
            </a:r>
          </a:p>
          <a:p>
            <a:pPr>
              <a:buFont typeface="Wingdings" pitchFamily="2" charset="2"/>
              <a:buChar char="§"/>
            </a:pPr>
            <a:r>
              <a:rPr lang="cs-CZ" sz="2400"/>
              <a:t> sůl benzoan sodný – konzervační prostředek v potravinářství</a:t>
            </a:r>
          </a:p>
          <a:p>
            <a:pPr>
              <a:buFont typeface="Wingdings" pitchFamily="2" charset="2"/>
              <a:buChar char="§"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</p:txBody>
      </p:sp>
      <p:pic>
        <p:nvPicPr>
          <p:cNvPr id="24586" name="Obrázek 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16013" y="3789363"/>
            <a:ext cx="1727200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9D729CA-30F4-4C07-9A92-A43D3C91974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560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8" name="Text Box 8"/>
          <p:cNvSpPr txBox="1">
            <a:spLocks noChangeArrowheads="1"/>
          </p:cNvSpPr>
          <p:nvPr/>
        </p:nvSpPr>
        <p:spPr bwMode="auto">
          <a:xfrm>
            <a:off x="179388" y="1196975"/>
            <a:ext cx="8640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 sz="2400"/>
          </a:p>
        </p:txBody>
      </p:sp>
      <p:sp>
        <p:nvSpPr>
          <p:cNvPr id="25609" name="Text Box 9"/>
          <p:cNvSpPr txBox="1">
            <a:spLocks noChangeArrowheads="1"/>
          </p:cNvSpPr>
          <p:nvPr/>
        </p:nvSpPr>
        <p:spPr bwMode="auto">
          <a:xfrm>
            <a:off x="395288" y="1196975"/>
            <a:ext cx="8497887" cy="374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CC00"/>
                </a:solidFill>
              </a:rPr>
              <a:t>Kyselina ftalová, 1,2-benzendikarboxylová kyselina</a:t>
            </a:r>
            <a:endParaRPr lang="cs-CZ" sz="2400" b="1"/>
          </a:p>
          <a:p>
            <a:r>
              <a:rPr lang="cs-CZ" sz="2400" b="1"/>
              <a:t> </a:t>
            </a:r>
            <a:endParaRPr lang="cs-CZ" sz="2400"/>
          </a:p>
          <a:p>
            <a:pPr>
              <a:buFont typeface="Wingdings" pitchFamily="2" charset="2"/>
              <a:buChar char="§"/>
            </a:pPr>
            <a:r>
              <a:rPr lang="cs-CZ" sz="2400"/>
              <a:t> k výrobě laků, barviv a syntetických pryskyřic</a:t>
            </a:r>
          </a:p>
          <a:p>
            <a:pPr>
              <a:buFont typeface="Wingdings" pitchFamily="2" charset="2"/>
              <a:buChar char="§"/>
            </a:pPr>
            <a:endParaRPr lang="cs-CZ" sz="2400"/>
          </a:p>
          <a:p>
            <a:pPr>
              <a:buFont typeface="Wingdings" pitchFamily="2" charset="2"/>
              <a:buChar char="§"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Char char="§"/>
            </a:pPr>
            <a:endParaRPr lang="cs-CZ" sz="2400"/>
          </a:p>
          <a:p>
            <a:pPr>
              <a:buFont typeface="Wingdings" pitchFamily="2" charset="2"/>
              <a:buChar char="§"/>
            </a:pPr>
            <a:endParaRPr lang="cs-CZ" sz="2400"/>
          </a:p>
          <a:p>
            <a:pPr>
              <a:buFont typeface="Wingdings" pitchFamily="2" charset="2"/>
              <a:buChar char="§"/>
            </a:pPr>
            <a:endParaRPr lang="cs-CZ" sz="2400"/>
          </a:p>
          <a:p>
            <a:pPr>
              <a:buFont typeface="Wingdings" pitchFamily="2" charset="2"/>
              <a:buChar char="§"/>
            </a:pPr>
            <a:endParaRPr lang="cs-CZ" sz="2400"/>
          </a:p>
        </p:txBody>
      </p:sp>
      <p:pic>
        <p:nvPicPr>
          <p:cNvPr id="25610" name="Obrázek 9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03350" y="2636838"/>
            <a:ext cx="1700213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817A1E2-BDA8-4752-9462-5A070813608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663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2" name="Text Box 8"/>
          <p:cNvSpPr txBox="1">
            <a:spLocks noChangeArrowheads="1"/>
          </p:cNvSpPr>
          <p:nvPr/>
        </p:nvSpPr>
        <p:spPr bwMode="auto">
          <a:xfrm>
            <a:off x="179388" y="1196975"/>
            <a:ext cx="8640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 sz="2400"/>
          </a:p>
        </p:txBody>
      </p:sp>
      <p:sp>
        <p:nvSpPr>
          <p:cNvPr id="26633" name="Text Box 9"/>
          <p:cNvSpPr txBox="1">
            <a:spLocks noChangeArrowheads="1"/>
          </p:cNvSpPr>
          <p:nvPr/>
        </p:nvSpPr>
        <p:spPr bwMode="auto">
          <a:xfrm>
            <a:off x="179388" y="1341438"/>
            <a:ext cx="8640762" cy="483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CC00"/>
                </a:solidFill>
              </a:rPr>
              <a:t>Kyselina tereftalová, 1,4- benzendikarboxylová kyselina</a:t>
            </a:r>
          </a:p>
          <a:p>
            <a:endParaRPr lang="cs-CZ" sz="2400" b="1">
              <a:solidFill>
                <a:srgbClr val="00CC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400"/>
              <a:t> izomer kyseliny ftalové</a:t>
            </a: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Char char="§"/>
            </a:pPr>
            <a:r>
              <a:rPr lang="cs-CZ" sz="2400"/>
              <a:t> výchozí látka pro výrobu polyesterových vláken</a:t>
            </a:r>
          </a:p>
          <a:p>
            <a:pPr>
              <a:buFont typeface="Wingdings" pitchFamily="2" charset="2"/>
              <a:buNone/>
            </a:pPr>
            <a:r>
              <a:rPr lang="cs-CZ" sz="2400"/>
              <a:t>  </a:t>
            </a: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Char char="§"/>
            </a:pPr>
            <a:endParaRPr lang="cs-CZ" sz="2400"/>
          </a:p>
          <a:p>
            <a:pPr>
              <a:buFont typeface="Wingdings" pitchFamily="2" charset="2"/>
              <a:buChar char="§"/>
            </a:pPr>
            <a:endParaRPr lang="cs-CZ" sz="2400"/>
          </a:p>
          <a:p>
            <a:pPr>
              <a:buFont typeface="Wingdings" pitchFamily="2" charset="2"/>
              <a:buChar char="§"/>
            </a:pPr>
            <a:endParaRPr lang="cs-CZ" sz="2400"/>
          </a:p>
          <a:p>
            <a:pPr>
              <a:buFont typeface="Wingdings" pitchFamily="2" charset="2"/>
              <a:buChar char="§"/>
            </a:pPr>
            <a:endParaRPr lang="cs-CZ" sz="2400"/>
          </a:p>
          <a:p>
            <a:pPr>
              <a:buFont typeface="Wingdings" pitchFamily="2" charset="2"/>
              <a:buChar char="§"/>
            </a:pPr>
            <a:endParaRPr lang="cs-CZ" sz="2400"/>
          </a:p>
        </p:txBody>
      </p:sp>
      <p:pic>
        <p:nvPicPr>
          <p:cNvPr id="26634" name="Obrázek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-152671">
            <a:off x="2136775" y="3355975"/>
            <a:ext cx="1511300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11D45669-C9DD-4A93-8FB5-0F3EEE028D4B}" type="slidenum">
              <a:rPr lang="cs-CZ"/>
              <a:pPr>
                <a:defRPr/>
              </a:pPr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</a:rPr>
              <a:t>Souhrn učiva</a:t>
            </a:r>
          </a:p>
        </p:txBody>
      </p:sp>
      <p:sp>
        <p:nvSpPr>
          <p:cNvPr id="17416" name="TextovéPole 10"/>
          <p:cNvSpPr txBox="1">
            <a:spLocks noChangeArrowheads="1"/>
          </p:cNvSpPr>
          <p:nvPr/>
        </p:nvSpPr>
        <p:spPr bwMode="auto">
          <a:xfrm>
            <a:off x="827088" y="1765300"/>
            <a:ext cx="76327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r>
              <a:rPr lang="cs-CZ" sz="2000">
                <a:latin typeface="Calibri" pitchFamily="34" charset="0"/>
              </a:rPr>
              <a:t>Otázky pro opakování</a:t>
            </a:r>
          </a:p>
          <a:p>
            <a:pPr marL="342900" indent="-342900"/>
            <a:endParaRPr lang="cs-CZ" sz="2000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Napiš charakteristickou karboxylovou skupinu.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Jakou reakcí primárního alkoholu vznikají?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Kde se používá kyselina octová?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Napiš vzorec nejjednodušší karboxylové kyseliny, kyseliny mravenčí.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Pojmenuj následující vzorec karboxylové kyseliny: </a:t>
            </a:r>
          </a:p>
          <a:p>
            <a:pPr marL="342900" indent="-342900"/>
            <a:r>
              <a:rPr lang="cs-CZ" sz="2000">
                <a:latin typeface="Calibri" pitchFamily="34" charset="0"/>
              </a:rPr>
              <a:t>(COOH)</a:t>
            </a:r>
            <a:r>
              <a:rPr lang="cs-CZ" sz="2000" baseline="-25000">
                <a:latin typeface="Calibri" pitchFamily="34" charset="0"/>
              </a:rPr>
              <a:t>2</a:t>
            </a:r>
            <a:r>
              <a:rPr lang="cs-CZ" sz="2000">
                <a:latin typeface="Calibri" pitchFamily="34" charset="0"/>
              </a:rPr>
              <a:t> . 2 H</a:t>
            </a:r>
            <a:r>
              <a:rPr lang="cs-CZ" sz="2000" baseline="-25000">
                <a:latin typeface="Calibri" pitchFamily="34" charset="0"/>
              </a:rPr>
              <a:t>2</a:t>
            </a:r>
            <a:r>
              <a:rPr lang="cs-CZ" sz="2000">
                <a:latin typeface="Calibri" pitchFamily="34" charset="0"/>
              </a:rPr>
              <a:t>O.</a:t>
            </a:r>
          </a:p>
          <a:p>
            <a:pPr marL="342900" indent="-342900">
              <a:buFontTx/>
              <a:buAutoNum type="arabicPeriod"/>
            </a:pPr>
            <a:endParaRPr lang="cs-CZ" sz="2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2709B893-81E3-490B-A7A7-21B300B20944}" type="slidenum">
              <a:rPr lang="cs-CZ"/>
              <a:pPr>
                <a:defRPr/>
              </a:pPr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</a:rPr>
              <a:t>Použité zdroje</a:t>
            </a:r>
          </a:p>
        </p:txBody>
      </p:sp>
      <p:sp>
        <p:nvSpPr>
          <p:cNvPr id="18444" name="Text Box 12"/>
          <p:cNvSpPr txBox="1">
            <a:spLocks noChangeArrowheads="1"/>
          </p:cNvSpPr>
          <p:nvPr/>
        </p:nvSpPr>
        <p:spPr bwMode="auto">
          <a:xfrm>
            <a:off x="395288" y="1916113"/>
            <a:ext cx="7705725" cy="187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/>
              <a:t>RNDr. BLAŽEK,CSc., Jaroslav; RNDr. FABINI, Ján. </a:t>
            </a:r>
            <a:r>
              <a:rPr lang="cs-CZ" i="1"/>
              <a:t>Chemie pro studijní obory SOŠ a SOU nechemického zaměření</a:t>
            </a:r>
            <a:r>
              <a:rPr lang="cs-CZ"/>
              <a:t>. Praha: SPN, 1999, ISBN 80-7235-104-4. </a:t>
            </a:r>
          </a:p>
          <a:p>
            <a:endParaRPr lang="cs-CZ"/>
          </a:p>
          <a:p>
            <a:r>
              <a:rPr lang="cs-CZ"/>
              <a:t>Materiály SŠST, Ústí nad Labem, Čelakovského 5 </a:t>
            </a:r>
          </a:p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756</TotalTime>
  <Words>734</Words>
  <Application>Microsoft Office PowerPoint</Application>
  <PresentationFormat>Předvádění na obrazovce (4:3)</PresentationFormat>
  <Paragraphs>178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0" baseType="lpstr">
      <vt:lpstr>Calibri</vt:lpstr>
      <vt:lpstr>Arial</vt:lpstr>
      <vt:lpstr>Times New Roman</vt:lpstr>
      <vt:lpstr>Book Antiqua</vt:lpstr>
      <vt:lpstr>Wingdings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Josef</cp:lastModifiedBy>
  <cp:revision>43</cp:revision>
  <dcterms:created xsi:type="dcterms:W3CDTF">2010-11-01T23:40:31Z</dcterms:created>
  <dcterms:modified xsi:type="dcterms:W3CDTF">2005-01-01T03:29:07Z</dcterms:modified>
</cp:coreProperties>
</file>