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1" r:id="rId4"/>
    <p:sldId id="265" r:id="rId5"/>
    <p:sldId id="264" r:id="rId6"/>
    <p:sldId id="263" r:id="rId7"/>
    <p:sldId id="262" r:id="rId8"/>
    <p:sldId id="26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25. 11. 2013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25. 11. 2013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25. 11. 2013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95757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Definice a rozdělení plastů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Plasty,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polyethylen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stabilizátory,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reaktoplasty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termoplasty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Plasty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VY_32_INOVACE_24_481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268760"/>
            <a:ext cx="864096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Plasty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Podstatu plastu tvoří makromolekulární sloučeniny, jejichž vlastnosti určují základní charakter plastů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Nahrazují klasické materiály: dřevo, kovy a jejich slitiny, sklo, papír, přírodní vlákna 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/>
              <a:t>Připravují se ve formě</a:t>
            </a:r>
            <a:r>
              <a:rPr lang="cs-CZ" sz="2400" dirty="0"/>
              <a:t>:</a:t>
            </a:r>
          </a:p>
          <a:p>
            <a:r>
              <a:rPr lang="cs-CZ" sz="2400" dirty="0"/>
              <a:t>Desek, tyčí trubek, folií, jemných vláken apod., z nichž se potom zhotovují konečné výrobky.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340768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Hlavní </a:t>
            </a:r>
            <a:r>
              <a:rPr lang="cs-CZ" sz="2400" b="1" u="sng" dirty="0" smtClean="0"/>
              <a:t>přednosti plastů:</a:t>
            </a:r>
          </a:p>
          <a:p>
            <a:endParaRPr lang="cs-CZ" sz="2400" b="1" u="sng" dirty="0"/>
          </a:p>
          <a:p>
            <a:r>
              <a:rPr lang="cs-CZ" sz="2400" dirty="0"/>
              <a:t>	- malá hustota</a:t>
            </a:r>
          </a:p>
          <a:p>
            <a:r>
              <a:rPr lang="cs-CZ" sz="2400" dirty="0"/>
              <a:t>	- snadné tvarování a obrábění</a:t>
            </a:r>
          </a:p>
          <a:p>
            <a:r>
              <a:rPr lang="cs-CZ" sz="2400" dirty="0"/>
              <a:t>	- mechanická pevnost</a:t>
            </a:r>
          </a:p>
          <a:p>
            <a:r>
              <a:rPr lang="cs-CZ" sz="2400" dirty="0"/>
              <a:t>	- chemická odolnost</a:t>
            </a:r>
          </a:p>
          <a:p>
            <a:r>
              <a:rPr lang="cs-CZ" sz="2400" dirty="0"/>
              <a:t>	- výborné izolační </a:t>
            </a:r>
            <a:r>
              <a:rPr lang="cs-CZ" sz="2400" dirty="0" smtClean="0"/>
              <a:t>vlastnosti: elektrické, tepelné i zvukové</a:t>
            </a:r>
            <a:endParaRPr lang="cs-CZ" sz="2400" dirty="0"/>
          </a:p>
          <a:p>
            <a:r>
              <a:rPr lang="cs-CZ" sz="2400" dirty="0"/>
              <a:t>	- </a:t>
            </a:r>
            <a:r>
              <a:rPr lang="cs-CZ" sz="2400" dirty="0" smtClean="0"/>
              <a:t>estetický vzhled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- poměrně nízká výrobní cena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053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96752"/>
            <a:ext cx="849694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u="sng" dirty="0" smtClean="0"/>
          </a:p>
          <a:p>
            <a:r>
              <a:rPr lang="cs-CZ" sz="2800" u="sng" dirty="0" smtClean="0"/>
              <a:t>Zlepšení </a:t>
            </a:r>
            <a:r>
              <a:rPr lang="cs-CZ" sz="2800" u="sng" dirty="0"/>
              <a:t>vlastností plastů</a:t>
            </a:r>
            <a:r>
              <a:rPr lang="cs-CZ" sz="2800" u="sng" dirty="0" smtClean="0"/>
              <a:t>:</a:t>
            </a:r>
          </a:p>
          <a:p>
            <a:endParaRPr lang="cs-CZ" sz="28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pigmenty (zbarvují plasty</a:t>
            </a:r>
            <a:r>
              <a:rPr lang="cs-CZ" sz="2400" dirty="0" smtClean="0"/>
              <a:t>)</a:t>
            </a:r>
          </a:p>
          <a:p>
            <a:pPr lvl="0"/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stabilizátory (zpomalují stárnutí plastů</a:t>
            </a:r>
            <a:r>
              <a:rPr lang="cs-CZ" sz="2400" dirty="0" smtClean="0"/>
              <a:t>)</a:t>
            </a:r>
          </a:p>
          <a:p>
            <a:pPr lvl="0"/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změkčovadla (usnadňují počáteční zpracování směsí, zlepšují tvarování výrobků)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00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340768"/>
            <a:ext cx="87129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Rozdělení </a:t>
            </a:r>
            <a:r>
              <a:rPr lang="cs-CZ" sz="2800" u="sng" dirty="0"/>
              <a:t>plastů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pPr marL="457200" lvl="0" indent="-457200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podle </a:t>
            </a:r>
            <a:r>
              <a:rPr lang="cs-CZ" sz="2400" dirty="0">
                <a:solidFill>
                  <a:srgbClr val="FF0000"/>
                </a:solidFill>
              </a:rPr>
              <a:t>chování plastů při </a:t>
            </a:r>
            <a:r>
              <a:rPr lang="cs-CZ" sz="2400" dirty="0" smtClean="0">
                <a:solidFill>
                  <a:srgbClr val="FF0000"/>
                </a:solidFill>
              </a:rPr>
              <a:t>zahřívání</a:t>
            </a:r>
          </a:p>
          <a:p>
            <a:pPr lvl="0"/>
            <a:endParaRPr lang="cs-CZ" sz="2400" dirty="0">
              <a:solidFill>
                <a:srgbClr val="FF0000"/>
              </a:solidFill>
            </a:endParaRPr>
          </a:p>
          <a:p>
            <a:pPr lvl="1"/>
            <a:r>
              <a:rPr lang="cs-CZ" sz="2400" b="1" dirty="0" err="1"/>
              <a:t>Reaktoplasty</a:t>
            </a:r>
            <a:r>
              <a:rPr lang="cs-CZ" sz="2400" b="1" dirty="0"/>
              <a:t> – </a:t>
            </a:r>
            <a:r>
              <a:rPr lang="cs-CZ" sz="2400" dirty="0"/>
              <a:t>při zahřívání nejprve měknou, po dalším zahřívání ztvrdnou a tento stav je konečný (bakelit</a:t>
            </a:r>
            <a:r>
              <a:rPr lang="cs-CZ" sz="2400" dirty="0" smtClean="0"/>
              <a:t>)</a:t>
            </a:r>
          </a:p>
          <a:p>
            <a:pPr lvl="1"/>
            <a:endParaRPr lang="cs-CZ" sz="2400" dirty="0"/>
          </a:p>
          <a:p>
            <a:pPr lvl="1"/>
            <a:r>
              <a:rPr lang="cs-CZ" sz="2400" b="1" dirty="0"/>
              <a:t>Termoplasty</a:t>
            </a:r>
            <a:r>
              <a:rPr lang="cs-CZ" sz="2400" dirty="0"/>
              <a:t> – působením tepla měknou a stávají se plastickými, při ochlazení opět ztuhnou, změna je vratná (PE, PVC, PS)</a:t>
            </a:r>
          </a:p>
          <a:p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173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Rozdělení plastů</a:t>
            </a:r>
          </a:p>
          <a:p>
            <a:endParaRPr lang="cs-CZ" sz="2400" dirty="0"/>
          </a:p>
          <a:p>
            <a:pPr lvl="0"/>
            <a:r>
              <a:rPr lang="cs-CZ" sz="2400" dirty="0" smtClean="0">
                <a:solidFill>
                  <a:srgbClr val="FF0000"/>
                </a:solidFill>
              </a:rPr>
              <a:t>2. Podle </a:t>
            </a:r>
            <a:r>
              <a:rPr lang="cs-CZ" sz="2400" dirty="0">
                <a:solidFill>
                  <a:srgbClr val="FF0000"/>
                </a:solidFill>
              </a:rPr>
              <a:t>chemické reakce, kterou </a:t>
            </a:r>
            <a:r>
              <a:rPr lang="cs-CZ" sz="2400" dirty="0" smtClean="0">
                <a:solidFill>
                  <a:srgbClr val="FF0000"/>
                </a:solidFill>
              </a:rPr>
              <a:t>vznikají</a:t>
            </a:r>
          </a:p>
          <a:p>
            <a:pPr lvl="0"/>
            <a:r>
              <a:rPr lang="cs-CZ" sz="2400" b="1" u="sng" dirty="0" smtClean="0">
                <a:solidFill>
                  <a:srgbClr val="0070C0"/>
                </a:solidFill>
              </a:rPr>
              <a:t>Plasty </a:t>
            </a:r>
            <a:r>
              <a:rPr lang="cs-CZ" sz="2400" b="1" u="sng" dirty="0">
                <a:solidFill>
                  <a:srgbClr val="0070C0"/>
                </a:solidFill>
              </a:rPr>
              <a:t>vznikající polymerací</a:t>
            </a:r>
            <a:r>
              <a:rPr lang="cs-CZ" sz="2400" u="sng" dirty="0">
                <a:solidFill>
                  <a:srgbClr val="0070C0"/>
                </a:solidFill>
              </a:rPr>
              <a:t> </a:t>
            </a:r>
            <a:endParaRPr lang="cs-CZ" sz="2400" dirty="0">
              <a:solidFill>
                <a:srgbClr val="0070C0"/>
              </a:solidFill>
            </a:endParaRPr>
          </a:p>
          <a:p>
            <a:pPr lvl="0"/>
            <a:endParaRPr lang="cs-CZ" sz="2400" b="1" dirty="0">
              <a:solidFill>
                <a:srgbClr val="0070C0"/>
              </a:solidFill>
            </a:endParaRPr>
          </a:p>
          <a:p>
            <a:pPr lvl="0"/>
            <a:r>
              <a:rPr lang="cs-CZ" sz="2400" b="1" dirty="0" err="1" smtClean="0"/>
              <a:t>Polyethylen</a:t>
            </a:r>
            <a:r>
              <a:rPr lang="cs-CZ" sz="2400" b="1" dirty="0" smtClean="0"/>
              <a:t> </a:t>
            </a:r>
            <a:r>
              <a:rPr lang="cs-CZ" sz="2400" b="1" dirty="0"/>
              <a:t>– PE –</a:t>
            </a:r>
            <a:r>
              <a:rPr lang="cs-CZ" sz="2400" dirty="0"/>
              <a:t>polymer </a:t>
            </a:r>
            <a:r>
              <a:rPr lang="cs-CZ" sz="2400" dirty="0" err="1"/>
              <a:t>ethenu</a:t>
            </a:r>
            <a:r>
              <a:rPr lang="cs-CZ" sz="2400" dirty="0"/>
              <a:t> CH</a:t>
            </a:r>
            <a:r>
              <a:rPr lang="cs-CZ" sz="2400" baseline="-25000" dirty="0"/>
              <a:t>2</a:t>
            </a:r>
            <a:r>
              <a:rPr lang="cs-CZ" sz="2400" dirty="0"/>
              <a:t> = CH</a:t>
            </a:r>
            <a:r>
              <a:rPr lang="cs-CZ" sz="2400" baseline="-25000" dirty="0"/>
              <a:t>2</a:t>
            </a:r>
            <a:r>
              <a:rPr lang="cs-CZ" sz="2400" dirty="0"/>
              <a:t> ; hadice, obaly na potraviny, hračky, lahve na chemikálie, izolace kabelů v elektrotechnice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Teflon </a:t>
            </a:r>
            <a:r>
              <a:rPr lang="cs-CZ" sz="2400" b="1" dirty="0"/>
              <a:t>– PTFE – </a:t>
            </a:r>
            <a:r>
              <a:rPr lang="cs-CZ" sz="2400" b="1" dirty="0" err="1" smtClean="0"/>
              <a:t>polytetrafluorethylen</a:t>
            </a:r>
            <a:r>
              <a:rPr lang="cs-CZ" sz="2400" b="1" dirty="0" smtClean="0"/>
              <a:t> </a:t>
            </a:r>
            <a:r>
              <a:rPr lang="cs-CZ" sz="2400" dirty="0" smtClean="0"/>
              <a:t>- </a:t>
            </a:r>
            <a:r>
              <a:rPr lang="cs-CZ" sz="2400" dirty="0"/>
              <a:t>v chemickém průmyslu, v elektrotechnice, kuchyňské nádobí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858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7129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u="sng" dirty="0">
                <a:solidFill>
                  <a:srgbClr val="0070C0"/>
                </a:solidFill>
              </a:rPr>
              <a:t>Plasty vznikající polymerací</a:t>
            </a:r>
            <a:r>
              <a:rPr lang="cs-CZ" sz="2400" u="sng" dirty="0">
                <a:solidFill>
                  <a:srgbClr val="0070C0"/>
                </a:solidFill>
              </a:rPr>
              <a:t> </a:t>
            </a:r>
            <a:endParaRPr lang="cs-CZ" sz="2400" dirty="0">
              <a:solidFill>
                <a:srgbClr val="0070C0"/>
              </a:solidFill>
            </a:endParaRPr>
          </a:p>
          <a:p>
            <a:endParaRPr lang="cs-CZ" sz="2400" dirty="0" smtClean="0"/>
          </a:p>
          <a:p>
            <a:r>
              <a:rPr lang="cs-CZ" sz="2400" b="1" dirty="0" err="1"/>
              <a:t>Teflex</a:t>
            </a:r>
            <a:r>
              <a:rPr lang="cs-CZ" sz="2400" b="1" dirty="0"/>
              <a:t> – PCTFE – </a:t>
            </a:r>
            <a:r>
              <a:rPr lang="cs-CZ" sz="2400" dirty="0" err="1"/>
              <a:t>polychlortrifluorethylen</a:t>
            </a:r>
            <a:r>
              <a:rPr lang="cs-CZ" sz="2400" dirty="0"/>
              <a:t> – </a:t>
            </a:r>
            <a:r>
              <a:rPr lang="cs-CZ" sz="2400" dirty="0" smtClean="0"/>
              <a:t> </a:t>
            </a:r>
            <a:r>
              <a:rPr lang="cs-CZ" sz="2400" dirty="0"/>
              <a:t>v chemickém průmyslu, v elektrotechnice, kuchyňské </a:t>
            </a:r>
            <a:r>
              <a:rPr lang="cs-CZ" sz="2400" dirty="0" smtClean="0"/>
              <a:t>nádobí</a:t>
            </a:r>
          </a:p>
          <a:p>
            <a:endParaRPr lang="cs-CZ" sz="2400" dirty="0"/>
          </a:p>
          <a:p>
            <a:r>
              <a:rPr lang="cs-CZ" sz="2400" b="1" dirty="0" smtClean="0"/>
              <a:t>Polyvinylchlorid </a:t>
            </a:r>
            <a:r>
              <a:rPr lang="cs-CZ" sz="2400" b="1" dirty="0"/>
              <a:t>–</a:t>
            </a:r>
            <a:r>
              <a:rPr lang="cs-CZ" sz="2400" dirty="0"/>
              <a:t> </a:t>
            </a:r>
            <a:r>
              <a:rPr lang="cs-CZ" sz="2400" b="1" dirty="0"/>
              <a:t>PVC </a:t>
            </a:r>
            <a:r>
              <a:rPr lang="cs-CZ" sz="2400" dirty="0"/>
              <a:t>– polymer vinylchloridu CH</a:t>
            </a:r>
            <a:r>
              <a:rPr lang="cs-CZ" sz="2400" baseline="-25000" dirty="0"/>
              <a:t>2</a:t>
            </a:r>
            <a:r>
              <a:rPr lang="cs-CZ" sz="2400" dirty="0"/>
              <a:t> = </a:t>
            </a:r>
            <a:r>
              <a:rPr lang="cs-CZ" sz="2400" dirty="0" err="1"/>
              <a:t>CHCl</a:t>
            </a:r>
            <a:r>
              <a:rPr lang="cs-CZ" sz="2400" dirty="0"/>
              <a:t>; </a:t>
            </a:r>
          </a:p>
          <a:p>
            <a:pPr lvl="0"/>
            <a:r>
              <a:rPr lang="cs-CZ" sz="2400" dirty="0" smtClean="0"/>
              <a:t>a) bez </a:t>
            </a:r>
            <a:r>
              <a:rPr lang="cs-CZ" sz="2400" dirty="0"/>
              <a:t>změkčovadel – novodur, vinidur</a:t>
            </a:r>
          </a:p>
          <a:p>
            <a:pPr lvl="0"/>
            <a:r>
              <a:rPr lang="cs-CZ" sz="2400" dirty="0" smtClean="0"/>
              <a:t>b) se </a:t>
            </a:r>
            <a:r>
              <a:rPr lang="cs-CZ" sz="2400" dirty="0"/>
              <a:t>změkčovadly – novoplast, igelit; folie, podlahoviny, pláštěnky, ubrusy, hadice, nanesením na textilní podklad vzniká koženka </a:t>
            </a:r>
            <a:endParaRPr lang="cs-CZ" sz="2400" dirty="0" smtClean="0"/>
          </a:p>
          <a:p>
            <a:pPr lvl="0"/>
            <a:endParaRPr lang="cs-CZ" sz="2400" dirty="0"/>
          </a:p>
          <a:p>
            <a:r>
              <a:rPr lang="cs-CZ" sz="2400" b="1" dirty="0"/>
              <a:t>Polystyren – PS </a:t>
            </a:r>
            <a:r>
              <a:rPr lang="cs-CZ" sz="2400" b="1" dirty="0" smtClean="0"/>
              <a:t>– </a:t>
            </a:r>
            <a:r>
              <a:rPr lang="cs-CZ" sz="2400" dirty="0" smtClean="0"/>
              <a:t>polymer </a:t>
            </a:r>
            <a:r>
              <a:rPr lang="cs-CZ" sz="2400" dirty="0"/>
              <a:t>styrenu C</a:t>
            </a:r>
            <a:r>
              <a:rPr lang="cs-CZ" sz="2400" baseline="-25000" dirty="0"/>
              <a:t>6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r>
              <a:rPr lang="cs-CZ" sz="2400" dirty="0"/>
              <a:t> - CH = CH</a:t>
            </a:r>
            <a:r>
              <a:rPr lang="cs-CZ" sz="2400" baseline="-25000" dirty="0"/>
              <a:t>2</a:t>
            </a:r>
            <a:r>
              <a:rPr lang="cs-CZ" sz="2400" dirty="0"/>
              <a:t>; </a:t>
            </a:r>
            <a:endParaRPr lang="cs-CZ" sz="2400" dirty="0" smtClean="0"/>
          </a:p>
          <a:p>
            <a:r>
              <a:rPr lang="cs-CZ" sz="2400" dirty="0" smtClean="0"/>
              <a:t>hračky</a:t>
            </a:r>
            <a:r>
              <a:rPr lang="cs-CZ" sz="2400" dirty="0"/>
              <a:t>, hřebeny, obalový </a:t>
            </a:r>
            <a:r>
              <a:rPr lang="cs-CZ" sz="2400" dirty="0" smtClean="0"/>
              <a:t>materiál</a:t>
            </a:r>
            <a:r>
              <a:rPr lang="cs-CZ" sz="2400" dirty="0"/>
              <a:t>, pěnový polystyren k tepelné a zvukové izolaci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042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96752"/>
            <a:ext cx="871296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400" b="1" dirty="0" smtClean="0">
                <a:solidFill>
                  <a:srgbClr val="0070C0"/>
                </a:solidFill>
              </a:rPr>
              <a:t>Plasty vyráběné polykondenzací</a:t>
            </a:r>
            <a:endParaRPr lang="cs-CZ" sz="2400" b="1" dirty="0">
              <a:solidFill>
                <a:srgbClr val="0070C0"/>
              </a:solidFill>
            </a:endParaRPr>
          </a:p>
          <a:p>
            <a:pPr lvl="1"/>
            <a:endParaRPr lang="cs-CZ" dirty="0"/>
          </a:p>
          <a:p>
            <a:r>
              <a:rPr lang="cs-CZ" sz="2400" b="1" dirty="0"/>
              <a:t>Fenoplasty – </a:t>
            </a:r>
            <a:r>
              <a:rPr lang="cs-CZ" sz="2400" dirty="0"/>
              <a:t>použití: jako izolační hmoty v elektrotechnice, v nábytkářství, </a:t>
            </a:r>
            <a:r>
              <a:rPr lang="cs-CZ" sz="2400" dirty="0" smtClean="0"/>
              <a:t>strojírenství</a:t>
            </a:r>
          </a:p>
          <a:p>
            <a:endParaRPr lang="cs-CZ" sz="2400" dirty="0"/>
          </a:p>
          <a:p>
            <a:r>
              <a:rPr lang="cs-CZ" sz="2400" b="1" dirty="0" err="1"/>
              <a:t>Animoplasty</a:t>
            </a:r>
            <a:r>
              <a:rPr lang="cs-CZ" sz="2400" b="1" dirty="0"/>
              <a:t> </a:t>
            </a:r>
            <a:r>
              <a:rPr lang="cs-CZ" sz="2400" b="1" dirty="0" smtClean="0"/>
              <a:t>– </a:t>
            </a:r>
            <a:r>
              <a:rPr lang="cs-CZ" sz="2400" dirty="0" smtClean="0"/>
              <a:t>použití </a:t>
            </a:r>
            <a:r>
              <a:rPr lang="cs-CZ" sz="2400" dirty="0"/>
              <a:t>jako lepidla pro dřevozpracující průmysl, při stavbě lodí, lisované na telefonní skřínky, vypínače </a:t>
            </a:r>
            <a:r>
              <a:rPr lang="cs-CZ" sz="2400" dirty="0" smtClean="0"/>
              <a:t>apod.</a:t>
            </a:r>
          </a:p>
          <a:p>
            <a:endParaRPr lang="cs-CZ" sz="2400" dirty="0"/>
          </a:p>
          <a:p>
            <a:r>
              <a:rPr lang="cs-CZ" sz="2400" b="1" dirty="0"/>
              <a:t>Polyamidy –</a:t>
            </a:r>
            <a:r>
              <a:rPr lang="cs-CZ" sz="2400" dirty="0"/>
              <a:t> umělé vlákno – silon, perlon, </a:t>
            </a:r>
            <a:r>
              <a:rPr lang="cs-CZ" sz="2400" dirty="0" smtClean="0"/>
              <a:t>nylon</a:t>
            </a:r>
          </a:p>
          <a:p>
            <a:endParaRPr lang="cs-CZ" sz="2400" dirty="0"/>
          </a:p>
          <a:p>
            <a:r>
              <a:rPr lang="cs-CZ" sz="2400" b="1" dirty="0"/>
              <a:t>Polyestery -</a:t>
            </a:r>
            <a:r>
              <a:rPr lang="cs-CZ" sz="2400" dirty="0"/>
              <a:t>  </a:t>
            </a:r>
            <a:r>
              <a:rPr lang="cs-CZ" sz="2400" dirty="0" smtClean="0"/>
              <a:t>tesil (</a:t>
            </a:r>
            <a:r>
              <a:rPr lang="cs-CZ" sz="2400" dirty="0" err="1" smtClean="0"/>
              <a:t>polyethylentereftelát</a:t>
            </a:r>
            <a:r>
              <a:rPr lang="cs-CZ" sz="2400" dirty="0" smtClean="0"/>
              <a:t>)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08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 smtClean="0"/>
          </a:p>
          <a:p>
            <a:r>
              <a:rPr lang="cs-CZ" sz="2000" dirty="0" smtClean="0"/>
              <a:t>1. Uveďte hlavní přednosti plastů.</a:t>
            </a:r>
          </a:p>
          <a:p>
            <a:r>
              <a:rPr lang="cs-CZ" sz="2000" dirty="0" smtClean="0"/>
              <a:t>2. Uveďte monomery a užití následujících plastů: </a:t>
            </a:r>
          </a:p>
          <a:p>
            <a:pPr marL="457200" indent="-457200">
              <a:buAutoNum type="alphaLcParenR"/>
            </a:pPr>
            <a:r>
              <a:rPr lang="cs-CZ" sz="2000" dirty="0" err="1" smtClean="0"/>
              <a:t>polyethylen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 smtClean="0"/>
              <a:t>PVC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polystyren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teflon</a:t>
            </a:r>
          </a:p>
          <a:p>
            <a:r>
              <a:rPr lang="cs-CZ" sz="2000" dirty="0" smtClean="0"/>
              <a:t>3. Jaké přísady přidáváme pro zlepšení vlastností plastů?</a:t>
            </a:r>
          </a:p>
          <a:p>
            <a:r>
              <a:rPr lang="cs-CZ" sz="2000" dirty="0" smtClean="0"/>
              <a:t>4. Jaké znáš plasty z hlediska jejich chování při zahřívání?</a:t>
            </a:r>
          </a:p>
          <a:p>
            <a:pPr marL="457200" indent="-457200">
              <a:buAutoNum type="alphaL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106688"/>
            <a:ext cx="184731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endParaRPr lang="cs-CZ" sz="20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085059"/>
            <a:ext cx="184731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endParaRPr lang="cs-CZ" sz="2000" b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RNDr. </a:t>
            </a:r>
            <a:r>
              <a:rPr lang="cs-CZ" dirty="0" err="1"/>
              <a:t>BLAŽEK,CSc</a:t>
            </a:r>
            <a:r>
              <a:rPr lang="cs-CZ" dirty="0"/>
              <a:t>., Jaroslav; RNDr. FABINI, Ján. </a:t>
            </a:r>
            <a:r>
              <a:rPr lang="cs-CZ" i="1" dirty="0"/>
              <a:t>Chemie pro studijní obory SOŠ a SOU nechemického zaměření</a:t>
            </a:r>
            <a:r>
              <a:rPr lang="cs-CZ" dirty="0"/>
              <a:t>. Praha: SPN, 1999, ISBN 80-7235-104-4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745</TotalTime>
  <Words>431</Words>
  <Application>Microsoft Office PowerPoint</Application>
  <PresentationFormat>Předvádění na obrazovce (4:3)</PresentationFormat>
  <Paragraphs>130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46</cp:revision>
  <dcterms:created xsi:type="dcterms:W3CDTF">2010-11-01T23:40:31Z</dcterms:created>
  <dcterms:modified xsi:type="dcterms:W3CDTF">2013-11-25T19:27:52Z</dcterms:modified>
</cp:coreProperties>
</file>