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8" r:id="rId4"/>
    <p:sldId id="259" r:id="rId5"/>
    <p:sldId id="262" r:id="rId6"/>
    <p:sldId id="257" r:id="rId7"/>
    <p:sldId id="260" r:id="rId8"/>
    <p:sldId id="261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574" autoAdjust="0"/>
  </p:normalViewPr>
  <p:slideViewPr>
    <p:cSldViewPr>
      <p:cViewPr>
        <p:scale>
          <a:sx n="70" d="100"/>
          <a:sy n="70" d="100"/>
        </p:scale>
        <p:origin x="-2178" y="-10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39D00B8-C273-4E34-948A-1E11EC319361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2853FD0-1B18-430E-90E0-64D0A9C43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split orient="vert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39D00B8-C273-4E34-948A-1E11EC319361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2853FD0-1B18-430E-90E0-64D0A9C43F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39D00B8-C273-4E34-948A-1E11EC319361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2853FD0-1B18-430E-90E0-64D0A9C43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split orient="vert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D00B8-C273-4E34-948A-1E11EC319361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53FD0-1B18-430E-90E0-64D0A9C43F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split orient="vert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D00B8-C273-4E34-948A-1E11EC319361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53FD0-1B18-430E-90E0-64D0A9C43F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split orient="vert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39D00B8-C273-4E34-948A-1E11EC319361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2853FD0-1B18-430E-90E0-64D0A9C43F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D00B8-C273-4E34-948A-1E11EC319361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53FD0-1B18-430E-90E0-64D0A9C43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39D00B8-C273-4E34-948A-1E11EC319361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2853FD0-1B18-430E-90E0-64D0A9C43F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split orient="vert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39D00B8-C273-4E34-948A-1E11EC319361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2853FD0-1B18-430E-90E0-64D0A9C43F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D00B8-C273-4E34-948A-1E11EC319361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53FD0-1B18-430E-90E0-64D0A9C43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D00B8-C273-4E34-948A-1E11EC319361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53FD0-1B18-430E-90E0-64D0A9C43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  <p:sndAc>
      <p:stSnd>
        <p:snd r:embed="rId1" name="camera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8E2140-84A3-4921-9F46-A476E96A25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073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39D00B8-C273-4E34-948A-1E11EC319361}" type="datetimeFigureOut">
              <a:rPr lang="cs-CZ" smtClean="0"/>
              <a:pPr/>
              <a:t>27.11.2013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2853FD0-1B18-430E-90E0-64D0A9C43F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 spd="slow">
    <p:split orient="vert"/>
    <p:sndAc>
      <p:stSnd>
        <p:snd r:embed="rId14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8985773"/>
              </p:ext>
            </p:extLst>
          </p:nvPr>
        </p:nvGraphicFramePr>
        <p:xfrm>
          <a:off x="755576" y="1124744"/>
          <a:ext cx="7721828" cy="441093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202884"/>
                <a:gridCol w="5518944"/>
              </a:tblGrid>
              <a:tr h="4198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CZ.1.07/1.5.00/34.0029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98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VY_32_ INOVACE_13-08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98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Střední průmyslová škola stavební, Resslova 2, 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České Budějovice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98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Miroslav Crha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98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celek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Německý jazyk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98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4.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98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 tvorby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27.11.2013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98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Prezentace určená k výkladu trpného rodu, k vysvětlení problematiky překladu; spojování vět podle významu.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34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Metodický pokyn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Prezentace přes interaktivní tabuli nebo plátno a projektor. Žáci ústně převádějí jednoduché věty do češtiny, spojují začátky a konce vět – řešení na následující straně.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982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Použitý materiál je z vlastních zdrojů autora.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4993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err="1" smtClean="0"/>
              <a:t>Passiv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Theoretische</a:t>
            </a:r>
            <a:r>
              <a:rPr lang="cs-CZ" sz="3600" dirty="0" smtClean="0"/>
              <a:t> </a:t>
            </a:r>
            <a:r>
              <a:rPr lang="cs-CZ" sz="3600" dirty="0" err="1" smtClean="0"/>
              <a:t>Einführung</a:t>
            </a:r>
            <a:endParaRPr lang="cs-CZ" sz="3600" dirty="0"/>
          </a:p>
        </p:txBody>
      </p:sp>
    </p:spTree>
  </p:cSld>
  <p:clrMapOvr>
    <a:masterClrMapping/>
  </p:clrMapOvr>
  <p:transition spd="slow">
    <p:split orient="vert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Passiv</a:t>
            </a:r>
            <a:r>
              <a:rPr lang="cs-CZ" dirty="0" smtClean="0"/>
              <a:t> – </a:t>
            </a:r>
            <a:r>
              <a:rPr lang="cs-CZ" dirty="0" err="1" smtClean="0"/>
              <a:t>theoretisch</a:t>
            </a:r>
            <a:r>
              <a:rPr lang="cs-CZ" dirty="0" smtClean="0"/>
              <a:t> I.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err="1" smtClean="0"/>
              <a:t>Benutzt</a:t>
            </a:r>
            <a:r>
              <a:rPr lang="cs-CZ" dirty="0" smtClean="0"/>
              <a:t> man vor </a:t>
            </a:r>
            <a:r>
              <a:rPr lang="cs-CZ" dirty="0" err="1" smtClean="0"/>
              <a:t>allem</a:t>
            </a:r>
            <a:r>
              <a:rPr lang="cs-CZ" dirty="0" smtClean="0"/>
              <a:t> in </a:t>
            </a:r>
            <a:r>
              <a:rPr lang="cs-CZ" dirty="0" err="1" smtClean="0"/>
              <a:t>Texten</a:t>
            </a:r>
            <a:r>
              <a:rPr lang="cs-CZ" dirty="0" smtClean="0"/>
              <a:t> in </a:t>
            </a:r>
            <a:r>
              <a:rPr lang="cs-CZ" dirty="0" err="1" smtClean="0"/>
              <a:t>Bereichen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:</a:t>
            </a:r>
          </a:p>
          <a:p>
            <a:pPr lvl="1"/>
            <a:r>
              <a:rPr lang="cs-CZ" dirty="0" err="1" smtClean="0"/>
              <a:t>Administration</a:t>
            </a:r>
            <a:endParaRPr lang="cs-CZ" dirty="0" smtClean="0"/>
          </a:p>
          <a:p>
            <a:pPr lvl="1"/>
            <a:r>
              <a:rPr lang="cs-CZ" dirty="0" smtClean="0"/>
              <a:t>Technik</a:t>
            </a:r>
          </a:p>
          <a:p>
            <a:pPr lvl="1"/>
            <a:r>
              <a:rPr lang="cs-CZ" dirty="0" err="1" smtClean="0"/>
              <a:t>Recht</a:t>
            </a:r>
            <a:endParaRPr lang="cs-CZ" dirty="0" smtClean="0"/>
          </a:p>
          <a:p>
            <a:pPr lvl="1"/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ähnlichen</a:t>
            </a:r>
            <a:endParaRPr lang="cs-CZ" dirty="0" smtClean="0"/>
          </a:p>
          <a:p>
            <a:pPr lvl="1"/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err="1" smtClean="0"/>
              <a:t>Beschreibt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Aktivität</a:t>
            </a:r>
            <a:r>
              <a:rPr lang="cs-CZ" dirty="0" smtClean="0"/>
              <a:t> / </a:t>
            </a:r>
            <a:r>
              <a:rPr lang="cs-CZ" dirty="0" err="1" smtClean="0"/>
              <a:t>Passivität</a:t>
            </a:r>
            <a:r>
              <a:rPr lang="cs-CZ" dirty="0" smtClean="0"/>
              <a:t> des </a:t>
            </a:r>
            <a:r>
              <a:rPr lang="cs-CZ" dirty="0" err="1" smtClean="0"/>
              <a:t>Subjekts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</p:txBody>
      </p:sp>
    </p:spTree>
  </p:cSld>
  <p:clrMapOvr>
    <a:masterClrMapping/>
  </p:clrMapOvr>
  <p:transition spd="slow">
    <p:split orient="vert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Zaoblený obdélník 31"/>
          <p:cNvSpPr/>
          <p:nvPr/>
        </p:nvSpPr>
        <p:spPr>
          <a:xfrm>
            <a:off x="4427984" y="3645024"/>
            <a:ext cx="936104" cy="43204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4427984" y="1556792"/>
            <a:ext cx="1368152" cy="43204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/>
              <a:t>Aktivum 		x 		</a:t>
            </a:r>
            <a:r>
              <a:rPr lang="cs-CZ" dirty="0" err="1" smtClean="0"/>
              <a:t>Passivum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sz="quarter" idx="2"/>
          </p:nvPr>
        </p:nvSpPr>
        <p:spPr>
          <a:xfrm>
            <a:off x="4067944" y="1556792"/>
            <a:ext cx="3859904" cy="4572000"/>
          </a:xfrm>
        </p:spPr>
        <p:txBody>
          <a:bodyPr>
            <a:normAutofit fontScale="92500"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Ein</a:t>
            </a:r>
            <a:r>
              <a:rPr lang="cs-CZ" dirty="0" smtClean="0">
                <a:solidFill>
                  <a:srgbClr val="C00000"/>
                </a:solidFill>
              </a:rPr>
              <a:t> Mann </a:t>
            </a:r>
            <a:r>
              <a:rPr lang="cs-CZ" dirty="0" err="1" smtClean="0"/>
              <a:t>verkauft</a:t>
            </a:r>
            <a:r>
              <a:rPr lang="cs-CZ" dirty="0" smtClean="0"/>
              <a:t> </a:t>
            </a:r>
            <a:r>
              <a:rPr lang="cs-CZ" dirty="0" err="1" smtClean="0"/>
              <a:t>Fische</a:t>
            </a:r>
            <a:r>
              <a:rPr lang="cs-CZ" dirty="0" smtClean="0"/>
              <a:t>. </a:t>
            </a:r>
          </a:p>
          <a:p>
            <a:pPr lvl="1"/>
            <a:r>
              <a:rPr lang="cs-CZ" dirty="0" smtClean="0"/>
              <a:t>Muž prodává ryby.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Man </a:t>
            </a:r>
            <a:r>
              <a:rPr lang="cs-CZ" dirty="0" err="1" smtClean="0"/>
              <a:t>verkauft</a:t>
            </a:r>
            <a:r>
              <a:rPr lang="cs-CZ" dirty="0" smtClean="0"/>
              <a:t> </a:t>
            </a:r>
            <a:r>
              <a:rPr lang="cs-CZ" dirty="0" err="1" smtClean="0"/>
              <a:t>Fische</a:t>
            </a:r>
            <a:r>
              <a:rPr lang="cs-CZ" dirty="0" smtClean="0"/>
              <a:t>.</a:t>
            </a:r>
          </a:p>
          <a:p>
            <a:pPr lvl="1"/>
            <a:r>
              <a:rPr lang="cs-CZ" dirty="0" smtClean="0"/>
              <a:t>Prodávají se ryby. (Celá situace)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Fische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verkauft</a:t>
            </a:r>
            <a:r>
              <a:rPr lang="cs-CZ" dirty="0" smtClean="0"/>
              <a:t>.</a:t>
            </a:r>
          </a:p>
          <a:p>
            <a:pPr lvl="1"/>
            <a:r>
              <a:rPr lang="cs-CZ" dirty="0" smtClean="0"/>
              <a:t>Ryby jsou prodávány.</a:t>
            </a:r>
          </a:p>
          <a:p>
            <a:pPr>
              <a:buFont typeface="Courier New" pitchFamily="49" charset="0"/>
              <a:buChar char="o"/>
            </a:pPr>
            <a:r>
              <a:rPr lang="cs-CZ" dirty="0" err="1" smtClean="0"/>
              <a:t>Fische</a:t>
            </a:r>
            <a:r>
              <a:rPr lang="cs-CZ" dirty="0" smtClean="0"/>
              <a:t> </a:t>
            </a:r>
            <a:r>
              <a:rPr lang="cs-CZ" dirty="0" err="1" smtClean="0"/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einem</a:t>
            </a:r>
            <a:r>
              <a:rPr lang="cs-CZ" dirty="0" smtClean="0"/>
              <a:t> Mann </a:t>
            </a:r>
            <a:r>
              <a:rPr lang="cs-CZ" dirty="0" err="1" smtClean="0"/>
              <a:t>verkauft</a:t>
            </a:r>
            <a:r>
              <a:rPr lang="cs-CZ" dirty="0" smtClean="0"/>
              <a:t>.</a:t>
            </a:r>
          </a:p>
          <a:p>
            <a:pPr lvl="1"/>
            <a:r>
              <a:rPr lang="cs-CZ" dirty="0" smtClean="0"/>
              <a:t>Ryby jsou prodávány nějakým mužem.</a:t>
            </a:r>
          </a:p>
          <a:p>
            <a:pPr lvl="1">
              <a:buNone/>
            </a:pPr>
            <a:endParaRPr lang="cs-CZ" dirty="0" smtClean="0"/>
          </a:p>
          <a:p>
            <a:pPr lvl="1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1031" name="Picture 7" descr="C:\Users\hp\AppData\Local\Microsoft\Windows\Temporary Internet Files\Content.IE5\5ZNHH2TJ\MC900347423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611560" y="1844824"/>
            <a:ext cx="2753842" cy="3672408"/>
          </a:xfrm>
          <a:prstGeom prst="rect">
            <a:avLst/>
          </a:prstGeom>
          <a:noFill/>
        </p:spPr>
      </p:pic>
      <p:cxnSp>
        <p:nvCxnSpPr>
          <p:cNvPr id="34" name="Přímá spojovací šipka 33"/>
          <p:cNvCxnSpPr/>
          <p:nvPr/>
        </p:nvCxnSpPr>
        <p:spPr>
          <a:xfrm flipH="1">
            <a:off x="2915816" y="3933056"/>
            <a:ext cx="1584176" cy="100811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flipH="1">
            <a:off x="2771800" y="1916832"/>
            <a:ext cx="1656184" cy="7920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plit orient="vert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Překlad trpného rodu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643192" cy="4873752"/>
          </a:xfrm>
        </p:spPr>
        <p:txBody>
          <a:bodyPr/>
          <a:lstStyle/>
          <a:p>
            <a:r>
              <a:rPr lang="cs-CZ" dirty="0" smtClean="0"/>
              <a:t>Vor </a:t>
            </a:r>
            <a:r>
              <a:rPr lang="cs-CZ" dirty="0" err="1" smtClean="0"/>
              <a:t>Weihnachten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Ordnung</a:t>
            </a:r>
            <a:r>
              <a:rPr lang="cs-CZ" dirty="0" smtClean="0"/>
              <a:t> </a:t>
            </a:r>
            <a:r>
              <a:rPr lang="cs-CZ" dirty="0" err="1" smtClean="0"/>
              <a:t>gemacht</a:t>
            </a:r>
            <a:r>
              <a:rPr lang="cs-CZ" dirty="0" smtClean="0"/>
              <a:t>.</a:t>
            </a:r>
          </a:p>
          <a:p>
            <a:pPr lvl="1"/>
            <a:r>
              <a:rPr lang="cs-CZ" dirty="0" smtClean="0"/>
              <a:t>Před Vánocemi je dělán pořádek.</a:t>
            </a:r>
          </a:p>
          <a:p>
            <a:pPr lvl="2"/>
            <a:r>
              <a:rPr lang="cs-CZ" i="1" dirty="0" smtClean="0"/>
              <a:t>To zní poněkud hloupě, že?</a:t>
            </a:r>
          </a:p>
          <a:p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Weihnachten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Karpfen</a:t>
            </a:r>
            <a:r>
              <a:rPr lang="cs-CZ" dirty="0" smtClean="0"/>
              <a:t> </a:t>
            </a:r>
            <a:r>
              <a:rPr lang="cs-CZ" dirty="0" err="1" smtClean="0"/>
              <a:t>gegessen</a:t>
            </a:r>
            <a:r>
              <a:rPr lang="cs-CZ" dirty="0" smtClean="0"/>
              <a:t>.</a:t>
            </a:r>
          </a:p>
          <a:p>
            <a:pPr lvl="1"/>
            <a:r>
              <a:rPr lang="cs-CZ" dirty="0" smtClean="0"/>
              <a:t>O Vánocích je jeden kapr. </a:t>
            </a:r>
            <a:r>
              <a:rPr lang="cs-CZ" dirty="0" smtClean="0">
                <a:sym typeface="Wingdings" pitchFamily="2" charset="2"/>
              </a:rPr>
              <a:t></a:t>
            </a:r>
          </a:p>
          <a:p>
            <a:pPr lvl="2"/>
            <a:r>
              <a:rPr lang="cs-CZ" i="1" dirty="0" smtClean="0">
                <a:sym typeface="Wingdings" pitchFamily="2" charset="2"/>
              </a:rPr>
              <a:t>To zní ještě hloupěji!</a:t>
            </a:r>
            <a:r>
              <a:rPr lang="cs-CZ" dirty="0" smtClean="0">
                <a:sym typeface="Wingdings" pitchFamily="2" charset="2"/>
              </a:rPr>
              <a:t> </a:t>
            </a:r>
          </a:p>
          <a:p>
            <a:endParaRPr lang="cs-CZ" sz="2000" i="1" dirty="0" smtClean="0">
              <a:sym typeface="Wingdings" pitchFamily="2" charset="2"/>
            </a:endParaRPr>
          </a:p>
          <a:p>
            <a:r>
              <a:rPr lang="cs-CZ" sz="2000" i="1" dirty="0" smtClean="0">
                <a:sym typeface="Wingdings" pitchFamily="2" charset="2"/>
              </a:rPr>
              <a:t>Snažíme se překládat tak, aby věta zněla přirozeně. Ačkoliv to není formálně zcela přesné. Tedy:</a:t>
            </a:r>
          </a:p>
          <a:p>
            <a:pPr lvl="1"/>
            <a:r>
              <a:rPr lang="cs-CZ" dirty="0" smtClean="0">
                <a:sym typeface="Wingdings" pitchFamily="2" charset="2"/>
              </a:rPr>
              <a:t>Před Vánocemi se uklízí.</a:t>
            </a:r>
          </a:p>
          <a:p>
            <a:pPr lvl="1"/>
            <a:r>
              <a:rPr lang="cs-CZ" dirty="0" smtClean="0">
                <a:sym typeface="Wingdings" pitchFamily="2" charset="2"/>
              </a:rPr>
              <a:t>O Vánocích se jí kapr.</a:t>
            </a:r>
          </a:p>
          <a:p>
            <a:pPr lvl="2"/>
            <a:endParaRPr lang="cs-CZ" i="1" dirty="0"/>
          </a:p>
        </p:txBody>
      </p:sp>
    </p:spTree>
  </p:cSld>
  <p:clrMapOvr>
    <a:masterClrMapping/>
  </p:clrMapOvr>
  <p:transition spd="slow">
    <p:split orient="vert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Passiv</a:t>
            </a:r>
            <a:r>
              <a:rPr lang="cs-CZ" dirty="0" smtClean="0"/>
              <a:t> – </a:t>
            </a:r>
            <a:r>
              <a:rPr lang="cs-CZ" dirty="0" err="1" smtClean="0"/>
              <a:t>theoretisch</a:t>
            </a:r>
            <a:r>
              <a:rPr lang="cs-CZ" dirty="0" smtClean="0"/>
              <a:t>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2174875"/>
            <a:ext cx="4040188" cy="3711785"/>
          </a:xfrm>
        </p:spPr>
        <p:txBody>
          <a:bodyPr wrap="square">
            <a:spAutoFit/>
          </a:bodyPr>
          <a:lstStyle/>
          <a:p>
            <a:r>
              <a:rPr lang="cs-CZ" sz="2800" dirty="0" err="1" smtClean="0"/>
              <a:t>benutzt</a:t>
            </a:r>
            <a:r>
              <a:rPr lang="cs-CZ" sz="2800" dirty="0" smtClean="0"/>
              <a:t> man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Deutschen</a:t>
            </a:r>
            <a:r>
              <a:rPr lang="cs-CZ" sz="2800" dirty="0" smtClean="0"/>
              <a:t> </a:t>
            </a:r>
            <a:r>
              <a:rPr lang="cs-CZ" sz="2800" u="sng" dirty="0" err="1" smtClean="0"/>
              <a:t>öfter</a:t>
            </a:r>
            <a:r>
              <a:rPr lang="cs-CZ" sz="2800" dirty="0" smtClean="0"/>
              <a:t> </a:t>
            </a:r>
            <a:r>
              <a:rPr lang="cs-CZ" sz="2800" dirty="0" err="1" smtClean="0"/>
              <a:t>als</a:t>
            </a:r>
            <a:r>
              <a:rPr lang="cs-CZ" sz="2800" dirty="0" smtClean="0"/>
              <a:t>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Tschechischen</a:t>
            </a:r>
            <a:endParaRPr lang="cs-CZ" sz="2800" dirty="0" smtClean="0"/>
          </a:p>
          <a:p>
            <a:r>
              <a:rPr lang="cs-CZ" sz="2800" dirty="0" err="1" smtClean="0"/>
              <a:t>benutzt</a:t>
            </a:r>
            <a:r>
              <a:rPr lang="cs-CZ" sz="2800" dirty="0" smtClean="0"/>
              <a:t> man </a:t>
            </a:r>
            <a:r>
              <a:rPr lang="cs-CZ" sz="2800" u="sng" dirty="0" err="1" smtClean="0"/>
              <a:t>öfter</a:t>
            </a:r>
            <a:r>
              <a:rPr lang="cs-CZ" sz="2800" u="sng" dirty="0" smtClean="0"/>
              <a:t> in </a:t>
            </a:r>
            <a:r>
              <a:rPr lang="cs-CZ" sz="2800" u="sng" dirty="0" err="1" smtClean="0"/>
              <a:t>geschriebener</a:t>
            </a:r>
            <a:r>
              <a:rPr lang="cs-CZ" sz="2800" u="sng" dirty="0" smtClean="0"/>
              <a:t> </a:t>
            </a:r>
            <a:r>
              <a:rPr lang="cs-CZ" sz="2800" dirty="0" err="1" smtClean="0"/>
              <a:t>als</a:t>
            </a:r>
            <a:r>
              <a:rPr lang="cs-CZ" sz="2800" dirty="0" smtClean="0"/>
              <a:t> in </a:t>
            </a:r>
            <a:r>
              <a:rPr lang="cs-CZ" sz="2800" dirty="0" err="1" smtClean="0"/>
              <a:t>gesprochener</a:t>
            </a:r>
            <a:r>
              <a:rPr lang="cs-CZ" sz="2800" dirty="0" smtClean="0"/>
              <a:t> </a:t>
            </a:r>
            <a:r>
              <a:rPr lang="cs-CZ" sz="2800" dirty="0" err="1" smtClean="0"/>
              <a:t>Form</a:t>
            </a:r>
            <a:endParaRPr lang="cs-CZ" sz="2800" dirty="0" smtClean="0"/>
          </a:p>
          <a:p>
            <a:r>
              <a:rPr lang="cs-CZ" sz="2800" dirty="0" err="1" smtClean="0"/>
              <a:t>kann</a:t>
            </a:r>
            <a:r>
              <a:rPr lang="cs-CZ" sz="2800" dirty="0" smtClean="0"/>
              <a:t> man </a:t>
            </a:r>
            <a:r>
              <a:rPr lang="cs-CZ" sz="2800" dirty="0" err="1" smtClean="0"/>
              <a:t>mit</a:t>
            </a:r>
            <a:r>
              <a:rPr lang="cs-CZ" sz="2800" dirty="0" smtClean="0"/>
              <a:t> „</a:t>
            </a:r>
            <a:r>
              <a:rPr lang="cs-CZ" sz="2800" u="sng" dirty="0" smtClean="0"/>
              <a:t>man</a:t>
            </a:r>
            <a:r>
              <a:rPr lang="cs-CZ" sz="2800" dirty="0" smtClean="0"/>
              <a:t>“ </a:t>
            </a:r>
            <a:r>
              <a:rPr lang="cs-CZ" sz="2800" dirty="0" err="1" smtClean="0"/>
              <a:t>umschreiben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427985" y="2174875"/>
            <a:ext cx="4258816" cy="3951288"/>
          </a:xfrm>
        </p:spPr>
        <p:txBody>
          <a:bodyPr>
            <a:noAutofit/>
          </a:bodyPr>
          <a:lstStyle/>
          <a:p>
            <a:r>
              <a:rPr lang="cs-CZ" sz="2800" dirty="0" err="1" smtClean="0"/>
              <a:t>wird</a:t>
            </a:r>
            <a:r>
              <a:rPr lang="cs-CZ" sz="2800" dirty="0" smtClean="0"/>
              <a:t> </a:t>
            </a:r>
            <a:r>
              <a:rPr lang="cs-CZ" sz="2800" u="sng" dirty="0" err="1" smtClean="0"/>
              <a:t>öfter</a:t>
            </a:r>
            <a:r>
              <a:rPr lang="cs-CZ" sz="2800" dirty="0" smtClean="0"/>
              <a:t>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Deutschen</a:t>
            </a:r>
            <a:r>
              <a:rPr lang="cs-CZ" sz="2800" dirty="0" smtClean="0"/>
              <a:t> </a:t>
            </a:r>
            <a:r>
              <a:rPr lang="cs-CZ" sz="2800" dirty="0" err="1" smtClean="0"/>
              <a:t>als</a:t>
            </a:r>
            <a:r>
              <a:rPr lang="cs-CZ" sz="2800" dirty="0" smtClean="0"/>
              <a:t>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Tschechischen</a:t>
            </a:r>
            <a:r>
              <a:rPr lang="cs-CZ" sz="2800" dirty="0" smtClean="0"/>
              <a:t> </a:t>
            </a:r>
            <a:r>
              <a:rPr lang="cs-CZ" sz="2800" dirty="0" err="1" smtClean="0"/>
              <a:t>benutzt</a:t>
            </a:r>
            <a:endParaRPr lang="cs-CZ" sz="2800" dirty="0" smtClean="0"/>
          </a:p>
          <a:p>
            <a:r>
              <a:rPr lang="cs-CZ" sz="2800" dirty="0" err="1" smtClean="0"/>
              <a:t>wird</a:t>
            </a:r>
            <a:r>
              <a:rPr lang="cs-CZ" sz="2800" dirty="0" smtClean="0"/>
              <a:t> </a:t>
            </a:r>
            <a:r>
              <a:rPr lang="cs-CZ" sz="2800" dirty="0" err="1" smtClean="0"/>
              <a:t>öfter</a:t>
            </a:r>
            <a:r>
              <a:rPr lang="cs-CZ" sz="2800" dirty="0" smtClean="0"/>
              <a:t> in </a:t>
            </a:r>
            <a:r>
              <a:rPr lang="cs-CZ" sz="2800" dirty="0" err="1" smtClean="0"/>
              <a:t>geschriebener</a:t>
            </a:r>
            <a:r>
              <a:rPr lang="cs-CZ" sz="2800" dirty="0" smtClean="0"/>
              <a:t> </a:t>
            </a:r>
            <a:r>
              <a:rPr lang="cs-CZ" sz="2800" dirty="0" err="1" smtClean="0"/>
              <a:t>als</a:t>
            </a:r>
            <a:r>
              <a:rPr lang="cs-CZ" sz="2800" dirty="0" smtClean="0"/>
              <a:t> in </a:t>
            </a:r>
            <a:r>
              <a:rPr lang="cs-CZ" sz="2800" dirty="0" err="1" smtClean="0"/>
              <a:t>gesprochener</a:t>
            </a:r>
            <a:r>
              <a:rPr lang="cs-CZ" sz="2800" dirty="0" smtClean="0"/>
              <a:t> </a:t>
            </a:r>
            <a:r>
              <a:rPr lang="cs-CZ" sz="2800" dirty="0" err="1" smtClean="0"/>
              <a:t>Form</a:t>
            </a:r>
            <a:r>
              <a:rPr lang="cs-CZ" sz="2800" dirty="0" smtClean="0"/>
              <a:t> </a:t>
            </a:r>
            <a:r>
              <a:rPr lang="cs-CZ" sz="2800" dirty="0" err="1" smtClean="0"/>
              <a:t>benutzt</a:t>
            </a:r>
            <a:endParaRPr lang="cs-CZ" sz="2800" dirty="0" smtClean="0"/>
          </a:p>
          <a:p>
            <a:r>
              <a:rPr lang="cs-CZ" sz="2800" dirty="0" err="1" smtClean="0"/>
              <a:t>kann</a:t>
            </a:r>
            <a:r>
              <a:rPr lang="cs-CZ" sz="2800" dirty="0" smtClean="0"/>
              <a:t> </a:t>
            </a:r>
            <a:r>
              <a:rPr lang="cs-CZ" sz="2800" dirty="0" err="1" smtClean="0"/>
              <a:t>mit</a:t>
            </a:r>
            <a:r>
              <a:rPr lang="cs-CZ" sz="2800" dirty="0" smtClean="0"/>
              <a:t> „</a:t>
            </a:r>
            <a:r>
              <a:rPr lang="cs-CZ" sz="2800" u="sng" dirty="0" smtClean="0"/>
              <a:t>man</a:t>
            </a:r>
            <a:r>
              <a:rPr lang="cs-CZ" sz="2800" dirty="0" smtClean="0"/>
              <a:t>“ </a:t>
            </a:r>
            <a:r>
              <a:rPr lang="cs-CZ" sz="2800" dirty="0" err="1" smtClean="0"/>
              <a:t>umschrieben</a:t>
            </a:r>
            <a:r>
              <a:rPr lang="cs-CZ" sz="2800" dirty="0" smtClean="0"/>
              <a:t> </a:t>
            </a:r>
            <a:r>
              <a:rPr lang="cs-CZ" sz="2800" dirty="0" err="1" smtClean="0"/>
              <a:t>werden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Aktivum …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Passivum</a:t>
            </a:r>
            <a:r>
              <a:rPr lang="cs-CZ" dirty="0" smtClean="0"/>
              <a:t> …</a:t>
            </a:r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Bildung</a:t>
            </a:r>
            <a:r>
              <a:rPr lang="cs-CZ" dirty="0" smtClean="0"/>
              <a:t> des </a:t>
            </a:r>
            <a:r>
              <a:rPr lang="cs-CZ" dirty="0" err="1" smtClean="0"/>
              <a:t>Passivs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WERDEN</a:t>
            </a:r>
            <a:r>
              <a:rPr lang="cs-CZ" dirty="0" smtClean="0"/>
              <a:t> + </a:t>
            </a:r>
            <a:r>
              <a:rPr lang="cs-CZ" dirty="0" smtClean="0">
                <a:solidFill>
                  <a:srgbClr val="002060"/>
                </a:solidFill>
              </a:rPr>
              <a:t>PARTIZIP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Kleidung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wird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2060"/>
                </a:solidFill>
              </a:rPr>
              <a:t>gekauft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Fleisch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wird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2060"/>
                </a:solidFill>
              </a:rPr>
              <a:t>gegessen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Neue</a:t>
            </a:r>
            <a:r>
              <a:rPr lang="cs-CZ" dirty="0" smtClean="0"/>
              <a:t> </a:t>
            </a:r>
            <a:r>
              <a:rPr lang="cs-CZ" dirty="0" err="1" smtClean="0"/>
              <a:t>Häuser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werden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2060"/>
                </a:solidFill>
              </a:rPr>
              <a:t>gebaut</a:t>
            </a:r>
            <a:r>
              <a:rPr lang="cs-CZ" dirty="0" smtClean="0"/>
              <a:t>.</a:t>
            </a:r>
          </a:p>
          <a:p>
            <a:r>
              <a:rPr lang="cs-CZ" dirty="0" smtClean="0"/>
              <a:t>Beton </a:t>
            </a:r>
            <a:r>
              <a:rPr lang="cs-CZ" dirty="0" err="1" smtClean="0">
                <a:solidFill>
                  <a:srgbClr val="FF0000"/>
                </a:solidFill>
              </a:rPr>
              <a:t>wird</a:t>
            </a:r>
            <a:r>
              <a:rPr lang="cs-CZ" dirty="0" smtClean="0"/>
              <a:t> direkt </a:t>
            </a:r>
            <a:r>
              <a:rPr lang="cs-CZ" dirty="0" err="1" smtClean="0"/>
              <a:t>auf</a:t>
            </a:r>
            <a:r>
              <a:rPr lang="cs-CZ" dirty="0" smtClean="0"/>
              <a:t> der </a:t>
            </a:r>
            <a:r>
              <a:rPr lang="cs-CZ" dirty="0" err="1" smtClean="0"/>
              <a:t>Baustelle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2060"/>
                </a:solidFill>
              </a:rPr>
              <a:t>hergestellt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dirty="0" err="1" smtClean="0"/>
              <a:t>Diese</a:t>
            </a:r>
            <a:r>
              <a:rPr lang="cs-CZ" dirty="0" smtClean="0"/>
              <a:t> Produkte </a:t>
            </a:r>
            <a:r>
              <a:rPr lang="cs-CZ" dirty="0" err="1" smtClean="0">
                <a:solidFill>
                  <a:srgbClr val="FF0000"/>
                </a:solidFill>
              </a:rPr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Markt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2060"/>
                </a:solidFill>
              </a:rPr>
              <a:t>verkauft</a:t>
            </a:r>
            <a:r>
              <a:rPr lang="cs-CZ" dirty="0" smtClean="0"/>
              <a:t>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dirty="0" smtClean="0"/>
              <a:t>Oblečení se nenakupuje tak často.</a:t>
            </a:r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dirty="0" smtClean="0"/>
              <a:t>Maso se jí příliš často.</a:t>
            </a:r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endParaRPr lang="cs-CZ" dirty="0" smtClean="0"/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dirty="0" smtClean="0"/>
              <a:t>Stavějí se nové domy.</a:t>
            </a:r>
          </a:p>
          <a:p>
            <a:pPr marL="274320" lvl="1">
              <a:spcBef>
                <a:spcPts val="600"/>
              </a:spcBef>
              <a:buSzPct val="70000"/>
              <a:buNone/>
            </a:pPr>
            <a:endParaRPr lang="cs-CZ" dirty="0" smtClean="0"/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dirty="0" smtClean="0"/>
              <a:t>Beton se vyrábí přímo na stavbě.</a:t>
            </a:r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endParaRPr lang="cs-CZ" dirty="0" smtClean="0"/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endParaRPr lang="cs-CZ" dirty="0" smtClean="0"/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dirty="0" smtClean="0"/>
              <a:t>Tyto výrobky se prodávají na trhu.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  <p:bldP spid="9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Es </a:t>
            </a:r>
            <a:r>
              <a:rPr lang="cs-CZ" dirty="0" err="1" smtClean="0"/>
              <a:t>geht</a:t>
            </a:r>
            <a:r>
              <a:rPr lang="cs-CZ" dirty="0" smtClean="0"/>
              <a:t> </a:t>
            </a:r>
            <a:r>
              <a:rPr lang="cs-CZ" dirty="0" err="1" smtClean="0"/>
              <a:t>natürlich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in </a:t>
            </a:r>
            <a:r>
              <a:rPr lang="cs-CZ" dirty="0" err="1" smtClean="0"/>
              <a:t>Vergangenheit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Kleidung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wurde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2060"/>
                </a:solidFill>
              </a:rPr>
              <a:t>gekauft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Fleisch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wurde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oft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2060"/>
                </a:solidFill>
              </a:rPr>
              <a:t>gegessen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Neue</a:t>
            </a:r>
            <a:r>
              <a:rPr lang="cs-CZ" dirty="0" smtClean="0"/>
              <a:t> </a:t>
            </a:r>
            <a:r>
              <a:rPr lang="cs-CZ" dirty="0" err="1" smtClean="0"/>
              <a:t>Häuser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wurden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2060"/>
                </a:solidFill>
              </a:rPr>
              <a:t>gebaut</a:t>
            </a:r>
            <a:r>
              <a:rPr lang="cs-CZ" dirty="0" smtClean="0"/>
              <a:t>.</a:t>
            </a:r>
          </a:p>
          <a:p>
            <a:r>
              <a:rPr lang="cs-CZ" dirty="0" smtClean="0"/>
              <a:t>Beton </a:t>
            </a:r>
            <a:r>
              <a:rPr lang="cs-CZ" dirty="0" err="1" smtClean="0">
                <a:solidFill>
                  <a:srgbClr val="FF0000"/>
                </a:solidFill>
              </a:rPr>
              <a:t>wurde</a:t>
            </a:r>
            <a:r>
              <a:rPr lang="cs-CZ" dirty="0" smtClean="0"/>
              <a:t> direkt </a:t>
            </a:r>
            <a:r>
              <a:rPr lang="cs-CZ" dirty="0" err="1" smtClean="0"/>
              <a:t>auf</a:t>
            </a:r>
            <a:r>
              <a:rPr lang="cs-CZ" dirty="0" smtClean="0"/>
              <a:t> der </a:t>
            </a:r>
            <a:r>
              <a:rPr lang="cs-CZ" dirty="0" err="1" smtClean="0"/>
              <a:t>Baustelle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2060"/>
                </a:solidFill>
              </a:rPr>
              <a:t>hergestellt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dirty="0" err="1" smtClean="0"/>
              <a:t>Diese</a:t>
            </a:r>
            <a:r>
              <a:rPr lang="cs-CZ" dirty="0" smtClean="0"/>
              <a:t> Produkte </a:t>
            </a:r>
            <a:r>
              <a:rPr lang="cs-CZ" dirty="0" err="1" smtClean="0">
                <a:solidFill>
                  <a:srgbClr val="FF0000"/>
                </a:solidFill>
              </a:rPr>
              <a:t>wurden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Markt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2060"/>
                </a:solidFill>
              </a:rPr>
              <a:t>verkauft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sz="2400" dirty="0" smtClean="0"/>
              <a:t>Oblečení se nekupovalo tak často.</a:t>
            </a:r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sz="2400" dirty="0" smtClean="0"/>
              <a:t>Maso se jedlo příliš často.</a:t>
            </a:r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sz="2400" dirty="0" smtClean="0"/>
              <a:t>Stavěly se nové domy.</a:t>
            </a:r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endParaRPr lang="cs-CZ" sz="2400" dirty="0" smtClean="0"/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sz="2400" dirty="0" smtClean="0"/>
              <a:t>Beton se vyráběl přímo na stavbě.</a:t>
            </a:r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endParaRPr lang="cs-CZ" sz="2400" dirty="0" smtClean="0"/>
          </a:p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sz="2400" dirty="0" smtClean="0"/>
              <a:t>Tyto výrobky se prodávaly na trhu.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err="1" smtClean="0"/>
              <a:t>Verbinden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Sätze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80728"/>
            <a:ext cx="3657600" cy="5191472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Der </a:t>
            </a:r>
            <a:r>
              <a:rPr lang="cs-CZ" dirty="0" err="1" smtClean="0"/>
              <a:t>Eiffel</a:t>
            </a:r>
            <a:r>
              <a:rPr lang="cs-CZ" dirty="0" smtClean="0"/>
              <a:t>-</a:t>
            </a:r>
            <a:r>
              <a:rPr lang="cs-CZ" dirty="0" err="1" smtClean="0"/>
              <a:t>Turm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endParaRPr lang="cs-CZ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dirty="0" err="1" smtClean="0"/>
              <a:t>Das</a:t>
            </a:r>
            <a:r>
              <a:rPr lang="cs-CZ" dirty="0" smtClean="0"/>
              <a:t> Telefon </a:t>
            </a:r>
            <a:r>
              <a:rPr lang="cs-CZ" dirty="0" err="1" smtClean="0"/>
              <a:t>wurde</a:t>
            </a:r>
            <a:endParaRPr lang="cs-CZ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Die </a:t>
            </a:r>
            <a:r>
              <a:rPr lang="cs-CZ" dirty="0" err="1" smtClean="0"/>
              <a:t>Vereinten</a:t>
            </a:r>
            <a:r>
              <a:rPr lang="cs-CZ" dirty="0" smtClean="0"/>
              <a:t> </a:t>
            </a:r>
            <a:r>
              <a:rPr lang="cs-CZ" dirty="0" err="1" smtClean="0"/>
              <a:t>Nationen</a:t>
            </a:r>
            <a:r>
              <a:rPr lang="cs-CZ" dirty="0" smtClean="0"/>
              <a:t> </a:t>
            </a:r>
            <a:r>
              <a:rPr lang="cs-CZ" dirty="0" err="1" smtClean="0"/>
              <a:t>wurden</a:t>
            </a:r>
            <a:endParaRPr lang="cs-CZ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Die </a:t>
            </a:r>
            <a:r>
              <a:rPr lang="cs-CZ" dirty="0" err="1" smtClean="0"/>
              <a:t>Wirkung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Penizillin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endParaRPr lang="cs-CZ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Der </a:t>
            </a:r>
            <a:r>
              <a:rPr lang="cs-CZ" dirty="0" err="1" smtClean="0"/>
              <a:t>Südpol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endParaRPr lang="cs-CZ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Die </a:t>
            </a:r>
            <a:r>
              <a:rPr lang="cs-CZ" dirty="0" err="1" smtClean="0"/>
              <a:t>Fußball</a:t>
            </a:r>
            <a:r>
              <a:rPr lang="cs-CZ" dirty="0" smtClean="0"/>
              <a:t> </a:t>
            </a:r>
            <a:r>
              <a:rPr lang="cs-CZ" dirty="0" err="1" smtClean="0"/>
              <a:t>Weltmeisterschaft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endParaRPr lang="cs-CZ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J. F. </a:t>
            </a:r>
            <a:r>
              <a:rPr lang="cs-CZ" dirty="0" err="1" smtClean="0"/>
              <a:t>Kennedy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endParaRPr lang="cs-CZ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dirty="0" err="1" smtClean="0"/>
              <a:t>Johann</a:t>
            </a:r>
            <a:r>
              <a:rPr lang="cs-CZ" dirty="0" smtClean="0"/>
              <a:t> Wolfgang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Goethe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endParaRPr lang="cs-CZ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Der </a:t>
            </a:r>
            <a:r>
              <a:rPr lang="cs-CZ" dirty="0" err="1" smtClean="0"/>
              <a:t>erste</a:t>
            </a:r>
            <a:r>
              <a:rPr lang="cs-CZ" dirty="0" smtClean="0"/>
              <a:t> </a:t>
            </a:r>
            <a:r>
              <a:rPr lang="cs-CZ" dirty="0" err="1" smtClean="0"/>
              <a:t>Vierzylinder</a:t>
            </a:r>
            <a:r>
              <a:rPr lang="cs-CZ" dirty="0" smtClean="0"/>
              <a:t>-</a:t>
            </a:r>
            <a:r>
              <a:rPr lang="cs-CZ" dirty="0" err="1" smtClean="0"/>
              <a:t>Reihenviertaktmotor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endParaRPr lang="cs-CZ" dirty="0" smtClean="0"/>
          </a:p>
          <a:p>
            <a:pPr marL="457200" lvl="0" indent="-457200">
              <a:buFont typeface="+mj-lt"/>
              <a:buAutoNum type="arabicPeriod"/>
            </a:pPr>
            <a:r>
              <a:rPr lang="cs-CZ" dirty="0" smtClean="0"/>
              <a:t>Die </a:t>
            </a:r>
            <a:r>
              <a:rPr lang="cs-CZ" dirty="0" err="1" smtClean="0"/>
              <a:t>Berliner</a:t>
            </a:r>
            <a:r>
              <a:rPr lang="cs-CZ" dirty="0" smtClean="0"/>
              <a:t> </a:t>
            </a:r>
            <a:r>
              <a:rPr lang="cs-CZ" dirty="0" err="1" smtClean="0"/>
              <a:t>Mauer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908720"/>
            <a:ext cx="3657600" cy="5263480"/>
          </a:xfrm>
        </p:spPr>
        <p:txBody>
          <a:bodyPr>
            <a:normAutofit fontScale="85000" lnSpcReduction="20000"/>
          </a:bodyPr>
          <a:lstStyle/>
          <a:p>
            <a:pPr marL="457200" lvl="0" indent="-457200">
              <a:buFont typeface="+mj-lt"/>
              <a:buAutoNum type="alphaUcPeriod"/>
            </a:pPr>
            <a:r>
              <a:rPr lang="cs-CZ" dirty="0" smtClean="0"/>
              <a:t>1963 </a:t>
            </a:r>
            <a:r>
              <a:rPr lang="cs-CZ" dirty="0" err="1" smtClean="0"/>
              <a:t>ermordert</a:t>
            </a:r>
            <a:r>
              <a:rPr lang="cs-CZ" dirty="0" smtClean="0"/>
              <a:t>.</a:t>
            </a:r>
          </a:p>
          <a:p>
            <a:pPr marL="457200" lvl="0" indent="-457200">
              <a:buFont typeface="+mj-lt"/>
              <a:buAutoNum type="alphaUcPeriod"/>
            </a:pP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ersten</a:t>
            </a:r>
            <a:r>
              <a:rPr lang="cs-CZ" dirty="0" smtClean="0"/>
              <a:t> </a:t>
            </a:r>
            <a:r>
              <a:rPr lang="cs-CZ" dirty="0" err="1" smtClean="0"/>
              <a:t>Mal</a:t>
            </a:r>
            <a:r>
              <a:rPr lang="cs-CZ" dirty="0" smtClean="0"/>
              <a:t> 1931 in Uruguay </a:t>
            </a:r>
            <a:r>
              <a:rPr lang="cs-CZ" dirty="0" err="1" smtClean="0"/>
              <a:t>durchgeführt</a:t>
            </a:r>
            <a:r>
              <a:rPr lang="cs-CZ" dirty="0" smtClean="0"/>
              <a:t>.</a:t>
            </a:r>
          </a:p>
          <a:p>
            <a:pPr marL="457200" lvl="0" indent="-457200">
              <a:buFont typeface="+mj-lt"/>
              <a:buAutoNum type="alphaUcPeriod"/>
            </a:pP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Amundsen</a:t>
            </a:r>
            <a:r>
              <a:rPr lang="cs-CZ" dirty="0" smtClean="0"/>
              <a:t> 1911 </a:t>
            </a:r>
            <a:r>
              <a:rPr lang="cs-CZ" dirty="0" err="1" smtClean="0"/>
              <a:t>erreicht</a:t>
            </a:r>
            <a:r>
              <a:rPr lang="cs-CZ" dirty="0" smtClean="0"/>
              <a:t>.</a:t>
            </a:r>
          </a:p>
          <a:p>
            <a:pPr marL="457200" lvl="0" indent="-457200">
              <a:buFont typeface="+mj-lt"/>
              <a:buAutoNum type="alphaUcPeriod"/>
            </a:pP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Weltausstellung</a:t>
            </a:r>
            <a:r>
              <a:rPr lang="cs-CZ" dirty="0" smtClean="0"/>
              <a:t> 1889 </a:t>
            </a:r>
            <a:r>
              <a:rPr lang="cs-CZ" dirty="0" err="1" smtClean="0"/>
              <a:t>gebaut</a:t>
            </a:r>
            <a:r>
              <a:rPr lang="cs-CZ" dirty="0" smtClean="0"/>
              <a:t>.</a:t>
            </a:r>
          </a:p>
          <a:p>
            <a:pPr marL="457200" lvl="0" indent="-457200">
              <a:buFont typeface="+mj-lt"/>
              <a:buAutoNum type="alphaUcPeriod"/>
            </a:pPr>
            <a:r>
              <a:rPr lang="cs-CZ" dirty="0" smtClean="0"/>
              <a:t>1749 in Frankfurt </a:t>
            </a:r>
            <a:r>
              <a:rPr lang="cs-CZ" dirty="0" err="1" smtClean="0"/>
              <a:t>geboren</a:t>
            </a:r>
            <a:r>
              <a:rPr lang="cs-CZ" dirty="0" smtClean="0"/>
              <a:t>.</a:t>
            </a:r>
          </a:p>
          <a:p>
            <a:pPr marL="457200" lvl="0" indent="-457200">
              <a:buFont typeface="+mj-lt"/>
              <a:buAutoNum type="alphaUcPeriod"/>
            </a:pPr>
            <a:r>
              <a:rPr lang="cs-CZ" dirty="0" smtClean="0"/>
              <a:t>1989 </a:t>
            </a:r>
            <a:r>
              <a:rPr lang="cs-CZ" dirty="0" err="1" smtClean="0"/>
              <a:t>geöffnet</a:t>
            </a:r>
            <a:r>
              <a:rPr lang="cs-CZ" dirty="0" smtClean="0"/>
              <a:t>.</a:t>
            </a:r>
          </a:p>
          <a:p>
            <a:pPr marL="457200" lvl="0" indent="-457200">
              <a:buFont typeface="+mj-lt"/>
              <a:buAutoNum type="alphaUcPeriod"/>
            </a:pP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Wilhelm</a:t>
            </a:r>
            <a:r>
              <a:rPr lang="cs-CZ" dirty="0" smtClean="0"/>
              <a:t> </a:t>
            </a:r>
            <a:r>
              <a:rPr lang="cs-CZ" dirty="0" err="1" smtClean="0"/>
              <a:t>Maybach</a:t>
            </a:r>
            <a:r>
              <a:rPr lang="cs-CZ" dirty="0" smtClean="0"/>
              <a:t> </a:t>
            </a:r>
            <a:r>
              <a:rPr lang="cs-CZ" dirty="0" err="1" smtClean="0"/>
              <a:t>konstruiert</a:t>
            </a:r>
            <a:r>
              <a:rPr lang="cs-CZ" dirty="0" smtClean="0"/>
              <a:t>.</a:t>
            </a:r>
          </a:p>
          <a:p>
            <a:pPr marL="457200" lvl="0" indent="-457200">
              <a:buFont typeface="+mj-lt"/>
              <a:buAutoNum type="alphaUcPeriod"/>
            </a:pPr>
            <a:r>
              <a:rPr lang="cs-CZ" dirty="0" err="1" smtClean="0"/>
              <a:t>von</a:t>
            </a:r>
            <a:r>
              <a:rPr lang="cs-CZ" dirty="0" smtClean="0"/>
              <a:t> Alexander Bell </a:t>
            </a:r>
            <a:r>
              <a:rPr lang="cs-CZ" dirty="0" err="1" smtClean="0"/>
              <a:t>erfunden</a:t>
            </a:r>
            <a:r>
              <a:rPr lang="cs-CZ" dirty="0" smtClean="0"/>
              <a:t>.</a:t>
            </a:r>
          </a:p>
          <a:p>
            <a:pPr marL="457200" lvl="0" indent="-457200">
              <a:buFont typeface="+mj-lt"/>
              <a:buAutoNum type="alphaUcPeriod"/>
            </a:pPr>
            <a:r>
              <a:rPr lang="cs-CZ" dirty="0" smtClean="0"/>
              <a:t>1928 </a:t>
            </a:r>
            <a:r>
              <a:rPr lang="cs-CZ" dirty="0" err="1" smtClean="0"/>
              <a:t>von</a:t>
            </a:r>
            <a:r>
              <a:rPr lang="cs-CZ" dirty="0" smtClean="0"/>
              <a:t> Alexander </a:t>
            </a:r>
            <a:r>
              <a:rPr lang="cs-CZ" dirty="0" err="1" smtClean="0"/>
              <a:t>Fleming</a:t>
            </a:r>
            <a:r>
              <a:rPr lang="cs-CZ" dirty="0" smtClean="0"/>
              <a:t> </a:t>
            </a:r>
            <a:r>
              <a:rPr lang="cs-CZ" dirty="0" err="1" smtClean="0"/>
              <a:t>entdeckt</a:t>
            </a:r>
            <a:r>
              <a:rPr lang="cs-CZ" dirty="0" smtClean="0"/>
              <a:t>.</a:t>
            </a:r>
          </a:p>
          <a:p>
            <a:pPr marL="457200" lvl="0" indent="-457200">
              <a:buFont typeface="+mj-lt"/>
              <a:buAutoNum type="alphaUcPeriod"/>
            </a:pPr>
            <a:r>
              <a:rPr lang="cs-CZ" dirty="0" smtClean="0"/>
              <a:t>1945 </a:t>
            </a:r>
            <a:r>
              <a:rPr lang="cs-CZ" dirty="0" err="1" smtClean="0"/>
              <a:t>gegründet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Richtige</a:t>
            </a:r>
            <a:r>
              <a:rPr lang="cs-CZ" dirty="0" smtClean="0"/>
              <a:t> </a:t>
            </a:r>
            <a:r>
              <a:rPr lang="cs-CZ" dirty="0" err="1" smtClean="0"/>
              <a:t>Lösung</a:t>
            </a:r>
            <a:r>
              <a:rPr lang="cs-CZ" dirty="0" smtClean="0"/>
              <a:t> </a:t>
            </a:r>
            <a:r>
              <a:rPr lang="cs-CZ" dirty="0" err="1" smtClean="0"/>
              <a:t>vorderer</a:t>
            </a:r>
            <a:r>
              <a:rPr lang="cs-CZ" dirty="0" smtClean="0"/>
              <a:t> </a:t>
            </a:r>
            <a:r>
              <a:rPr lang="cs-CZ" dirty="0" err="1" smtClean="0"/>
              <a:t>Seite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 D</a:t>
            </a:r>
          </a:p>
          <a:p>
            <a:r>
              <a:rPr lang="cs-CZ" dirty="0" smtClean="0"/>
              <a:t>2 H</a:t>
            </a:r>
          </a:p>
          <a:p>
            <a:r>
              <a:rPr lang="cs-CZ" dirty="0" smtClean="0"/>
              <a:t>3 J</a:t>
            </a:r>
          </a:p>
          <a:p>
            <a:r>
              <a:rPr lang="cs-CZ" dirty="0" smtClean="0"/>
              <a:t>4 I</a:t>
            </a:r>
          </a:p>
          <a:p>
            <a:r>
              <a:rPr lang="cs-CZ" dirty="0" smtClean="0"/>
              <a:t>5 C</a:t>
            </a:r>
          </a:p>
          <a:p>
            <a:r>
              <a:rPr lang="cs-CZ" dirty="0" smtClean="0"/>
              <a:t>6 B</a:t>
            </a:r>
          </a:p>
          <a:p>
            <a:r>
              <a:rPr lang="cs-CZ" dirty="0" smtClean="0"/>
              <a:t>7 A</a:t>
            </a:r>
          </a:p>
          <a:p>
            <a:r>
              <a:rPr lang="cs-CZ" dirty="0" smtClean="0"/>
              <a:t>8 E</a:t>
            </a:r>
          </a:p>
          <a:p>
            <a:r>
              <a:rPr lang="cs-CZ" dirty="0" smtClean="0"/>
              <a:t>9 G</a:t>
            </a:r>
          </a:p>
          <a:p>
            <a:r>
              <a:rPr lang="cs-CZ" dirty="0" smtClean="0"/>
              <a:t>10 F</a:t>
            </a:r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140</TotalTime>
  <Words>533</Words>
  <Application>Microsoft Office PowerPoint</Application>
  <PresentationFormat>Předvádění na obrazovce (4:3)</PresentationFormat>
  <Paragraphs>119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Passiv</vt:lpstr>
      <vt:lpstr>Passiv – theoretisch I.</vt:lpstr>
      <vt:lpstr>Aktivum   x   Passivum</vt:lpstr>
      <vt:lpstr>Překlad trpného rodu </vt:lpstr>
      <vt:lpstr>Passiv – theoretisch II.</vt:lpstr>
      <vt:lpstr>Bildung des Passivs: WERDEN + PARTIZIP </vt:lpstr>
      <vt:lpstr>Es geht natürlich auch in Vergangenheit</vt:lpstr>
      <vt:lpstr>Verbinden Sie Sätze </vt:lpstr>
      <vt:lpstr>Richtige Lösung vorderer Seite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Passiv</dc:title>
  <dc:creator>hp</dc:creator>
  <cp:lastModifiedBy>Alena Stachová</cp:lastModifiedBy>
  <cp:revision>17</cp:revision>
  <dcterms:created xsi:type="dcterms:W3CDTF">2013-07-17T09:50:43Z</dcterms:created>
  <dcterms:modified xsi:type="dcterms:W3CDTF">2013-11-27T10:58:35Z</dcterms:modified>
</cp:coreProperties>
</file>