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2"/>
  </p:notesMasterIdLst>
  <p:sldIdLst>
    <p:sldId id="268" r:id="rId2"/>
    <p:sldId id="269" r:id="rId3"/>
    <p:sldId id="256" r:id="rId4"/>
    <p:sldId id="257" r:id="rId5"/>
    <p:sldId id="259" r:id="rId6"/>
    <p:sldId id="260" r:id="rId7"/>
    <p:sldId id="264" r:id="rId8"/>
    <p:sldId id="265" r:id="rId9"/>
    <p:sldId id="261" r:id="rId10"/>
    <p:sldId id="27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516" y="55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27F6C5E-ABA9-4BA9-A11E-F653B03B26C1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F953587-4722-4B5E-9EBF-123354FDBF0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953587-4722-4B5E-9EBF-123354FDBF07}" type="slidenum">
              <a:rPr lang="cs-CZ" smtClean="0"/>
              <a:pPr/>
              <a:t>10</a:t>
            </a:fld>
            <a:endParaRPr lang="cs-CZ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 cstate="print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ovací čára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B2E62B9-796E-493C-B78C-52364DC7E916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1F0DBBBA-EB3E-4C9D-9ABC-E514682E7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2E62B9-796E-493C-B78C-52364DC7E916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0DBBBA-EB3E-4C9D-9ABC-E514682E7F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2E62B9-796E-493C-B78C-52364DC7E916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0DBBBA-EB3E-4C9D-9ABC-E514682E7F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2E62B9-796E-493C-B78C-52364DC7E916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0DBBBA-EB3E-4C9D-9ABC-E514682E7F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2E62B9-796E-493C-B78C-52364DC7E916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0DBBBA-EB3E-4C9D-9ABC-E514682E7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2E62B9-796E-493C-B78C-52364DC7E916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0DBBBA-EB3E-4C9D-9ABC-E514682E7F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2E62B9-796E-493C-B78C-52364DC7E916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0DBBBA-EB3E-4C9D-9ABC-E514682E7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1B2E62B9-796E-493C-B78C-52364DC7E916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0DBBBA-EB3E-4C9D-9ABC-E514682E7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B2E62B9-796E-493C-B78C-52364DC7E916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1F0DBBBA-EB3E-4C9D-9ABC-E514682E7FB9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ovací čára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2E62B9-796E-493C-B78C-52364DC7E916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0DBBBA-EB3E-4C9D-9ABC-E514682E7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B2E62B9-796E-493C-B78C-52364DC7E916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1F0DBBBA-EB3E-4C9D-9ABC-E514682E7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>
  <p:cSld name="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/>
          </p:nvPr>
        </p:nvSpPr>
        <p:spPr>
          <a:xfrm>
            <a:off x="457200" y="457200"/>
            <a:ext cx="8229600" cy="54102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3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DD1395B-4BEE-4B68-A137-D596DA972D8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5B805FD-963C-4E44-84A4-24C36C45959D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bl">
  <p:cSld name="Nadpis a tabul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457200"/>
            <a:ext cx="8229600" cy="1371600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abulku 2"/>
          <p:cNvSpPr>
            <a:spLocks noGrp="1"/>
          </p:cNvSpPr>
          <p:nvPr>
            <p:ph type="tbl" idx="1"/>
          </p:nvPr>
        </p:nvSpPr>
        <p:spPr>
          <a:xfrm>
            <a:off x="457200" y="1981200"/>
            <a:ext cx="8229600" cy="3886200"/>
          </a:xfrm>
        </p:spPr>
        <p:txBody>
          <a:bodyPr/>
          <a:lstStyle/>
          <a:p>
            <a:pPr lvl="0"/>
            <a:endParaRPr lang="cs-CZ" noProof="0" smtClean="0"/>
          </a:p>
        </p:txBody>
      </p:sp>
      <p:sp>
        <p:nvSpPr>
          <p:cNvPr id="4" name="Rectangle 2"/>
          <p:cNvSpPr>
            <a:spLocks noGrp="1" noChangeArrowheads="1"/>
          </p:cNvSpPr>
          <p:nvPr>
            <p:ph type="ftr" sz="quarter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Rectangle 3"/>
          <p:cNvSpPr>
            <a:spLocks noGrp="1" noChangeArrowheads="1"/>
          </p:cNvSpPr>
          <p:nvPr>
            <p:ph type="sldNum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6112545-25ED-4976-8DF9-4B3B30FEC50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6" name="Rectangle 16"/>
          <p:cNvSpPr>
            <a:spLocks noGrp="1" noChangeArrowheads="1"/>
          </p:cNvSpPr>
          <p:nvPr>
            <p:ph type="dt" sz="half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1CD8EE2-6D7E-47EF-BD50-6376E34FC7EB}" type="datetimeFigureOut">
              <a:rPr lang="cs-CZ"/>
              <a:pPr>
                <a:defRPr/>
              </a:pPr>
              <a:t>26.11.2013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1.jpeg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5" cstate="print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ovací čára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1B2E62B9-796E-493C-B78C-52364DC7E916}" type="datetimeFigureOut">
              <a:rPr lang="cs-CZ" smtClean="0"/>
              <a:pPr/>
              <a:t>26.11.2013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1F0DBBBA-EB3E-4C9D-9ABC-E514682E7FB9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</p:sldLayoutIdLs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7212" name="Group 44"/>
          <p:cNvGraphicFramePr>
            <a:graphicFrameLocks noGrp="1"/>
          </p:cNvGraphicFramePr>
          <p:nvPr>
            <p:ph/>
          </p:nvPr>
        </p:nvGraphicFramePr>
        <p:xfrm>
          <a:off x="468313" y="1268413"/>
          <a:ext cx="8229600" cy="3897316"/>
        </p:xfrm>
        <a:graphic>
          <a:graphicData uri="http://schemas.openxmlformats.org/drawingml/2006/table">
            <a:tbl>
              <a:tblPr/>
              <a:tblGrid>
                <a:gridCol w="2016125"/>
                <a:gridCol w="6213475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CZ.1.07/1.5.00/34.0969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4159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školy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Gymnázium Česká a Olympijských nadějí, České Budějovice, Česká 64</a:t>
                      </a:r>
                      <a:endParaRPr kumimoji="0" lang="cs-CZ" sz="18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materiálu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VY_32_INOVACE_Z_3.E_01_ČLENITOST POBŘEŽÍ EVROPY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Kovaříková Eva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Tematický okruh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Regionální zeměpis světadílů 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Ročník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Tercie </a:t>
                      </a: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/ 8.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tvorby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7.4.2013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66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Anotace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Horizontální členitost Evropy. Výukový materiál. Samostatná práce.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45243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 do hodiny i jako materiál k samostudiu.</a:t>
                      </a:r>
                    </a:p>
                    <a:p>
                      <a:pPr marL="342900" marR="0" lvl="0" indent="-34290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>
                          <a:schemeClr val="bg2"/>
                        </a:buClr>
                        <a:buSzPct val="75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Možnosti využití: promítání, samostatná práce jednotlivců, opakování.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52438">
                <a:tc gridSpan="2"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Pokud není uvedeno jinak, použitý materiál je z vlastních zdrojů autora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5156" name="Picture 46" descr="logo_pruhl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Rectangle 45"/>
          <p:cNvSpPr>
            <a:spLocks noChangeArrowheads="1"/>
          </p:cNvSpPr>
          <p:nvPr/>
        </p:nvSpPr>
        <p:spPr bwMode="auto">
          <a:xfrm>
            <a:off x="1979613" y="620713"/>
            <a:ext cx="5040312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>
              <a:defRPr/>
            </a:pPr>
            <a:r>
              <a:rPr lang="cs-CZ" b="1" dirty="0">
                <a:latin typeface="+mj-lt"/>
              </a:rPr>
              <a:t>DIGITÁLNÍ UČEBNÍ MATERIÁL</a:t>
            </a:r>
          </a:p>
        </p:txBody>
      </p:sp>
      <p:pic>
        <p:nvPicPr>
          <p:cNvPr id="5158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713" y="5229225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66" name="Rectangle 38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endParaRPr lang="cs-CZ" smtClean="0"/>
          </a:p>
        </p:txBody>
      </p:sp>
      <p:graphicFrame>
        <p:nvGraphicFramePr>
          <p:cNvPr id="22573" name="Group 45"/>
          <p:cNvGraphicFramePr>
            <a:graphicFrameLocks noGrp="1"/>
          </p:cNvGraphicFramePr>
          <p:nvPr>
            <p:ph idx="1"/>
          </p:nvPr>
        </p:nvGraphicFramePr>
        <p:xfrm>
          <a:off x="457200" y="1981200"/>
          <a:ext cx="8229600" cy="3879850"/>
        </p:xfrm>
        <a:graphic>
          <a:graphicData uri="http://schemas.openxmlformats.org/drawingml/2006/table">
            <a:tbl>
              <a:tblPr/>
              <a:tblGrid>
                <a:gridCol w="8229600"/>
              </a:tblGrid>
              <a:tr h="365125">
                <a:tc>
                  <a:txBody>
                    <a:bodyPr/>
                    <a:lstStyle/>
                    <a:p>
                      <a:pPr marL="0" marR="0" lvl="0" indent="0" algn="ctr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Metodický pokyn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51472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Prezentace je určena jako výkladový materiál do hodiny, jež studenti využívají k vytvoření poznámek do vlastních sešitů. K práci je jim rozdána slepá mapa Evropy, do které si zakreslují všechny probrané zeměpisné pojmy. Po celou dobu výkladu a samostatné práce studenti využívají školní atlas  a učí se s ním samostatně pracovat.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Arial" charset="0"/>
                        </a:rPr>
                        <a:t>Na závěr je zařazena samostatná práce studentů a opakování u mapy.</a:t>
                      </a:r>
                    </a:p>
                  </a:txBody>
                  <a:tcPr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9600" dirty="0" smtClean="0">
                <a:solidFill>
                  <a:schemeClr val="tx1"/>
                </a:solidFill>
              </a:rPr>
              <a:t>EVROPA</a:t>
            </a:r>
            <a:endParaRPr lang="cs-CZ" sz="9600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Autofit/>
          </a:bodyPr>
          <a:lstStyle/>
          <a:p>
            <a:r>
              <a:rPr lang="cs-CZ" sz="6000" dirty="0" smtClean="0">
                <a:solidFill>
                  <a:schemeClr val="accent5"/>
                </a:solidFill>
              </a:rPr>
              <a:t>Členitost pobřeží</a:t>
            </a:r>
            <a:endParaRPr lang="cs-CZ" sz="6000" dirty="0">
              <a:solidFill>
                <a:schemeClr val="accent5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Severní ledový oceán, Atlantský oceán</a:t>
            </a:r>
          </a:p>
          <a:p>
            <a:endParaRPr lang="cs-CZ" dirty="0"/>
          </a:p>
          <a:p>
            <a:r>
              <a:rPr lang="cs-CZ" dirty="0" smtClean="0"/>
              <a:t>Bílé moře, </a:t>
            </a:r>
            <a:r>
              <a:rPr lang="cs-CZ" dirty="0" err="1" smtClean="0"/>
              <a:t>Barentsovo</a:t>
            </a:r>
            <a:r>
              <a:rPr lang="cs-CZ" dirty="0" smtClean="0"/>
              <a:t> moře, Norské moře, Severní moře,Irské moře, Keltské moře, Baltské moře, Středozemní moře, Ligurské moře, </a:t>
            </a:r>
            <a:r>
              <a:rPr lang="cs-CZ" dirty="0" err="1" smtClean="0"/>
              <a:t>Tyrhenské</a:t>
            </a:r>
            <a:r>
              <a:rPr lang="cs-CZ" dirty="0" smtClean="0"/>
              <a:t> moře, Jaderské moře, Jónské moře, Krétské moře, Egejské moře, Azovské moře, Černé moře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Oceány a moře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Botnický záliv, Finský záliv, Rižský záliv, Skagerrak, Kattegat, Calaiská úžina, La Manche, Biskajský záliv, Lví záliv</a:t>
            </a:r>
          </a:p>
          <a:p>
            <a:r>
              <a:rPr lang="cs-CZ" dirty="0" smtClean="0"/>
              <a:t>Svatojiřský průliv, Gibraltarský průliv, Sicilský průliv, </a:t>
            </a:r>
            <a:r>
              <a:rPr lang="cs-CZ" dirty="0" err="1" smtClean="0"/>
              <a:t>Otrantský</a:t>
            </a:r>
            <a:r>
              <a:rPr lang="cs-CZ" dirty="0" smtClean="0"/>
              <a:t> průliv, </a:t>
            </a:r>
            <a:r>
              <a:rPr lang="cs-CZ" dirty="0" err="1" smtClean="0"/>
              <a:t>Kerčský</a:t>
            </a:r>
            <a:r>
              <a:rPr lang="cs-CZ" dirty="0" smtClean="0"/>
              <a:t> průliv, Bospor a Dardanely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Průlivy a zálivy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/>
              <a:t>p</a:t>
            </a:r>
            <a:r>
              <a:rPr lang="cs-CZ" dirty="0" smtClean="0"/>
              <a:t>oloostrovy: Kola, Jutský, Skandinávský, Balkánský, Krym, </a:t>
            </a:r>
            <a:r>
              <a:rPr lang="cs-CZ" dirty="0" err="1" smtClean="0"/>
              <a:t>Kanin</a:t>
            </a:r>
            <a:r>
              <a:rPr lang="cs-CZ" dirty="0" smtClean="0"/>
              <a:t>, Bretaňský, Pyrenejský, Apeninský, Cornwallský, </a:t>
            </a:r>
            <a:r>
              <a:rPr lang="cs-CZ" dirty="0" err="1" smtClean="0"/>
              <a:t>Pelopones</a:t>
            </a:r>
            <a:endParaRPr lang="cs-CZ" dirty="0" smtClean="0"/>
          </a:p>
          <a:p>
            <a:r>
              <a:rPr lang="cs-CZ" dirty="0"/>
              <a:t>o</a:t>
            </a:r>
            <a:r>
              <a:rPr lang="cs-CZ" dirty="0" smtClean="0"/>
              <a:t>strovy: Rujana, </a:t>
            </a:r>
            <a:r>
              <a:rPr lang="cs-CZ" dirty="0" err="1" smtClean="0"/>
              <a:t>Gotland</a:t>
            </a:r>
            <a:r>
              <a:rPr lang="cs-CZ" dirty="0" smtClean="0"/>
              <a:t>, Britské os., Island, Lofoty, Vesterály, Baleáry (</a:t>
            </a:r>
            <a:r>
              <a:rPr lang="cs-CZ" dirty="0" err="1" smtClean="0"/>
              <a:t>Mallorca</a:t>
            </a:r>
            <a:r>
              <a:rPr lang="cs-CZ" dirty="0" smtClean="0"/>
              <a:t>, Ibiza, </a:t>
            </a:r>
            <a:r>
              <a:rPr lang="cs-CZ" dirty="0" err="1" smtClean="0"/>
              <a:t>Menorca</a:t>
            </a:r>
            <a:r>
              <a:rPr lang="cs-CZ" dirty="0" smtClean="0"/>
              <a:t>), Hebridy, Orkneje, Shetlandy, Korsika, </a:t>
            </a:r>
            <a:r>
              <a:rPr lang="cs-CZ" dirty="0" err="1" smtClean="0"/>
              <a:t>Sardínie</a:t>
            </a:r>
            <a:r>
              <a:rPr lang="cs-CZ" dirty="0" smtClean="0"/>
              <a:t>, Sicílie, </a:t>
            </a:r>
            <a:r>
              <a:rPr lang="cs-CZ" dirty="0" err="1" smtClean="0"/>
              <a:t>Dalmátské</a:t>
            </a:r>
            <a:r>
              <a:rPr lang="cs-CZ" dirty="0" smtClean="0"/>
              <a:t> os., Kréta, </a:t>
            </a:r>
            <a:r>
              <a:rPr lang="cs-CZ" smtClean="0"/>
              <a:t>Rodos</a:t>
            </a:r>
            <a:r>
              <a:rPr lang="cs-CZ" dirty="0" smtClean="0"/>
              <a:t>, Jónské os., Sporady, Kyklady, </a:t>
            </a:r>
            <a:r>
              <a:rPr lang="cs-CZ" dirty="0" err="1" smtClean="0"/>
              <a:t>Faerské</a:t>
            </a:r>
            <a:r>
              <a:rPr lang="cs-CZ" dirty="0" smtClean="0"/>
              <a:t> os., </a:t>
            </a:r>
            <a:r>
              <a:rPr lang="cs-CZ" dirty="0" err="1" smtClean="0"/>
              <a:t>Sjaelland</a:t>
            </a:r>
            <a:r>
              <a:rPr lang="cs-CZ" dirty="0" smtClean="0"/>
              <a:t>, Fyn</a:t>
            </a:r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Poloostrovy a ostrovy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2" descr="http://upload.wikimedia.org/wikipedia/commons/thumb/8/81/Fennoscandia.png/220px-Fennoscandia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39552" y="692696"/>
            <a:ext cx="2095500" cy="2286001"/>
          </a:xfrm>
          <a:prstGeom prst="rect">
            <a:avLst/>
          </a:prstGeom>
          <a:noFill/>
        </p:spPr>
      </p:pic>
      <p:pic>
        <p:nvPicPr>
          <p:cNvPr id="21508" name="Picture 4" descr="http://upload.wikimedia.org/wikipedia/commons/thumb/e/e0/Iberian_peninsula.jpg/300px-Iberian_peninsula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7544" y="3212976"/>
            <a:ext cx="2857500" cy="2019301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2843808" y="260648"/>
            <a:ext cx="590465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 pomocí atlasu urči názvy poloostrovů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2987824" y="119675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Obr.1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707904" y="3356992"/>
            <a:ext cx="108012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 descr="http://upload.wikimedia.org/wikipedia/commons/thumb/f/f6/Satellite_image_of_Italy_in_March_2003.jpg/220px-Satellite_image_of_Italy_in_March_2003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11560" y="548680"/>
            <a:ext cx="2095500" cy="2619375"/>
          </a:xfrm>
          <a:prstGeom prst="rect">
            <a:avLst/>
          </a:prstGeom>
          <a:noFill/>
        </p:spPr>
      </p:pic>
      <p:pic>
        <p:nvPicPr>
          <p:cNvPr id="22532" name="Picture 4" descr="http://upload.wikimedia.org/wikipedia/commons/thumb/b/b6/Balkan_topo_en.jpg/220px-Balkan_topo_en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560" y="3645024"/>
            <a:ext cx="2095500" cy="1914525"/>
          </a:xfrm>
          <a:prstGeom prst="rect">
            <a:avLst/>
          </a:prstGeom>
          <a:noFill/>
        </p:spPr>
      </p:pic>
      <p:sp>
        <p:nvSpPr>
          <p:cNvPr id="6" name="TextovéPole 5"/>
          <p:cNvSpPr txBox="1"/>
          <p:nvPr/>
        </p:nvSpPr>
        <p:spPr>
          <a:xfrm>
            <a:off x="3131840" y="4005064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2915816" y="980728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Obr.3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2987824" y="3933056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Obr.4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 descr="737px-Europe_topography_map.pn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467544" y="980728"/>
            <a:ext cx="8064896" cy="5376862"/>
          </a:xfrm>
          <a:solidFill>
            <a:srgbClr val="FF0000"/>
          </a:solidFill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pPr algn="ctr"/>
            <a:r>
              <a:rPr lang="cs-CZ" sz="2800" dirty="0" smtClean="0">
                <a:solidFill>
                  <a:schemeClr val="tx1"/>
                </a:solidFill>
              </a:rPr>
              <a:t>Rychlé opakování u nástěnné mapy Evropy</a:t>
            </a:r>
            <a:endParaRPr lang="cs-CZ" sz="2800" dirty="0">
              <a:solidFill>
                <a:schemeClr val="tx1"/>
              </a:solidFill>
            </a:endParaRPr>
          </a:p>
        </p:txBody>
      </p:sp>
      <p:sp>
        <p:nvSpPr>
          <p:cNvPr id="6" name="Šipka doprava 5"/>
          <p:cNvSpPr/>
          <p:nvPr/>
        </p:nvSpPr>
        <p:spPr>
          <a:xfrm>
            <a:off x="1115616" y="1556792"/>
            <a:ext cx="50405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Šipka doprava 6"/>
          <p:cNvSpPr/>
          <p:nvPr/>
        </p:nvSpPr>
        <p:spPr>
          <a:xfrm>
            <a:off x="3635896" y="1556792"/>
            <a:ext cx="360040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Šipka doprava 7"/>
          <p:cNvSpPr/>
          <p:nvPr/>
        </p:nvSpPr>
        <p:spPr>
          <a:xfrm>
            <a:off x="683568" y="5805264"/>
            <a:ext cx="360040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Šipka dolů 8"/>
          <p:cNvSpPr/>
          <p:nvPr/>
        </p:nvSpPr>
        <p:spPr>
          <a:xfrm>
            <a:off x="3203848" y="4725144"/>
            <a:ext cx="72008" cy="28803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Šipka doprava 9"/>
          <p:cNvSpPr/>
          <p:nvPr/>
        </p:nvSpPr>
        <p:spPr>
          <a:xfrm>
            <a:off x="3563888" y="5013176"/>
            <a:ext cx="360040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Šipka dolů 10"/>
          <p:cNvSpPr/>
          <p:nvPr/>
        </p:nvSpPr>
        <p:spPr>
          <a:xfrm>
            <a:off x="4427984" y="2708920"/>
            <a:ext cx="45719" cy="4320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Šipka doprava 11"/>
          <p:cNvSpPr/>
          <p:nvPr/>
        </p:nvSpPr>
        <p:spPr>
          <a:xfrm>
            <a:off x="2411760" y="2564904"/>
            <a:ext cx="216024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Šipka dolů 12"/>
          <p:cNvSpPr/>
          <p:nvPr/>
        </p:nvSpPr>
        <p:spPr>
          <a:xfrm>
            <a:off x="5796136" y="4941168"/>
            <a:ext cx="45719" cy="288032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Šipka doprava 13"/>
          <p:cNvSpPr/>
          <p:nvPr/>
        </p:nvSpPr>
        <p:spPr>
          <a:xfrm>
            <a:off x="3203848" y="5949280"/>
            <a:ext cx="360040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Šipka doprava 14"/>
          <p:cNvSpPr/>
          <p:nvPr/>
        </p:nvSpPr>
        <p:spPr>
          <a:xfrm>
            <a:off x="1691680" y="4005064"/>
            <a:ext cx="360040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Šipka doprava 15"/>
          <p:cNvSpPr/>
          <p:nvPr/>
        </p:nvSpPr>
        <p:spPr>
          <a:xfrm>
            <a:off x="4499992" y="5157192"/>
            <a:ext cx="504056" cy="72008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Šipka doprava 16"/>
          <p:cNvSpPr/>
          <p:nvPr/>
        </p:nvSpPr>
        <p:spPr>
          <a:xfrm>
            <a:off x="3203848" y="3212976"/>
            <a:ext cx="216024" cy="45719"/>
          </a:xfrm>
          <a:prstGeom prst="righ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TextovéPole 17"/>
          <p:cNvSpPr txBox="1"/>
          <p:nvPr/>
        </p:nvSpPr>
        <p:spPr>
          <a:xfrm>
            <a:off x="467544" y="6381328"/>
            <a:ext cx="10081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Obr.5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sz="3400" b="1" dirty="0" smtClean="0"/>
              <a:t>Zdroje:</a:t>
            </a:r>
          </a:p>
        </p:txBody>
      </p:sp>
      <p:sp>
        <p:nvSpPr>
          <p:cNvPr id="6147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>
            <a:normAutofit fontScale="32500" lnSpcReduction="20000"/>
          </a:bodyPr>
          <a:lstStyle/>
          <a:p>
            <a:endParaRPr lang="cs-CZ" sz="1400" dirty="0" smtClean="0"/>
          </a:p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Obr. 1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Soubor: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Fennoscandia.PNG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. In </a:t>
            </a:r>
            <a:r>
              <a:rPr lang="cs-CZ" sz="48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4800" i="1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4800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4800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encyklopedia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[online].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Foundation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, [cit.2013-10-30].Dostupné z WWW: </a:t>
            </a:r>
            <a:r>
              <a:rPr lang="cs-CZ" sz="4300" dirty="0" smtClean="0">
                <a:latin typeface="Times New Roman" pitchFamily="18" charset="0"/>
                <a:cs typeface="Times New Roman" pitchFamily="18" charset="0"/>
              </a:rPr>
              <a:t>http://cs.wikipedia.org/wiki/Soubor:Fennoscandia.png</a:t>
            </a:r>
          </a:p>
          <a:p>
            <a:endParaRPr lang="cs-CZ" sz="43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Obr. 2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Soubor: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Iberian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Peninsula.JPG.In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4800" i="1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4800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4800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encyklopedia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[online].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Foundation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, [cit.2013-10-30].Dostupné z </a:t>
            </a:r>
            <a:r>
              <a:rPr lang="cs-CZ" sz="4300" dirty="0" smtClean="0">
                <a:latin typeface="Times New Roman" pitchFamily="18" charset="0"/>
                <a:cs typeface="Times New Roman" pitchFamily="18" charset="0"/>
              </a:rPr>
              <a:t>WWW:http://cs.wikipedia.org/wiki/Soubor:Iberian_peninsula.jpg</a:t>
            </a:r>
          </a:p>
          <a:p>
            <a:endParaRPr lang="cs-CZ" sz="4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Obr. 3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Soubor: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Satellite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_image_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of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_Italy_in_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March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_2003.JPG.In </a:t>
            </a:r>
            <a:r>
              <a:rPr lang="cs-CZ" sz="48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4800" i="1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4800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4800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encyklopedia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[online].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Foundation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, [cit.2013-10-30].Dostupné z WWW: </a:t>
            </a:r>
            <a:r>
              <a:rPr lang="cs-CZ" sz="4300" dirty="0" smtClean="0">
                <a:latin typeface="Times New Roman" pitchFamily="18" charset="0"/>
                <a:cs typeface="Times New Roman" pitchFamily="18" charset="0"/>
              </a:rPr>
              <a:t>http://cs.wikipedia.org/wiki/Soubor:Satellite_image_of_Italy_in_March_2003.jpg</a:t>
            </a:r>
          </a:p>
          <a:p>
            <a:endParaRPr lang="cs-CZ" sz="4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Obr. 4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Soubor: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Balkan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_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topo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_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en.JPG.In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4800" i="1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4800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4800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encyklopedia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[online].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Foundation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, [cit.2013-10-30].Dostupné z WWW: </a:t>
            </a:r>
            <a:r>
              <a:rPr lang="cs-CZ" sz="4300" dirty="0" smtClean="0">
                <a:latin typeface="Times New Roman" pitchFamily="18" charset="0"/>
                <a:cs typeface="Times New Roman" pitchFamily="18" charset="0"/>
              </a:rPr>
              <a:t>http://cs.wikipedia.org/wiki/Soubor:Balkan_topo_en.jpg</a:t>
            </a:r>
          </a:p>
          <a:p>
            <a:pPr>
              <a:buNone/>
            </a:pPr>
            <a:endParaRPr lang="cs-CZ" sz="4800" dirty="0" smtClean="0">
              <a:latin typeface="Times New Roman" pitchFamily="18" charset="0"/>
              <a:cs typeface="Times New Roman" pitchFamily="18" charset="0"/>
            </a:endParaRPr>
          </a:p>
          <a:p>
            <a:r>
              <a:rPr lang="cs-CZ" sz="4800" b="1" dirty="0" smtClean="0">
                <a:latin typeface="Times New Roman" pitchFamily="18" charset="0"/>
                <a:cs typeface="Times New Roman" pitchFamily="18" charset="0"/>
              </a:rPr>
              <a:t>Obr. 5 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Soubor: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Europe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topography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map.PNG. In </a:t>
            </a:r>
            <a:r>
              <a:rPr lang="cs-CZ" sz="4800" i="1" dirty="0" err="1" smtClean="0">
                <a:latin typeface="Times New Roman" pitchFamily="18" charset="0"/>
                <a:cs typeface="Times New Roman" pitchFamily="18" charset="0"/>
              </a:rPr>
              <a:t>Wikipedia</a:t>
            </a:r>
            <a:r>
              <a:rPr lang="cs-CZ" sz="4800" i="1" dirty="0" smtClean="0">
                <a:latin typeface="Times New Roman" pitchFamily="18" charset="0"/>
                <a:cs typeface="Times New Roman" pitchFamily="18" charset="0"/>
              </a:rPr>
              <a:t>:</a:t>
            </a:r>
            <a:r>
              <a:rPr lang="cs-CZ" sz="4800" i="1" dirty="0" err="1" smtClean="0">
                <a:latin typeface="Times New Roman" pitchFamily="18" charset="0"/>
                <a:cs typeface="Times New Roman" pitchFamily="18" charset="0"/>
              </a:rPr>
              <a:t>the</a:t>
            </a:r>
            <a:r>
              <a:rPr lang="cs-CZ" sz="4800" i="1" dirty="0" smtClean="0">
                <a:latin typeface="Times New Roman" pitchFamily="18" charset="0"/>
                <a:cs typeface="Times New Roman" pitchFamily="18" charset="0"/>
              </a:rPr>
              <a:t> free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encyklopedia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[online].Autor: San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JoseWikipedia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4800" dirty="0" err="1" smtClean="0">
                <a:latin typeface="Times New Roman" pitchFamily="18" charset="0"/>
                <a:cs typeface="Times New Roman" pitchFamily="18" charset="0"/>
              </a:rPr>
              <a:t>Foundation</a:t>
            </a:r>
            <a:r>
              <a:rPr lang="cs-CZ" sz="4800" dirty="0" smtClean="0">
                <a:latin typeface="Times New Roman" pitchFamily="18" charset="0"/>
                <a:cs typeface="Times New Roman" pitchFamily="18" charset="0"/>
              </a:rPr>
              <a:t>, [cit.2013-10-30].Dostupné z WWW:http://cs.wikipedia.org/wiki/Soubor:Europe_topography_map.png</a:t>
            </a:r>
          </a:p>
        </p:txBody>
      </p:sp>
      <p:pic>
        <p:nvPicPr>
          <p:cNvPr id="6148" name="Picture 46" descr="logo_pruhl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956550" y="260350"/>
            <a:ext cx="857250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419</TotalTime>
  <Words>483</Words>
  <Application>Microsoft Office PowerPoint</Application>
  <PresentationFormat>Předvádění na obrazovce (4:3)</PresentationFormat>
  <Paragraphs>56</Paragraphs>
  <Slides>10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Snímek 1</vt:lpstr>
      <vt:lpstr>Snímek 2</vt:lpstr>
      <vt:lpstr>EVROPA</vt:lpstr>
      <vt:lpstr>Oceány a moře</vt:lpstr>
      <vt:lpstr>Průlivy a zálivy</vt:lpstr>
      <vt:lpstr>Poloostrovy a ostrovy</vt:lpstr>
      <vt:lpstr>Snímek 7</vt:lpstr>
      <vt:lpstr>Snímek 8</vt:lpstr>
      <vt:lpstr>Rychlé opakování u nástěnné mapy Evropy</vt:lpstr>
      <vt:lpstr>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EVROPA</dc:title>
  <dc:creator>Ewa</dc:creator>
  <cp:lastModifiedBy>Ewa</cp:lastModifiedBy>
  <cp:revision>67</cp:revision>
  <dcterms:created xsi:type="dcterms:W3CDTF">2013-04-08T18:07:20Z</dcterms:created>
  <dcterms:modified xsi:type="dcterms:W3CDTF">2013-11-26T19:30:41Z</dcterms:modified>
</cp:coreProperties>
</file>