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459DC47-2A49-4A4C-A93C-4F81B9AE5FEC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4518A1B-186D-46FE-821B-CAE6ED05D4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459DC47-2A49-4A4C-A93C-4F81B9AE5FEC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4518A1B-186D-46FE-821B-CAE6ED05D4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459DC47-2A49-4A4C-A93C-4F81B9AE5FEC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4518A1B-186D-46FE-821B-CAE6ED05D4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DC47-2A49-4A4C-A93C-4F81B9AE5FEC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18A1B-186D-46FE-821B-CAE6ED05D4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DC47-2A49-4A4C-A93C-4F81B9AE5FEC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18A1B-186D-46FE-821B-CAE6ED05D4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459DC47-2A49-4A4C-A93C-4F81B9AE5FEC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4518A1B-186D-46FE-821B-CAE6ED05D4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DC47-2A49-4A4C-A93C-4F81B9AE5FEC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18A1B-186D-46FE-821B-CAE6ED05D4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459DC47-2A49-4A4C-A93C-4F81B9AE5FEC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4518A1B-186D-46FE-821B-CAE6ED05D4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459DC47-2A49-4A4C-A93C-4F81B9AE5FEC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4518A1B-186D-46FE-821B-CAE6ED05D4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DC47-2A49-4A4C-A93C-4F81B9AE5FEC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18A1B-186D-46FE-821B-CAE6ED05D4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9DC47-2A49-4A4C-A93C-4F81B9AE5FEC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18A1B-186D-46FE-821B-CAE6ED05D4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677537-0779-4646-BA6F-E59D7BF41C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8B8FA2-65F7-45CD-A0EE-14F3EAACAD4A}" type="datetimeFigureOut">
              <a:rPr lang="cs-CZ"/>
              <a:pPr>
                <a:defRPr/>
              </a:pPr>
              <a:t>26.11.2013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FD9905-798A-469D-A382-373886D96F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581A61-5F26-4001-A309-29B63DB6227F}" type="datetimeFigureOut">
              <a:rPr lang="cs-CZ"/>
              <a:pPr>
                <a:defRPr/>
              </a:pPr>
              <a:t>26.11.2013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459DC47-2A49-4A4C-A93C-4F81B9AE5FEC}" type="datetimeFigureOut">
              <a:rPr lang="cs-CZ" smtClean="0"/>
              <a:pPr/>
              <a:t>26.11.2013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4518A1B-186D-46FE-821B-CAE6ED05D4F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389731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VY_32_INOVACE_Z_3.E_KOV_O8_OBYVATELSTVO EVROPY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Kovaříková Eva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Regionální zeměpis světadílů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Tercie / 8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25.5.2013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Obyvatelstvo Evropy. Výukový materiál určený k výkladu. Práce s atlasem.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a jako materiál k samostudiu, studenti si vypisují poznámky.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6" name="Rectangle 3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graphicFrame>
        <p:nvGraphicFramePr>
          <p:cNvPr id="22573" name="Group 45"/>
          <p:cNvGraphicFramePr>
            <a:graphicFrameLocks noGrp="1"/>
          </p:cNvGraphicFramePr>
          <p:nvPr>
            <p:ph idx="1"/>
          </p:nvPr>
        </p:nvGraphicFramePr>
        <p:xfrm>
          <a:off x="457200" y="1981200"/>
          <a:ext cx="8229600" cy="3879850"/>
        </p:xfrm>
        <a:graphic>
          <a:graphicData uri="http://schemas.openxmlformats.org/drawingml/2006/table">
            <a:tbl>
              <a:tblPr/>
              <a:tblGrid>
                <a:gridCol w="8229600"/>
              </a:tblGrid>
              <a:tr h="365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514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forma výkladu vyučujícího. Výklad je doplněn otázkami, které doplňují učivo. Po celou dobu výkladu si studenti vytvářejí poznámky do sešitů.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K odpovědi na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otázky vyučujícího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využívají učebnici zeměpisu a školní atlas.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000" dirty="0" smtClean="0"/>
              <a:t>Obyvatelstvo Evropy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Počet obyvatel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Úkol: </a:t>
            </a:r>
            <a:r>
              <a:rPr lang="cs-CZ" dirty="0" smtClean="0"/>
              <a:t>Zjisti nejnovější počet obyvatel – využij veškerých dostupných prostředků (atlas, učebnice, PC)</a:t>
            </a:r>
          </a:p>
          <a:p>
            <a:r>
              <a:rPr lang="cs-CZ" dirty="0" smtClean="0"/>
              <a:t>Obyvatelstvo a jeho průmyslové a obchodní činnosti se soustřeďují převážně do pobřežních oblastí, nížin a podél řek – </a:t>
            </a:r>
            <a:r>
              <a:rPr lang="cs-CZ" dirty="0" smtClean="0">
                <a:solidFill>
                  <a:srgbClr val="FF0000"/>
                </a:solidFill>
              </a:rPr>
              <a:t>zdůvodni</a:t>
            </a:r>
          </a:p>
          <a:p>
            <a:r>
              <a:rPr lang="cs-CZ" dirty="0" smtClean="0"/>
              <a:t>Celkový počet obyvatel Evropy v posledním období klesá. Populační přírůstek je podstatně nižší než v ostatních světadílech -</a:t>
            </a:r>
            <a:r>
              <a:rPr lang="cs-CZ" dirty="0" smtClean="0">
                <a:solidFill>
                  <a:srgbClr val="FF0000"/>
                </a:solidFill>
              </a:rPr>
              <a:t> zdůvodni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Hustota zalidnění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Přírodní podmínky, historický vývoj a ekonomická situace mají v jednotlivých částech světadílu vliv na hustotu zalidnění.</a:t>
            </a:r>
          </a:p>
          <a:p>
            <a:r>
              <a:rPr lang="cs-CZ" dirty="0" smtClean="0"/>
              <a:t>Nejlidnatějším státem Evropy je Rusko, na 2. místě je Německo a poté následují tři státy s podobnými počty obyvatel, Velká Británie, Francie, Itálie. Nejméně lidnatým státem je Vatikán.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Úkol: najdi počty obyvatel jednotlivých čtyř státu a vypočti jejich hustotu zalidnění.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Struktura obyvatelstva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 evropské populaci je zhruba vyrovnaný počet mužů a žen. Ženy se dožívají vyššího věku,a tak ve starších věkových skupinách výrazně převažují.</a:t>
            </a:r>
          </a:p>
          <a:p>
            <a:r>
              <a:rPr lang="cs-CZ" dirty="0" smtClean="0"/>
              <a:t>Většina obyvatel se řadí k bílé (europoidní) rase.</a:t>
            </a:r>
          </a:p>
          <a:p>
            <a:r>
              <a:rPr lang="cs-CZ" dirty="0" smtClean="0"/>
              <a:t>Nejvíce lidí hovoří indoevropskými jazyky</a:t>
            </a:r>
          </a:p>
          <a:p>
            <a:r>
              <a:rPr lang="cs-CZ" dirty="0" smtClean="0"/>
              <a:t>Západní Evropa – germánské jazyky</a:t>
            </a:r>
          </a:p>
          <a:p>
            <a:r>
              <a:rPr lang="cs-CZ" dirty="0" smtClean="0"/>
              <a:t>Jižní Evropa – románské jazyky</a:t>
            </a:r>
          </a:p>
          <a:p>
            <a:r>
              <a:rPr lang="cs-CZ" dirty="0" smtClean="0"/>
              <a:t>Východní a jihovýchodní Evropa – slovanské jazyky</a:t>
            </a:r>
          </a:p>
          <a:p>
            <a:r>
              <a:rPr lang="cs-CZ" dirty="0" smtClean="0"/>
              <a:t>Nejrozšířenějším náboženstvím v Evropě je křesťanství (římskokatolická, protestantská, pravoslavná církev, katolíci</a:t>
            </a:r>
            <a:r>
              <a:rPr lang="cs-CZ" smtClean="0"/>
              <a:t>, protestanti)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Přirozený pohyb obyvatel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Vysvětli pojem přirozený pohyb.</a:t>
            </a:r>
          </a:p>
          <a:p>
            <a:r>
              <a:rPr lang="cs-CZ" dirty="0" smtClean="0"/>
              <a:t>Počet obyvatel Evropy přibývá nejpomaleji ze všech světadílů. V některých státech obyvatel dokonce ubývá.</a:t>
            </a:r>
          </a:p>
          <a:p>
            <a:r>
              <a:rPr lang="cs-CZ" dirty="0" smtClean="0"/>
              <a:t>Příčinou je nízká porodnost, která má několik důvodů - </a:t>
            </a:r>
            <a:r>
              <a:rPr lang="cs-CZ" dirty="0" smtClean="0">
                <a:solidFill>
                  <a:srgbClr val="FF0000"/>
                </a:solidFill>
              </a:rPr>
              <a:t>zkus jich několik vyjmenovat.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Migrace Obyvatel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Vysvětli pojmy migrace x emigrace</a:t>
            </a:r>
          </a:p>
          <a:p>
            <a:r>
              <a:rPr lang="cs-CZ" dirty="0" smtClean="0"/>
              <a:t>Na rozmístění obyvatel se v Evropě podílelo několik událostí již v historii. Příkladem je velká řecká kolonizace, vpád Arabů, 1. a 2. světová válka.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Zkus o těchto událostech povídat více.</a:t>
            </a:r>
          </a:p>
          <a:p>
            <a:r>
              <a:rPr lang="cs-CZ" dirty="0" smtClean="0"/>
              <a:t>Dnes je cílem mezinárodního stěhování vyspělá západní Evropa, kam emigrují obyvatelé z východní a jihovýchodní Evropy, ale i z Afriky či Asie. Zachovává si tak populační růst. </a:t>
            </a:r>
          </a:p>
          <a:p>
            <a:r>
              <a:rPr lang="cs-CZ" dirty="0" smtClean="0"/>
              <a:t>Důvodů migrace je několik – ekonomické, politický konflikt, náboženství atd.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JEŘÁBEK, Milan. </a:t>
            </a:r>
            <a:r>
              <a:rPr lang="cs-CZ" i="1" dirty="0" smtClean="0"/>
              <a:t>Zeměpis 8: učebnice pro základní školy a víceletá gymnázia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Ilustrace Bohdan Štěrba. Plzeň: </a:t>
            </a:r>
            <a:r>
              <a:rPr lang="cs-CZ" dirty="0" err="1" smtClean="0"/>
              <a:t>Fraus</a:t>
            </a:r>
            <a:r>
              <a:rPr lang="cs-CZ" dirty="0" smtClean="0"/>
              <a:t>, 2006, 128 s. </a:t>
            </a:r>
            <a:r>
              <a:rPr lang="cs-CZ" smtClean="0"/>
              <a:t>ISBN 80-723-8486-4.</a:t>
            </a:r>
            <a:endParaRPr lang="cs-CZ" dirty="0" smtClean="0"/>
          </a:p>
        </p:txBody>
      </p:sp>
      <p:pic>
        <p:nvPicPr>
          <p:cNvPr id="6148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121</TotalTime>
  <Words>467</Words>
  <Application>Microsoft Office PowerPoint</Application>
  <PresentationFormat>Předvádění na obrazovce 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Snímek 1</vt:lpstr>
      <vt:lpstr>Snímek 2</vt:lpstr>
      <vt:lpstr>Obyvatelstvo Evropy</vt:lpstr>
      <vt:lpstr>Počet obyvatel</vt:lpstr>
      <vt:lpstr>Hustota zalidnění</vt:lpstr>
      <vt:lpstr>Struktura obyvatelstva</vt:lpstr>
      <vt:lpstr>Přirozený pohyb obyvatel</vt:lpstr>
      <vt:lpstr>Migrace Obyvatel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Ewa</dc:creator>
  <cp:lastModifiedBy>Ewa</cp:lastModifiedBy>
  <cp:revision>31</cp:revision>
  <dcterms:created xsi:type="dcterms:W3CDTF">2013-08-14T14:31:17Z</dcterms:created>
  <dcterms:modified xsi:type="dcterms:W3CDTF">2013-11-26T19:42:21Z</dcterms:modified>
</cp:coreProperties>
</file>