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3" r:id="rId8"/>
    <p:sldId id="264" r:id="rId9"/>
    <p:sldId id="260" r:id="rId10"/>
    <p:sldId id="265" r:id="rId11"/>
    <p:sldId id="266" r:id="rId12"/>
    <p:sldId id="261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E32CD5-22C5-4CC6-8F7E-1E202EE707C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9DD091-87D9-42AB-ABDC-173DB4E3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E32CD5-22C5-4CC6-8F7E-1E202EE707C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9DD091-87D9-42AB-ABDC-173DB4E3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E32CD5-22C5-4CC6-8F7E-1E202EE707C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9DD091-87D9-42AB-ABDC-173DB4E3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E32CD5-22C5-4CC6-8F7E-1E202EE707C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9DD091-87D9-42AB-ABDC-173DB4E3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E32CD5-22C5-4CC6-8F7E-1E202EE707C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9DD091-87D9-42AB-ABDC-173DB4E3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E32CD5-22C5-4CC6-8F7E-1E202EE707C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9DD091-87D9-42AB-ABDC-173DB4E3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E32CD5-22C5-4CC6-8F7E-1E202EE707C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9DD091-87D9-42AB-ABDC-173DB4E3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E32CD5-22C5-4CC6-8F7E-1E202EE707C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9DD091-87D9-42AB-ABDC-173DB4E3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E32CD5-22C5-4CC6-8F7E-1E202EE707C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9DD091-87D9-42AB-ABDC-173DB4E38C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E32CD5-22C5-4CC6-8F7E-1E202EE707C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9DD091-87D9-42AB-ABDC-173DB4E3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E32CD5-22C5-4CC6-8F7E-1E202EE707C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9DD091-87D9-42AB-ABDC-173DB4E3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E28D4-808B-42F2-8BBD-D13C41491E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4EA060-19B5-4D24-8BA9-DF2608377D64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3A3776-6BA3-4495-B696-AE7F1DC1B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1A2A16-7872-435B-AA7C-D75775212FD5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0E32CD5-22C5-4CC6-8F7E-1E202EE707CB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B9DD091-87D9-42AB-ABDC-173DB4E3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2554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VY_32_INOVACE_Z_3.E_KOV_10_HOSPODÁŘSTVÍ EVROPY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/ 8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2.6.2013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 látky – Hospodářství Evropy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Celá prezentace je určena jako výklad. Vyučující ji promítá . K prohloubení a snadnějšímu zápisu jednotlivých pojmů a poznámek používá celo dobu výkladu látky student školní atlas. Výklad se týká hospodářství Evropy, zemědělství a průmyslu.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Hospodářství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hospodářství evropských zemí existují značné rozdíly mezi ekonomikami vyspělých států a zemí postkomunistické Evropy.</a:t>
            </a:r>
          </a:p>
          <a:p>
            <a:r>
              <a:rPr lang="cs-CZ" dirty="0" smtClean="0"/>
              <a:t>Evropa prošla ve 20. století dvěma ničivými světovými válkami a později byla pod ekonomickým vlivem velmocí – USA a SSSR.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49093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Po 2. světové válce se odlišně vyvíjely země na obou stranách Železné opony.</a:t>
            </a:r>
          </a:p>
          <a:p>
            <a:r>
              <a:rPr lang="cs-CZ" dirty="0" smtClean="0"/>
              <a:t>Na </a:t>
            </a:r>
            <a:r>
              <a:rPr lang="cs-CZ" dirty="0" smtClean="0">
                <a:solidFill>
                  <a:schemeClr val="accent1"/>
                </a:solidFill>
              </a:rPr>
              <a:t>západě</a:t>
            </a:r>
            <a:r>
              <a:rPr lang="cs-CZ" dirty="0" smtClean="0"/>
              <a:t> se vyvíjely země s principem tržní ekonomiky – u nich se zvyšovala produktivita, zaváděly se nové technologie, rozvíjely se služby a zahraniční obchod.</a:t>
            </a:r>
          </a:p>
          <a:p>
            <a:r>
              <a:rPr lang="cs-CZ" dirty="0" smtClean="0"/>
              <a:t>Naopak státy na </a:t>
            </a:r>
            <a:r>
              <a:rPr lang="cs-CZ" dirty="0" smtClean="0">
                <a:solidFill>
                  <a:schemeClr val="accent1"/>
                </a:solidFill>
              </a:rPr>
              <a:t>východě </a:t>
            </a:r>
            <a:r>
              <a:rPr lang="cs-CZ" dirty="0" smtClean="0"/>
              <a:t>zavedly centrálně řízenou ekonomiku – zahraniční obchod a vývoj technologií zaostával, prosazoval se těžký průmysl a zbrojní průmysl.</a:t>
            </a:r>
          </a:p>
          <a:p>
            <a:r>
              <a:rPr lang="cs-CZ" dirty="0" smtClean="0"/>
              <a:t>V 90. letech 20.století se po politických změnách vrátily tyto státy k tržnímu hospodářství.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7708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Vysoká úroveň a intenzita, vyspělá agrotechnika, vysoký stupeň mechanizace a chemizace x omezené půdní zdroje.</a:t>
            </a:r>
          </a:p>
          <a:p>
            <a:r>
              <a:rPr lang="cs-CZ" dirty="0" smtClean="0"/>
              <a:t>5 hlavních typů zemědělství Evropy:</a:t>
            </a:r>
          </a:p>
          <a:p>
            <a:pPr marL="514350" indent="-514350">
              <a:buNone/>
            </a:pPr>
            <a:r>
              <a:rPr lang="cs-CZ" dirty="0" smtClean="0"/>
              <a:t>1. </a:t>
            </a:r>
            <a:r>
              <a:rPr lang="cs-CZ" dirty="0" err="1" smtClean="0"/>
              <a:t>Středomořeské</a:t>
            </a:r>
            <a:r>
              <a:rPr lang="cs-CZ" dirty="0" smtClean="0"/>
              <a:t>- zaměřené na pěstování subtropického ovoce, oliv, vinné révy, zeleniny. Chov ovcí, koz. Země při pobřeží Středozemního moře.</a:t>
            </a:r>
          </a:p>
          <a:p>
            <a:pPr marL="514350" indent="-514350">
              <a:buNone/>
            </a:pPr>
            <a:r>
              <a:rPr lang="cs-CZ" dirty="0" smtClean="0"/>
              <a:t>2. Intenzivní obilnářství –země zaměřující se na pěstování pšenice, ječmene, kukuřice. Oblasti pánví a nížin Francie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490936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None/>
            </a:pPr>
            <a:r>
              <a:rPr lang="cs-CZ" dirty="0" smtClean="0"/>
              <a:t>3. Intenzivní smíšené zemědělství – zaměřeno na obilnářství (žito, pšenice, ječmen, oves) a zahradnictví se stejným podílem živočišné výroby. Chov prasat a skotu. Země – Nizozemsko, Dánsko. Zahrnuje státy střední Evropy </a:t>
            </a:r>
          </a:p>
          <a:p>
            <a:pPr marL="514350" indent="-514350">
              <a:buNone/>
            </a:pPr>
            <a:r>
              <a:rPr lang="cs-CZ" dirty="0" smtClean="0"/>
              <a:t>4. Alpské zemědělství(mléko, máslo, sýr) – země při pobřeží Severního moře a alpské země.</a:t>
            </a:r>
          </a:p>
          <a:p>
            <a:pPr marL="514350" indent="-514350">
              <a:buNone/>
            </a:pPr>
            <a:r>
              <a:rPr lang="cs-CZ" dirty="0" smtClean="0"/>
              <a:t>5. Východoevropské extenzivní zemědělství –zaměřeno na pěstování plodin (pšenice, cukrovka, slunečnice) a chov dobytka v řídce osídlených oblastech (Rusko, Ukrajina, Bělorusko). Vyznačuje se nižší efektivitou.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evropských zemích je celosvětově významný také </a:t>
            </a:r>
            <a:r>
              <a:rPr lang="cs-CZ" b="1" dirty="0" smtClean="0"/>
              <a:t>rybolov</a:t>
            </a:r>
            <a:r>
              <a:rPr lang="cs-CZ" dirty="0" smtClean="0"/>
              <a:t> (island, Norsko, Dánsko, Rusko).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842864"/>
          </a:xfrm>
        </p:spPr>
        <p:txBody>
          <a:bodyPr>
            <a:normAutofit/>
          </a:bodyPr>
          <a:lstStyle/>
          <a:p>
            <a:r>
              <a:rPr lang="cs-CZ" b="1" dirty="0" smtClean="0"/>
              <a:t>Těžební průmysl, hutnictví </a:t>
            </a:r>
            <a:r>
              <a:rPr lang="cs-CZ" dirty="0" smtClean="0"/>
              <a:t>– dlouhá tradice, bohatá ložiska již téměř </a:t>
            </a:r>
            <a:r>
              <a:rPr lang="cs-CZ" dirty="0" err="1" smtClean="0"/>
              <a:t>vytěžena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>
                <a:cs typeface="Times New Roman"/>
              </a:rPr>
              <a:t>nutný dovoz.</a:t>
            </a:r>
          </a:p>
          <a:p>
            <a:r>
              <a:rPr lang="cs-CZ" dirty="0" smtClean="0">
                <a:cs typeface="Times New Roman"/>
              </a:rPr>
              <a:t>Černé a hnědé uhlí-Německo, Polsko</a:t>
            </a:r>
          </a:p>
          <a:p>
            <a:r>
              <a:rPr lang="cs-CZ" dirty="0" smtClean="0">
                <a:cs typeface="Times New Roman"/>
              </a:rPr>
              <a:t>Ropa, zemní plyn-Rusko, Severní m., Nizozemsko</a:t>
            </a:r>
          </a:p>
          <a:p>
            <a:r>
              <a:rPr lang="cs-CZ" dirty="0" smtClean="0">
                <a:cs typeface="Times New Roman"/>
              </a:rPr>
              <a:t>Železná ruda-Švédsko, evropské Rusko</a:t>
            </a:r>
          </a:p>
          <a:p>
            <a:r>
              <a:rPr lang="cs-CZ" dirty="0" smtClean="0"/>
              <a:t>Uran-Francie, ČR</a:t>
            </a:r>
          </a:p>
          <a:p>
            <a:r>
              <a:rPr lang="cs-CZ" dirty="0" smtClean="0"/>
              <a:t>Drahé a barevné kovy</a:t>
            </a:r>
          </a:p>
          <a:p>
            <a:r>
              <a:rPr lang="cs-CZ" dirty="0" smtClean="0"/>
              <a:t>Draselné soli-Německo, Francie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Elektroenergetika</a:t>
            </a:r>
            <a:r>
              <a:rPr lang="cs-CZ" dirty="0" smtClean="0"/>
              <a:t> – roste spotřeba, Evropa na předních místech ve výrobě</a:t>
            </a:r>
          </a:p>
          <a:p>
            <a:r>
              <a:rPr lang="cs-CZ" dirty="0" smtClean="0"/>
              <a:t>Tepelné elektrárny spalující uhlí-Německo, Francie</a:t>
            </a:r>
          </a:p>
          <a:p>
            <a:r>
              <a:rPr lang="cs-CZ" dirty="0" smtClean="0"/>
              <a:t>Hydroelektrárny-skandinávské a alpské země (Norsko, Rakousko, Švýcarsko)</a:t>
            </a:r>
          </a:p>
          <a:p>
            <a:r>
              <a:rPr lang="cs-CZ" dirty="0" smtClean="0"/>
              <a:t>Jaderné elektrárny-Francie, Belgie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Strojírenský průmysl </a:t>
            </a:r>
            <a:r>
              <a:rPr lang="cs-CZ" dirty="0" smtClean="0"/>
              <a:t>– náročný na kvalifikovanou lidskou práci. Strojírenský region tvoří země EU (elektrotechnika, elektronika, dopravní strojírenství)</a:t>
            </a:r>
          </a:p>
          <a:p>
            <a:r>
              <a:rPr lang="cs-CZ" b="1" dirty="0" smtClean="0"/>
              <a:t>Chemický průmysl </a:t>
            </a:r>
            <a:r>
              <a:rPr lang="cs-CZ" dirty="0" smtClean="0"/>
              <a:t>– zpracování ropy (Německo, Nizozemsko, Belgie). Výroba průmyslových hnojiv.</a:t>
            </a:r>
          </a:p>
          <a:p>
            <a:r>
              <a:rPr lang="cs-CZ" b="1" i="1" dirty="0" smtClean="0"/>
              <a:t>Základní faktory rozmístění průmyslových podniků: suroviny, přístavy, metropole, </a:t>
            </a:r>
            <a:r>
              <a:rPr lang="cs-CZ" b="1" i="1" dirty="0" err="1" smtClean="0"/>
              <a:t>technopolis</a:t>
            </a:r>
            <a:endParaRPr lang="cs-CZ" b="1" i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Silniční doprava </a:t>
            </a:r>
            <a:r>
              <a:rPr lang="cs-CZ" dirty="0" smtClean="0"/>
              <a:t>– přeprava osob a zboží, přizpůsobivější, na kratší vzdálenosti. Nejvyšší hustota a objem přepravy je v oblasti „Modrého banánu“.</a:t>
            </a:r>
          </a:p>
          <a:p>
            <a:r>
              <a:rPr lang="cs-CZ" b="1" dirty="0" smtClean="0"/>
              <a:t>Letecká doprava </a:t>
            </a:r>
            <a:endParaRPr lang="cs-CZ" dirty="0" smtClean="0"/>
          </a:p>
          <a:p>
            <a:r>
              <a:rPr lang="cs-CZ" b="1" dirty="0" smtClean="0"/>
              <a:t>Železniční doprava </a:t>
            </a:r>
            <a:r>
              <a:rPr lang="cs-CZ" dirty="0" smtClean="0"/>
              <a:t>– přeprava zboží na velkou vzdálenost, objem klesá.</a:t>
            </a:r>
          </a:p>
          <a:p>
            <a:r>
              <a:rPr lang="cs-CZ" b="1" dirty="0" smtClean="0"/>
              <a:t>Námořní doprava</a:t>
            </a:r>
            <a:r>
              <a:rPr lang="cs-CZ" dirty="0" smtClean="0"/>
              <a:t> – přeprava zboží na značnou vzdálenost, </a:t>
            </a:r>
            <a:r>
              <a:rPr lang="cs-CZ" smtClean="0"/>
              <a:t>mezikontinentální význam</a:t>
            </a:r>
            <a:endParaRPr lang="cs-CZ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JEŘÁBEK, Milan. </a:t>
            </a:r>
            <a:r>
              <a:rPr lang="cs-CZ" i="1" dirty="0" smtClean="0"/>
              <a:t>Zeměpis 8: učebnice 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Ilustrace Bohdan Štěrba. Plzeň: </a:t>
            </a:r>
            <a:r>
              <a:rPr lang="cs-CZ" dirty="0" err="1" smtClean="0"/>
              <a:t>Fraus</a:t>
            </a:r>
            <a:r>
              <a:rPr lang="cs-CZ" dirty="0" smtClean="0"/>
              <a:t>, 2006, 128 s. </a:t>
            </a:r>
            <a:r>
              <a:rPr lang="cs-CZ" smtClean="0"/>
              <a:t>ISBN 80-723-8486-4.</a:t>
            </a: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132</TotalTime>
  <Words>612</Words>
  <Application>Microsoft Office PowerPoint</Application>
  <PresentationFormat>Předvádění na obrazovce (4:3)</PresentationFormat>
  <Paragraphs>60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Aspekt</vt:lpstr>
      <vt:lpstr>Snímek 1</vt:lpstr>
      <vt:lpstr>Snímek 2</vt:lpstr>
      <vt:lpstr>Hospodářství Evropy</vt:lpstr>
      <vt:lpstr>Snímek 4</vt:lpstr>
      <vt:lpstr>Snímek 5</vt:lpstr>
      <vt:lpstr>Zemědělství</vt:lpstr>
      <vt:lpstr>Snímek 7</vt:lpstr>
      <vt:lpstr>Snímek 8</vt:lpstr>
      <vt:lpstr>Průmysl</vt:lpstr>
      <vt:lpstr>Snímek 10</vt:lpstr>
      <vt:lpstr>Snímek 11</vt:lpstr>
      <vt:lpstr>Doprava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Hospodářství Evropy</dc:title>
  <dc:creator>Ewa</dc:creator>
  <cp:lastModifiedBy>Ewa</cp:lastModifiedBy>
  <cp:revision>26</cp:revision>
  <dcterms:created xsi:type="dcterms:W3CDTF">2013-09-23T18:30:51Z</dcterms:created>
  <dcterms:modified xsi:type="dcterms:W3CDTF">2013-11-26T19:44:56Z</dcterms:modified>
</cp:coreProperties>
</file>