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6" r:id="rId4"/>
    <p:sldId id="275" r:id="rId5"/>
    <p:sldId id="257" r:id="rId6"/>
    <p:sldId id="268" r:id="rId7"/>
    <p:sldId id="269" r:id="rId8"/>
    <p:sldId id="258" r:id="rId9"/>
    <p:sldId id="270" r:id="rId10"/>
    <p:sldId id="271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3627231-FC23-42C3-B145-DD5037EB8457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2AC37B4-735C-482A-878C-820EEC4828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VY_32_INOVACE_Z_3.E_KOV_16_STŘEDNÍ EVROPA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 k výkladu nové látky v hodině – Státy střední Evropy.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se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školním atlasem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Prezentaci učitel využívá  při výklad látky. Studenti snáze opisují látku a nedochází k jejímu špatnému opisování. V průběhu výkladu student musí pracovat se školním atlasem a pracovním sešitem,který je vytvořen k učebnici Zeměpisu 8. od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Frause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Regiony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2564904"/>
            <a:ext cx="7406640" cy="2016224"/>
          </a:xfrm>
        </p:spPr>
        <p:txBody>
          <a:bodyPr>
            <a:normAutofit/>
          </a:bodyPr>
          <a:lstStyle/>
          <a:p>
            <a:pPr algn="ctr"/>
            <a:r>
              <a:rPr lang="cs-CZ" sz="5400" b="1" u="sng" dirty="0" smtClean="0">
                <a:solidFill>
                  <a:schemeClr val="accent3"/>
                </a:solidFill>
              </a:rPr>
              <a:t>STŘEDNÍ EVROPA</a:t>
            </a:r>
            <a:endParaRPr lang="cs-CZ" sz="54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práce je zadána jako domácí úkol v předchozí hodině a zadán je i úkol vypracování tématu JV Evropy v pracovním sešitu.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DÚ: Zjisti význam vlajek jednotlivých států.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57168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u="sng" dirty="0" smtClean="0"/>
              <a:t>Slovensko</a:t>
            </a:r>
            <a:r>
              <a:rPr lang="cs-CZ" dirty="0" smtClean="0"/>
              <a:t> – </a:t>
            </a:r>
            <a:r>
              <a:rPr lang="cs-CZ" dirty="0" err="1" smtClean="0"/>
              <a:t>hl.město</a:t>
            </a:r>
            <a:r>
              <a:rPr lang="cs-CZ" dirty="0" smtClean="0"/>
              <a:t> Bratislava</a:t>
            </a:r>
          </a:p>
          <a:p>
            <a:r>
              <a:rPr lang="cs-CZ" dirty="0" smtClean="0"/>
              <a:t>rozpad Československa znamenal ekonomické problémy. Dnes se již prosazují moderní obory, jako jsou automobilový a elektronický průmysl.</a:t>
            </a:r>
          </a:p>
          <a:p>
            <a:r>
              <a:rPr lang="cs-CZ" dirty="0" smtClean="0"/>
              <a:t>Zemědělství – pšenice, kukuřice, cukrovka, zelenina, květiny, horské salašnictví.</a:t>
            </a:r>
          </a:p>
          <a:p>
            <a:r>
              <a:rPr lang="cs-CZ" dirty="0" smtClean="0"/>
              <a:t>Významné menšina- Maďaři a Romové</a:t>
            </a:r>
          </a:p>
        </p:txBody>
      </p:sp>
      <p:pic>
        <p:nvPicPr>
          <p:cNvPr id="4" name="Obrázek 3" descr="Flag_of_Slovak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0"/>
            <a:ext cx="2376264" cy="136105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i="1" u="sng" dirty="0" smtClean="0"/>
              <a:t>Maďarsko </a:t>
            </a:r>
            <a:r>
              <a:rPr lang="cs-CZ" dirty="0" smtClean="0"/>
              <a:t>– </a:t>
            </a:r>
            <a:r>
              <a:rPr lang="cs-CZ" dirty="0" err="1" smtClean="0"/>
              <a:t>hl.město</a:t>
            </a:r>
            <a:r>
              <a:rPr lang="cs-CZ" dirty="0" smtClean="0"/>
              <a:t> Budapešť</a:t>
            </a:r>
          </a:p>
          <a:p>
            <a:r>
              <a:rPr lang="cs-CZ" dirty="0" smtClean="0"/>
              <a:t>nese dědictví Uherského státu, nezávislost od r. 1918</a:t>
            </a:r>
          </a:p>
          <a:p>
            <a:r>
              <a:rPr lang="cs-CZ" dirty="0" smtClean="0"/>
              <a:t>průmysl: strojírenství (autobusy), chemie, výroba léčiv, potraviny. ¼ této výroby koncentrována do hlavního města.</a:t>
            </a:r>
          </a:p>
          <a:p>
            <a:r>
              <a:rPr lang="cs-CZ" dirty="0" smtClean="0"/>
              <a:t>zemědělství je velice vyspělé, po Dánsku nejvyšší podíl orné půdy</a:t>
            </a:r>
          </a:p>
          <a:p>
            <a:r>
              <a:rPr lang="cs-CZ" dirty="0" smtClean="0"/>
              <a:t>pšenice, kukuřice, slunečnice, zelenina</a:t>
            </a:r>
          </a:p>
          <a:p>
            <a:endParaRPr lang="cs-CZ" dirty="0"/>
          </a:p>
        </p:txBody>
      </p:sp>
      <p:pic>
        <p:nvPicPr>
          <p:cNvPr id="4" name="Obrázek 3" descr="Flag_of_Hungary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175754"/>
            <a:ext cx="2393504" cy="119675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12776"/>
            <a:ext cx="7498080" cy="5112568"/>
          </a:xfrm>
        </p:spPr>
        <p:txBody>
          <a:bodyPr>
            <a:normAutofit fontScale="70000" lnSpcReduction="20000"/>
          </a:bodyPr>
          <a:lstStyle/>
          <a:p>
            <a:r>
              <a:rPr lang="cs-CZ" b="1" i="1" u="sng" dirty="0" smtClean="0"/>
              <a:t>Německo</a:t>
            </a:r>
            <a:r>
              <a:rPr lang="cs-CZ" dirty="0" smtClean="0"/>
              <a:t> – </a:t>
            </a:r>
            <a:r>
              <a:rPr lang="cs-CZ" dirty="0" err="1" smtClean="0"/>
              <a:t>hl.město</a:t>
            </a:r>
            <a:r>
              <a:rPr lang="cs-CZ" dirty="0" smtClean="0"/>
              <a:t> Berlín </a:t>
            </a:r>
          </a:p>
          <a:p>
            <a:r>
              <a:rPr lang="cs-CZ" dirty="0" smtClean="0"/>
              <a:t>porážky ve světových válkách znamenaly územní ztráty, po 2 </a:t>
            </a:r>
            <a:r>
              <a:rPr lang="cs-CZ" dirty="0" err="1" smtClean="0"/>
              <a:t>sv.v</a:t>
            </a:r>
            <a:r>
              <a:rPr lang="cs-CZ" dirty="0" smtClean="0"/>
              <a:t>. rozdělení, opětovné sjednocení 1990</a:t>
            </a:r>
          </a:p>
          <a:p>
            <a:r>
              <a:rPr lang="cs-CZ" dirty="0" smtClean="0"/>
              <a:t>povrch se od severu k jihu zvedá od pobřežních nížin až k alpským vrcholům</a:t>
            </a:r>
          </a:p>
          <a:p>
            <a:r>
              <a:rPr lang="cs-CZ" dirty="0" smtClean="0"/>
              <a:t>počtem obyvatel na druhém místě po Rusku, vysoká hustota zalidnění </a:t>
            </a:r>
          </a:p>
          <a:p>
            <a:r>
              <a:rPr lang="cs-CZ" dirty="0" smtClean="0"/>
              <a:t>třetí ekonomicky nejsilnější stát světa</a:t>
            </a:r>
          </a:p>
          <a:p>
            <a:r>
              <a:rPr lang="cs-CZ" dirty="0" smtClean="0"/>
              <a:t>vysoká kvalita služeb, zahraničního obchodu</a:t>
            </a:r>
          </a:p>
          <a:p>
            <a:r>
              <a:rPr lang="cs-CZ" dirty="0" smtClean="0"/>
              <a:t> průmysl energetický, chemický, strojírenství. Výroba ocelových trubek, aut, lodí, televizorů, papíru. Největší producent hnědého uhlí na světě.</a:t>
            </a:r>
          </a:p>
          <a:p>
            <a:r>
              <a:rPr lang="cs-CZ" dirty="0" smtClean="0"/>
              <a:t>- význam zemědělství klesá, trh je zaplavován levnými produkty z Francie a Itálie</a:t>
            </a:r>
          </a:p>
          <a:p>
            <a:r>
              <a:rPr lang="cs-CZ" dirty="0" smtClean="0"/>
              <a:t>- pěstování pšenice, cukrovky, brambor </a:t>
            </a:r>
          </a:p>
          <a:p>
            <a:r>
              <a:rPr lang="cs-CZ" dirty="0" smtClean="0"/>
              <a:t>- největší exportér zboží v Evropě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Flag_of_Germany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148580"/>
            <a:ext cx="2106993" cy="126419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i="1" u="sng" dirty="0" smtClean="0"/>
              <a:t>Polsko </a:t>
            </a:r>
            <a:r>
              <a:rPr lang="cs-CZ" dirty="0" smtClean="0"/>
              <a:t>– hl. město Varšava</a:t>
            </a:r>
          </a:p>
          <a:p>
            <a:r>
              <a:rPr lang="cs-CZ" dirty="0" smtClean="0"/>
              <a:t>strategická poloha při Baltském moři, tranzitní země mezi Ruskem a Německem</a:t>
            </a:r>
          </a:p>
          <a:p>
            <a:r>
              <a:rPr lang="cs-CZ" dirty="0" smtClean="0"/>
              <a:t>Varšava je politickým a finančním centrem s rozvíjejícími se službami a moderními průmyslovými obory</a:t>
            </a:r>
          </a:p>
          <a:p>
            <a:r>
              <a:rPr lang="cs-CZ" dirty="0" smtClean="0"/>
              <a:t>průmysl: těžba uhlí, rudy. Dopravní strojírenství (auta, lodě), výroba televizorů a radiopřijímačů.</a:t>
            </a:r>
          </a:p>
          <a:p>
            <a:r>
              <a:rPr lang="cs-CZ" dirty="0" smtClean="0"/>
              <a:t>zemědělství: 50 % orné půdy. Chov vepřů, skotu a největších evropských stád koní. Polsko je největší evropský producent brambor, žita a ovsa</a:t>
            </a:r>
          </a:p>
          <a:p>
            <a:r>
              <a:rPr lang="cs-CZ" dirty="0" smtClean="0"/>
              <a:t>město Krakov je kulturním centrem, jeho historické jádro s královským hradem </a:t>
            </a:r>
            <a:r>
              <a:rPr lang="cs-CZ" dirty="0" err="1" smtClean="0"/>
              <a:t>Wawel</a:t>
            </a:r>
            <a:r>
              <a:rPr lang="cs-CZ" dirty="0" smtClean="0"/>
              <a:t> se stalo kulturním dědictvím UNESCA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Obrázek 3" descr="Flag_of_Poland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170647"/>
            <a:ext cx="2052017" cy="129277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Rakousko</a:t>
            </a:r>
            <a:r>
              <a:rPr lang="cs-CZ" dirty="0" smtClean="0"/>
              <a:t> – </a:t>
            </a:r>
            <a:r>
              <a:rPr lang="cs-CZ" dirty="0" err="1" smtClean="0"/>
              <a:t>hl.město</a:t>
            </a:r>
            <a:r>
              <a:rPr lang="cs-CZ" dirty="0" smtClean="0"/>
              <a:t> Vídeň</a:t>
            </a:r>
          </a:p>
          <a:p>
            <a:r>
              <a:rPr lang="cs-CZ" dirty="0" smtClean="0"/>
              <a:t>po staletí sdílelo s ČR společný stát</a:t>
            </a:r>
          </a:p>
          <a:p>
            <a:r>
              <a:rPr lang="cs-CZ" dirty="0" smtClean="0"/>
              <a:t>třetina průmyslu je soustředěna do </a:t>
            </a:r>
            <a:r>
              <a:rPr lang="cs-CZ" dirty="0" err="1" smtClean="0"/>
              <a:t>hl.m</a:t>
            </a:r>
            <a:r>
              <a:rPr lang="cs-CZ" dirty="0" smtClean="0"/>
              <a:t>. Pro export jsou důležité  výrobky dřevozpracujícího, elektronického průmyslu, optika, sportovní potřeby.</a:t>
            </a:r>
          </a:p>
          <a:p>
            <a:r>
              <a:rPr lang="cs-CZ" dirty="0" smtClean="0"/>
              <a:t>chov skotu, pěstování pšenice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Flag_of_Austr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19160"/>
            <a:ext cx="1986375" cy="133087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Švýcarsko – </a:t>
            </a:r>
            <a:r>
              <a:rPr lang="cs-CZ" dirty="0" smtClean="0"/>
              <a:t>hl. město Bern</a:t>
            </a:r>
          </a:p>
          <a:p>
            <a:r>
              <a:rPr lang="cs-CZ" dirty="0" smtClean="0"/>
              <a:t>symbolem neutrality, patří mezi nejbohatší státy světa</a:t>
            </a:r>
          </a:p>
          <a:p>
            <a:r>
              <a:rPr lang="cs-CZ" dirty="0" smtClean="0"/>
              <a:t>průmysl: přesné strojírenství (hodinky), léčiva, potraviny (</a:t>
            </a:r>
            <a:r>
              <a:rPr lang="cs-CZ" dirty="0" err="1" smtClean="0"/>
              <a:t>Nestlé</a:t>
            </a:r>
            <a:r>
              <a:rPr lang="cs-CZ" dirty="0" smtClean="0"/>
              <a:t>)</a:t>
            </a:r>
          </a:p>
          <a:p>
            <a:r>
              <a:rPr lang="cs-CZ" dirty="0" smtClean="0"/>
              <a:t>zemědělství: produkce mléka a mléčných výrobků (sýry, máslo)</a:t>
            </a:r>
          </a:p>
          <a:p>
            <a:r>
              <a:rPr lang="cs-CZ" dirty="0" smtClean="0"/>
              <a:t>turistická velmoc </a:t>
            </a:r>
          </a:p>
          <a:p>
            <a:endParaRPr lang="cs-CZ" b="1" i="1" u="sng" dirty="0"/>
          </a:p>
        </p:txBody>
      </p:sp>
      <p:pic>
        <p:nvPicPr>
          <p:cNvPr id="4" name="Obrázek 3" descr="Flag_of_Switzerland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126058"/>
            <a:ext cx="1440160" cy="144016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JEŘÁBEK, Milan. </a:t>
            </a:r>
            <a:r>
              <a:rPr lang="cs-CZ" i="1" dirty="0" smtClean="0"/>
              <a:t>Zeměpis 8: učebnice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Bohdan Štěrba. Plzeň: </a:t>
            </a:r>
            <a:r>
              <a:rPr lang="cs-CZ" dirty="0" err="1" smtClean="0"/>
              <a:t>Fraus</a:t>
            </a:r>
            <a:r>
              <a:rPr lang="cs-CZ" dirty="0" smtClean="0"/>
              <a:t>, 2006, 128 s. </a:t>
            </a:r>
            <a:r>
              <a:rPr lang="cs-CZ" smtClean="0"/>
              <a:t>ISBN 80-723-8486-4.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281</TotalTime>
  <Words>373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Snímek 2</vt:lpstr>
      <vt:lpstr>Regiony Evropy</vt:lpstr>
      <vt:lpstr>Samostatná práce</vt:lpstr>
      <vt:lpstr>Snímek 5</vt:lpstr>
      <vt:lpstr>Snímek 6</vt:lpstr>
      <vt:lpstr>Snímek 7</vt:lpstr>
      <vt:lpstr>Snímek 8</vt:lpstr>
      <vt:lpstr>Snímek 9</vt:lpstr>
      <vt:lpstr>Snímek 10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Regiony Evropy</dc:title>
  <dc:creator>Ewa</dc:creator>
  <cp:lastModifiedBy>Ewa</cp:lastModifiedBy>
  <cp:revision>71</cp:revision>
  <dcterms:created xsi:type="dcterms:W3CDTF">2013-09-23T19:11:20Z</dcterms:created>
  <dcterms:modified xsi:type="dcterms:W3CDTF">2013-11-26T19:58:00Z</dcterms:modified>
</cp:coreProperties>
</file>