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r.wikipedia.org/wiki/Cocarde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iki/Fasce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en.wikipedia.org/wiki/File:Seal_of_the_United_States_Senate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lace_de_la_concorde.jpg" TargetMode="External"/><Relationship Id="rId2" Type="http://schemas.openxmlformats.org/officeDocument/2006/relationships/hyperlink" Target="http://commons.wikimedia.org/wiki/File:Pantheon_Paris_200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rezin-malapevnost.estranky.cz/fotoalbum/vyhled-a-mapa/vyhled-a-mapa/terezin_aeropostcard_zero.jpg.-.html" TargetMode="External"/><Relationship Id="rId4" Type="http://schemas.openxmlformats.org/officeDocument/2006/relationships/hyperlink" Target="http://www.100besteverything.com/best-cities/wallpaper-StPetersburg-40451366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Antonio_Canov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tonio_Canova" TargetMode="External"/><Relationship Id="rId3" Type="http://schemas.openxmlformats.org/officeDocument/2006/relationships/hyperlink" Target="http://cs.wikipedia.org/wiki/V%C3%ADde%C5%88sk%C3%BD_kongres" TargetMode="External"/><Relationship Id="rId7" Type="http://schemas.openxmlformats.org/officeDocument/2006/relationships/hyperlink" Target="http://cs.wikipedia.org/wiki/Klasicismus" TargetMode="External"/><Relationship Id="rId2" Type="http://schemas.openxmlformats.org/officeDocument/2006/relationships/hyperlink" Target="http://cs.wikipedia.org/wiki/Klemens_Wenzel_von_Metterni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Seal_of_the_United_States_Senate.svg" TargetMode="External"/><Relationship Id="rId5" Type="http://schemas.openxmlformats.org/officeDocument/2006/relationships/hyperlink" Target="http://fr.wikipedia.org/wiki/Cocarde" TargetMode="External"/><Relationship Id="rId4" Type="http://schemas.openxmlformats.org/officeDocument/2006/relationships/hyperlink" Target="http://cs.wikipedia.org/wiki/Fas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711790"/>
              </p:ext>
            </p:extLst>
          </p:nvPr>
        </p:nvGraphicFramePr>
        <p:xfrm>
          <a:off x="179512" y="1676047"/>
          <a:ext cx="8784976" cy="52564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Dědictví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francouzské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2.1.14_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8. 3. 2013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Evropa po napoleonských válkách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nejdůležitější informace o uspořádání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Evropy po napoleonských válkách.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8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k doplnění výkladu a k podpoře domácí přípravy studentů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582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ke zkvalitnění výuky a upevnění znalostí studentů.</a:t>
                      </a:r>
                    </a:p>
                  </a:txBody>
                  <a:tcPr marL="68580" marR="68580" marT="0" marB="0"/>
                </a:tc>
              </a:tr>
              <a:tr h="59555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Ponapoleonská 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Vídeňský kongres 1814 - 1815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67360" cy="4525963"/>
          </a:xfrm>
        </p:spPr>
        <p:txBody>
          <a:bodyPr/>
          <a:lstStyle/>
          <a:p>
            <a:r>
              <a:rPr lang="cs-CZ" dirty="0" smtClean="0"/>
              <a:t>Projednával poválečné rozdělení Evropy</a:t>
            </a:r>
          </a:p>
          <a:p>
            <a:r>
              <a:rPr lang="cs-CZ" dirty="0" smtClean="0"/>
              <a:t>Kongres „v rytmu valčíku“, „tančící kongres“</a:t>
            </a:r>
          </a:p>
          <a:p>
            <a:r>
              <a:rPr lang="cs-CZ" dirty="0" smtClean="0"/>
              <a:t>Rusko, Rakousko, Prusko, Velká Británie</a:t>
            </a:r>
          </a:p>
          <a:p>
            <a:r>
              <a:rPr lang="cs-CZ" dirty="0" smtClean="0"/>
              <a:t>Hlavním organizátorem Metternich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Iki</a:t>
            </a:r>
            <a:r>
              <a:rPr lang="cs-CZ" dirty="0"/>
              <a:t>/</a:t>
            </a:r>
            <a:r>
              <a:rPr lang="cs-CZ" dirty="0" err="1"/>
              <a:t>Klemens_Wenzel_von_Metternich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http://cs.wikipedia.org/wiki/Klemens_Wenzel_von_Metternich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04067"/>
            <a:ext cx="3239430" cy="3887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Nová mapa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Francie – hranice před r. 1792</a:t>
            </a:r>
          </a:p>
          <a:p>
            <a:r>
              <a:rPr lang="cs-CZ" dirty="0" smtClean="0"/>
              <a:t>Restaurace</a:t>
            </a:r>
          </a:p>
          <a:p>
            <a:r>
              <a:rPr lang="cs-CZ" dirty="0" smtClean="0"/>
              <a:t>Nejvíce posíleny Rusko a Rakousko</a:t>
            </a:r>
          </a:p>
          <a:p>
            <a:pPr lvl="1"/>
            <a:r>
              <a:rPr lang="cs-CZ" dirty="0" smtClean="0"/>
              <a:t>Rusko – získalo většinu Polska a Finsko</a:t>
            </a:r>
          </a:p>
          <a:p>
            <a:pPr lvl="1"/>
            <a:r>
              <a:rPr lang="cs-CZ" dirty="0" smtClean="0"/>
              <a:t>Rakousko – s. Itálie, Benátsko, </a:t>
            </a:r>
            <a:r>
              <a:rPr lang="cs-CZ" dirty="0" err="1" smtClean="0"/>
              <a:t>Dalmáci</a:t>
            </a:r>
            <a:r>
              <a:rPr lang="cs-CZ" dirty="0" smtClean="0"/>
              <a:t>, Istrie, Solnohradsko</a:t>
            </a:r>
          </a:p>
          <a:p>
            <a:pPr lvl="1"/>
            <a:r>
              <a:rPr lang="cs-CZ" dirty="0" smtClean="0"/>
              <a:t>Sekundogenitury </a:t>
            </a:r>
            <a:r>
              <a:rPr lang="cs-CZ" dirty="0" err="1" smtClean="0"/>
              <a:t>Modena</a:t>
            </a:r>
            <a:r>
              <a:rPr lang="cs-CZ" dirty="0" smtClean="0"/>
              <a:t> a Toskánsko</a:t>
            </a:r>
          </a:p>
          <a:p>
            <a:pPr lvl="2"/>
            <a:r>
              <a:rPr lang="cs-CZ" dirty="0" smtClean="0"/>
              <a:t>Jižní Nizozemí – Nizozemskému království</a:t>
            </a:r>
          </a:p>
          <a:p>
            <a:pPr lvl="1"/>
            <a:r>
              <a:rPr lang="cs-CZ" dirty="0" smtClean="0"/>
              <a:t>Prusko – území na úkor Saska a Švédska, Sársko, Porýní, Vestfálsko</a:t>
            </a:r>
          </a:p>
          <a:p>
            <a:pPr lvl="1"/>
            <a:r>
              <a:rPr lang="cs-CZ" dirty="0" smtClean="0"/>
              <a:t>Švédsko – získalo Norsko (odebráno Dánsku)</a:t>
            </a:r>
          </a:p>
          <a:p>
            <a:pPr lvl="1"/>
            <a:r>
              <a:rPr lang="cs-CZ" dirty="0" smtClean="0"/>
              <a:t>Krakov – svobodným městem</a:t>
            </a:r>
          </a:p>
          <a:p>
            <a:pPr lvl="1"/>
            <a:r>
              <a:rPr lang="cs-CZ" dirty="0" smtClean="0"/>
              <a:t>Británie – nizozemské kolonie a Malta</a:t>
            </a:r>
          </a:p>
          <a:p>
            <a:r>
              <a:rPr lang="cs-CZ" dirty="0" smtClean="0"/>
              <a:t>Koncert velmocí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453336"/>
            <a:ext cx="8208912" cy="404664"/>
          </a:xfrm>
        </p:spPr>
        <p:txBody>
          <a:bodyPr/>
          <a:lstStyle/>
          <a:p>
            <a:pPr algn="l"/>
            <a:r>
              <a:rPr lang="cs-CZ" dirty="0"/>
              <a:t>Vídeňský kongres.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http://cs.wikipedia.org/wiki/V%C3%ADde%C5%88sk%C3%BD_kongres </a:t>
            </a:r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Německý spolek – spolkový sněm</a:t>
            </a:r>
          </a:p>
          <a:p>
            <a:pPr lvl="1"/>
            <a:r>
              <a:rPr lang="cs-CZ" dirty="0" smtClean="0"/>
              <a:t>Velmi omezené pravomoci</a:t>
            </a:r>
          </a:p>
          <a:p>
            <a:pPr lvl="1"/>
            <a:r>
              <a:rPr lang="cs-CZ" dirty="0" smtClean="0"/>
              <a:t>1834 celní spolek pod patronací Pruska</a:t>
            </a:r>
          </a:p>
          <a:p>
            <a:pPr lvl="1"/>
            <a:r>
              <a:rPr lang="cs-CZ" dirty="0" smtClean="0"/>
              <a:t>Prusko – rakouské soupeření</a:t>
            </a:r>
          </a:p>
          <a:p>
            <a:r>
              <a:rPr lang="cs-CZ" dirty="0" smtClean="0"/>
              <a:t>Svatá aliance</a:t>
            </a:r>
          </a:p>
          <a:p>
            <a:pPr lvl="1"/>
            <a:r>
              <a:rPr lang="cs-CZ" dirty="0" smtClean="0"/>
              <a:t>Rusko, Rakousko, Prusko, všechny země kromě Británie</a:t>
            </a:r>
          </a:p>
          <a:p>
            <a:pPr lvl="1"/>
            <a:r>
              <a:rPr lang="cs-CZ" dirty="0" smtClean="0"/>
              <a:t>Bránit revoluci, udržovat status quo</a:t>
            </a:r>
          </a:p>
          <a:p>
            <a:pPr lvl="1"/>
            <a:r>
              <a:rPr lang="cs-CZ" dirty="0" smtClean="0"/>
              <a:t>Křesťanství a konzervativní hodnoty</a:t>
            </a:r>
          </a:p>
          <a:p>
            <a:pPr lvl="1"/>
            <a:r>
              <a:rPr lang="cs-CZ" dirty="0" smtClean="0"/>
              <a:t>Až do krymské války</a:t>
            </a:r>
          </a:p>
          <a:p>
            <a:pPr lvl="1"/>
            <a:r>
              <a:rPr lang="cs-CZ" dirty="0" smtClean="0"/>
              <a:t>Metternich: „legitimita, monarchie, rovnováha“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Dědictví francouzské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r>
              <a:rPr lang="cs-CZ" dirty="0" smtClean="0"/>
              <a:t>Lidé na svobodu na ideály revoluce nezapomněli</a:t>
            </a:r>
          </a:p>
          <a:p>
            <a:r>
              <a:rPr lang="cs-CZ" dirty="0" smtClean="0"/>
              <a:t>Mnohé myšlenky se postupně prosazovaly</a:t>
            </a:r>
          </a:p>
          <a:p>
            <a:pPr lvl="1"/>
            <a:r>
              <a:rPr lang="cs-CZ" dirty="0" smtClean="0"/>
              <a:t>Rovnost před zákonem</a:t>
            </a:r>
          </a:p>
          <a:p>
            <a:pPr lvl="1"/>
            <a:r>
              <a:rPr lang="cs-CZ" dirty="0" smtClean="0"/>
              <a:t>Zrušení stavovských privilegií</a:t>
            </a:r>
          </a:p>
          <a:p>
            <a:pPr lvl="1"/>
            <a:r>
              <a:rPr lang="cs-CZ" dirty="0" smtClean="0"/>
              <a:t>Ústavnost  a parlamentarismus</a:t>
            </a:r>
          </a:p>
          <a:p>
            <a:r>
              <a:rPr lang="cs-CZ" dirty="0" smtClean="0"/>
              <a:t>Revoluce se stala vzorem a její symboly byly přejímány</a:t>
            </a:r>
          </a:p>
          <a:p>
            <a:pPr lvl="1"/>
            <a:r>
              <a:rPr lang="cs-CZ" dirty="0" err="1" smtClean="0"/>
              <a:t>Fasces</a:t>
            </a:r>
            <a:r>
              <a:rPr lang="cs-CZ" dirty="0" smtClean="0"/>
              <a:t>, </a:t>
            </a:r>
            <a:r>
              <a:rPr lang="cs-CZ" dirty="0" err="1" smtClean="0"/>
              <a:t>frigická</a:t>
            </a:r>
            <a:r>
              <a:rPr lang="cs-CZ" dirty="0" smtClean="0"/>
              <a:t> čapka, kokarda, Marseillaise 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3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5517232"/>
            <a:ext cx="8784976" cy="1204243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en-US" dirty="0" smtClean="0"/>
              <a:t>Fasces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cs.wikipedia.org/wiki/Fasces</a:t>
            </a:r>
            <a:endParaRPr lang="cs-CZ" dirty="0" smtClean="0"/>
          </a:p>
          <a:p>
            <a:pPr algn="l"/>
            <a:r>
              <a:rPr lang="cs-CZ" dirty="0" smtClean="0"/>
              <a:t>Obr. 2, </a:t>
            </a:r>
            <a:r>
              <a:rPr lang="en-US" dirty="0" err="1" smtClean="0"/>
              <a:t>Cocarde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fr.wikipedia.org/wiki/Cocarde</a:t>
            </a:r>
            <a:endParaRPr lang="cs-CZ" dirty="0" smtClean="0"/>
          </a:p>
          <a:p>
            <a:pPr algn="l"/>
            <a:r>
              <a:rPr lang="cs-CZ" dirty="0" smtClean="0"/>
              <a:t>Obr. 3, </a:t>
            </a:r>
            <a:r>
              <a:rPr lang="en-US" dirty="0" smtClean="0"/>
              <a:t>File:Seal_of_the_United_States_Senate.svg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en.wikipedia.org/wiki/File:Seal_of_the_United_States_Senate.svg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en-US" dirty="0" smtClean="0"/>
              <a:t> </a:t>
            </a:r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9575"/>
            <a:ext cx="1276350" cy="301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347727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98446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3112946"/>
            <a:ext cx="857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37809"/>
            <a:ext cx="2412462" cy="2399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96336" y="44371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200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19. stol.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Inspirace antikou</a:t>
            </a:r>
          </a:p>
          <a:p>
            <a:r>
              <a:rPr lang="cs-CZ" dirty="0" smtClean="0"/>
              <a:t>Pravidelnost, přímé linie, sloupořadí, trojúhelníkové štíty, monumentalita</a:t>
            </a:r>
          </a:p>
          <a:p>
            <a:r>
              <a:rPr lang="cs-CZ" dirty="0" smtClean="0">
                <a:hlinkClick r:id="rId2"/>
              </a:rPr>
              <a:t>Panteon</a:t>
            </a:r>
            <a:r>
              <a:rPr lang="cs-CZ" dirty="0" smtClean="0"/>
              <a:t>, </a:t>
            </a:r>
            <a:r>
              <a:rPr lang="cs-CZ" dirty="0">
                <a:hlinkClick r:id="rId3"/>
              </a:rPr>
              <a:t>n</a:t>
            </a:r>
            <a:r>
              <a:rPr lang="cs-CZ" dirty="0" smtClean="0">
                <a:hlinkClick r:id="rId3"/>
              </a:rPr>
              <a:t>áměstí Svornosti</a:t>
            </a:r>
            <a:r>
              <a:rPr lang="cs-CZ" dirty="0" smtClean="0"/>
              <a:t>, bulváry vystavěné na místě asanovaných hradeb (Nantes, Lyon, Bordeaux), města podle plánu – </a:t>
            </a:r>
            <a:r>
              <a:rPr lang="cs-CZ" dirty="0" smtClean="0">
                <a:hlinkClick r:id="rId4"/>
              </a:rPr>
              <a:t>Petrohrad</a:t>
            </a:r>
            <a:r>
              <a:rPr lang="cs-CZ" dirty="0" smtClean="0"/>
              <a:t>, </a:t>
            </a:r>
            <a:r>
              <a:rPr lang="cs-CZ" dirty="0" smtClean="0">
                <a:hlinkClick r:id="rId5"/>
              </a:rPr>
              <a:t>Terezín</a:t>
            </a:r>
            <a:r>
              <a:rPr lang="cs-CZ" dirty="0" smtClean="0"/>
              <a:t>, Berlín – </a:t>
            </a:r>
            <a:r>
              <a:rPr lang="cs-CZ" dirty="0" err="1" smtClean="0"/>
              <a:t>Unter</a:t>
            </a:r>
            <a:r>
              <a:rPr lang="cs-CZ" dirty="0" smtClean="0"/>
              <a:t> den </a:t>
            </a:r>
            <a:r>
              <a:rPr lang="cs-CZ" dirty="0" err="1" smtClean="0"/>
              <a:t>Linden</a:t>
            </a:r>
            <a:endParaRPr lang="cs-CZ" dirty="0" smtClean="0"/>
          </a:p>
          <a:p>
            <a:r>
              <a:rPr lang="cs-CZ" dirty="0" smtClean="0"/>
              <a:t>Přestavba Pražského hradu, venkovská sídla šlechty (</a:t>
            </a:r>
            <a:r>
              <a:rPr lang="cs-CZ" dirty="0" err="1" smtClean="0"/>
              <a:t>Kačina</a:t>
            </a:r>
            <a:r>
              <a:rPr lang="cs-CZ" dirty="0" smtClean="0"/>
              <a:t>, Kostelec nad Orlicí)</a:t>
            </a:r>
          </a:p>
          <a:p>
            <a:r>
              <a:rPr lang="cs-CZ" dirty="0" smtClean="0"/>
              <a:t>Empír – klasicismus Napoleonovy éry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pPr algn="l"/>
            <a:r>
              <a:rPr lang="en-US" dirty="0" err="1"/>
              <a:t>Klasicismus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http://cs.wikipedia.org/wiki/Klasicismus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256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 a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err="1" smtClean="0"/>
              <a:t>Jacquel</a:t>
            </a:r>
            <a:r>
              <a:rPr lang="cs-CZ" dirty="0" smtClean="0"/>
              <a:t> Louis David</a:t>
            </a:r>
          </a:p>
          <a:p>
            <a:r>
              <a:rPr lang="cs-CZ" dirty="0" smtClean="0"/>
              <a:t>Antonio </a:t>
            </a:r>
            <a:r>
              <a:rPr lang="cs-CZ" dirty="0" err="1" smtClean="0"/>
              <a:t>Canova</a:t>
            </a:r>
            <a:r>
              <a:rPr lang="cs-CZ" dirty="0" smtClean="0"/>
              <a:t>, Francois </a:t>
            </a:r>
            <a:r>
              <a:rPr lang="cs-CZ" dirty="0" err="1" smtClean="0"/>
              <a:t>Rude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098850"/>
            <a:ext cx="8712968" cy="759150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cs-CZ" dirty="0" err="1" smtClean="0"/>
              <a:t>Antonio_Canova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cs.wikipedia.org/wiki/Antonio_Canova</a:t>
            </a:r>
            <a:endParaRPr lang="cs-CZ" dirty="0" smtClean="0"/>
          </a:p>
          <a:p>
            <a:pPr algn="l"/>
            <a:r>
              <a:rPr lang="cs-CZ" dirty="0" smtClean="0"/>
              <a:t>Obr. </a:t>
            </a:r>
            <a:r>
              <a:rPr lang="cs-CZ" dirty="0"/>
              <a:t>2, </a:t>
            </a:r>
            <a:r>
              <a:rPr lang="cs-CZ" dirty="0" err="1"/>
              <a:t>François_Rude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http://fr.wikipedia.org/wiki/Fran%C3%A7ois_Rude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852936"/>
            <a:ext cx="42317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1" y="5729517"/>
            <a:ext cx="4015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1, socha </a:t>
            </a:r>
            <a:r>
              <a:rPr lang="cs-CZ" dirty="0"/>
              <a:t>N</a:t>
            </a:r>
            <a:r>
              <a:rPr lang="cs-CZ" dirty="0" smtClean="0"/>
              <a:t>apoleona v Miláně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792"/>
            <a:ext cx="2526187" cy="3611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00192" y="5168214"/>
            <a:ext cx="2526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2, Marseillaise, Vítězný oblouk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36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err="1"/>
              <a:t>Iki</a:t>
            </a:r>
            <a:r>
              <a:rPr lang="cs-CZ" sz="2000" dirty="0"/>
              <a:t>/</a:t>
            </a:r>
            <a:r>
              <a:rPr lang="cs-CZ" sz="2000" dirty="0" err="1"/>
              <a:t>Klemens_Wenzel_von_Metternich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cs.wikipedia.org/wiki/Klemens_Wenzel_von_Metternich</a:t>
            </a:r>
            <a:endParaRPr lang="cs-CZ" sz="2000" dirty="0" smtClean="0"/>
          </a:p>
          <a:p>
            <a:r>
              <a:rPr lang="cs-CZ" sz="2000" dirty="0"/>
              <a:t>Vídeňský kongres.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cs.wikipedia.org/wiki/V%C3%ADde%C5%88sk%C3%BD_kongres</a:t>
            </a:r>
            <a:endParaRPr lang="cs-CZ" sz="2000" dirty="0" smtClean="0"/>
          </a:p>
          <a:p>
            <a:r>
              <a:rPr lang="en-US" sz="2000" dirty="0"/>
              <a:t>Fasces.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cs.wikipedia.org/wiki/Fasces</a:t>
            </a:r>
            <a:endParaRPr lang="cs-CZ" sz="2000" dirty="0" smtClean="0"/>
          </a:p>
          <a:p>
            <a:r>
              <a:rPr lang="en-US" sz="2000" dirty="0" err="1"/>
              <a:t>Cocarde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fr.wikipedia.org/wiki/Cocarde</a:t>
            </a:r>
            <a:endParaRPr lang="cs-CZ" sz="2000" dirty="0" smtClean="0"/>
          </a:p>
          <a:p>
            <a:r>
              <a:rPr lang="en-US" sz="2000" dirty="0" smtClean="0"/>
              <a:t>File:Seal_of_the_United_States_Senate.svg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en.wikipedia.org/wiki/File:Seal_of_the_United_States_Senate.svg</a:t>
            </a:r>
            <a:endParaRPr lang="cs-CZ" sz="2000" dirty="0" smtClean="0"/>
          </a:p>
          <a:p>
            <a:r>
              <a:rPr lang="en-US" sz="2000" dirty="0" err="1" smtClean="0"/>
              <a:t>Klasicismus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7"/>
              </a:rPr>
              <a:t>http://</a:t>
            </a:r>
            <a:r>
              <a:rPr lang="en-US" sz="2000" dirty="0" smtClean="0">
                <a:hlinkClick r:id="rId7"/>
              </a:rPr>
              <a:t>cs.wikipedia.org/wiki/Klasicismus</a:t>
            </a:r>
            <a:endParaRPr lang="cs-CZ" sz="2000" dirty="0" smtClean="0"/>
          </a:p>
          <a:p>
            <a:r>
              <a:rPr lang="cs-CZ" sz="2000" dirty="0" err="1" smtClean="0"/>
              <a:t>Antonio_Canova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cs.wikipedia.org/wiki/Antonio_Canova</a:t>
            </a:r>
            <a:endParaRPr lang="cs-CZ" sz="2000" dirty="0" smtClean="0"/>
          </a:p>
          <a:p>
            <a:r>
              <a:rPr lang="cs-CZ" sz="2000" dirty="0" err="1"/>
              <a:t>François_Rude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</a:t>
            </a:r>
            <a:r>
              <a:rPr lang="cs-CZ" sz="2000"/>
              <a:t>Dostupné z: http://fr.wikipedia.org/wiki/Fran%C3%A7ois_Rude </a:t>
            </a:r>
            <a:endParaRPr lang="cs-CZ" sz="200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978</Words>
  <Application>Microsoft Office PowerPoint</Application>
  <PresentationFormat>Předvádění na obrazovce (4:3)</PresentationFormat>
  <Paragraphs>103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Ponapoleonská Evropa</vt:lpstr>
      <vt:lpstr>Vídeňský kongres 1814 - 1815</vt:lpstr>
      <vt:lpstr>Nová mapa Evropy</vt:lpstr>
      <vt:lpstr>Prezentace aplikace PowerPoint</vt:lpstr>
      <vt:lpstr>Dědictví francouzské revoluce</vt:lpstr>
      <vt:lpstr>Prezentace aplikace PowerPoint</vt:lpstr>
      <vt:lpstr>Klasicismus v 19. stol.</vt:lpstr>
      <vt:lpstr>Malířství a sochařství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27</cp:revision>
  <dcterms:created xsi:type="dcterms:W3CDTF">2012-12-23T08:55:19Z</dcterms:created>
  <dcterms:modified xsi:type="dcterms:W3CDTF">2013-06-04T14:28:13Z</dcterms:modified>
</cp:coreProperties>
</file>