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6" r:id="rId3"/>
    <p:sldId id="259" r:id="rId4"/>
    <p:sldId id="260" r:id="rId5"/>
    <p:sldId id="262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7" autoAdjust="0"/>
    <p:restoredTop sz="94660"/>
  </p:normalViewPr>
  <p:slideViewPr>
    <p:cSldViewPr>
      <p:cViewPr varScale="1">
        <p:scale>
          <a:sx n="65" d="100"/>
          <a:sy n="65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5.7.2013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EF8C8-C60C-4A43-A3D1-031AA3F1724A}" type="datetime1">
              <a:rPr lang="cs-CZ" smtClean="0"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A71B3-DA92-4D0D-942C-41A885A640AC}" type="datetime1">
              <a:rPr lang="cs-CZ" smtClean="0"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27C8-EAA0-4452-9133-68C4CE487FDE}" type="datetime1">
              <a:rPr lang="cs-CZ" smtClean="0"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C93C-F1C1-47F5-B889-5E21B85A6BD3}" type="datetime1">
              <a:rPr lang="cs-CZ" smtClean="0"/>
              <a:t>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8DBF8-FC53-491B-8E06-6EDE944CCACE}" type="datetime1">
              <a:rPr lang="cs-CZ" smtClean="0"/>
              <a:t>5.7.2013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35097-CCFA-4280-806E-F5148790B05A}" type="datetime1">
              <a:rPr lang="cs-CZ" smtClean="0"/>
              <a:t>5.7.2013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6A39-EEF3-4AA1-80C2-FD953D97B09D}" type="datetime1">
              <a:rPr lang="cs-CZ" smtClean="0"/>
              <a:t>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C3ED-461B-42B4-85C8-54547015C20D}" type="datetime1">
              <a:rPr lang="cs-CZ" smtClean="0"/>
              <a:t>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22D65-3A55-4D1F-8440-D6B397E50D43}" type="datetime1">
              <a:rPr lang="cs-CZ" smtClean="0"/>
              <a:t>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6EB2C-E867-4A93-8373-7AAD2BCB1E0C}" type="datetime1">
              <a:rPr lang="cs-CZ" smtClean="0"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B60C-C27A-4055-8686-7DE223D3A980}" type="datetime1">
              <a:rPr lang="cs-CZ" smtClean="0"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136-B9E4-4D10-9050-0CF9D9B4299C}" type="datetime1">
              <a:rPr lang="cs-CZ" smtClean="0"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%C5%99et%C3%AD_sv%C4%9Bt" TargetMode="External"/><Relationship Id="rId2" Type="http://schemas.openxmlformats.org/officeDocument/2006/relationships/hyperlink" Target="http://cs.wikipedia.org/wiki/Nelson_Mandel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7764217"/>
              </p:ext>
            </p:extLst>
          </p:nvPr>
        </p:nvGraphicFramePr>
        <p:xfrm>
          <a:off x="179512" y="1676044"/>
          <a:ext cx="8784976" cy="500948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30791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91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91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91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91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Antonín Zelený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91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Rozpad koloniálního systému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915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2.2.8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07915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15. 6. 2012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91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91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Dějiny 20. století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592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</a:t>
                      </a:r>
                      <a:r>
                        <a:rPr lang="cs-CZ" sz="1400" dirty="0">
                          <a:effectLst/>
                        </a:rPr>
                        <a:t>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Kolonialismus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91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obsahuje základní informace o poválečném rozkladu koloniálního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systému.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1055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je určen pro doplnění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výkladu v hodině. Látka odpovídá jedné vyučovací hodině.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91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DUM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se osvědčil ve výuce, přispěl k lepšímu pochopení a osvojení učiva.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1857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22860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Rozpad koloniálního systému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Příčiny úpadku kolonialismu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04056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Systém nahlodán již v období po 1. světové válce</a:t>
            </a:r>
          </a:p>
          <a:p>
            <a:r>
              <a:rPr lang="cs-CZ" dirty="0" smtClean="0"/>
              <a:t>V meziválečném období velmoci slibují závislým územím autonomii</a:t>
            </a:r>
          </a:p>
          <a:p>
            <a:r>
              <a:rPr lang="cs-CZ" dirty="0" smtClean="0"/>
              <a:t>Po porážce Německa a Japonska kolonialismus morálně neobhajitelný</a:t>
            </a:r>
          </a:p>
          <a:p>
            <a:r>
              <a:rPr lang="cs-CZ" dirty="0" smtClean="0"/>
              <a:t>Vítězství ve válce posiluje sebevědomí kolonizovaných národů</a:t>
            </a:r>
          </a:p>
          <a:p>
            <a:r>
              <a:rPr lang="cs-CZ" dirty="0" smtClean="0"/>
              <a:t>Kolonie představují ekonomickou a politickou zátěž</a:t>
            </a:r>
          </a:p>
          <a:p>
            <a:r>
              <a:rPr lang="cs-CZ" dirty="0" smtClean="0"/>
              <a:t>Proti kolonialismu se staví SSSR i USA</a:t>
            </a:r>
          </a:p>
          <a:p>
            <a:pPr lvl="1"/>
            <a:r>
              <a:rPr lang="cs-CZ" dirty="0" smtClean="0"/>
              <a:t>Snaha získat nové státy na svou stranu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01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Fáze dekolonizace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/>
          <a:lstStyle/>
          <a:p>
            <a:r>
              <a:rPr lang="cs-CZ" dirty="0" smtClean="0"/>
              <a:t>1945 – 1950</a:t>
            </a:r>
          </a:p>
          <a:p>
            <a:pPr lvl="1"/>
            <a:r>
              <a:rPr lang="cs-CZ" dirty="0" smtClean="0"/>
              <a:t>Jižní a jihovýchodní Asie (britská Indie, Indonésie, Indočína)</a:t>
            </a:r>
          </a:p>
          <a:p>
            <a:r>
              <a:rPr lang="cs-CZ" dirty="0" smtClean="0"/>
              <a:t>50. léta – postupné osamostatňování afrických zemí</a:t>
            </a:r>
          </a:p>
          <a:p>
            <a:r>
              <a:rPr lang="cs-CZ" dirty="0" smtClean="0"/>
              <a:t>60 léta – probuzení černé Afriky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37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Indie a </a:t>
            </a:r>
            <a:r>
              <a:rPr lang="cs-CZ" dirty="0" err="1" smtClean="0"/>
              <a:t>Pakistán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Perla Britského impéria</a:t>
            </a:r>
          </a:p>
          <a:p>
            <a:r>
              <a:rPr lang="cs-CZ" dirty="0" smtClean="0"/>
              <a:t>Boj za nezávislost od počátku 20. stol.</a:t>
            </a:r>
          </a:p>
          <a:p>
            <a:r>
              <a:rPr lang="cs-CZ" dirty="0" smtClean="0"/>
              <a:t>V čele hnutí za samostatnost </a:t>
            </a:r>
            <a:r>
              <a:rPr lang="cs-CZ" dirty="0" err="1" smtClean="0"/>
              <a:t>Móhandás</a:t>
            </a:r>
            <a:r>
              <a:rPr lang="cs-CZ" dirty="0" smtClean="0"/>
              <a:t> Karamčand Gándhí, </a:t>
            </a:r>
            <a:r>
              <a:rPr lang="cs-CZ" dirty="0" err="1" smtClean="0"/>
              <a:t>Džaváharlál</a:t>
            </a:r>
            <a:r>
              <a:rPr lang="cs-CZ" dirty="0" smtClean="0"/>
              <a:t> </a:t>
            </a:r>
            <a:r>
              <a:rPr lang="cs-CZ" dirty="0" err="1" smtClean="0"/>
              <a:t>Nehrú</a:t>
            </a:r>
            <a:endParaRPr lang="cs-CZ" dirty="0" smtClean="0"/>
          </a:p>
          <a:p>
            <a:pPr lvl="1"/>
            <a:r>
              <a:rPr lang="cs-CZ" dirty="0" smtClean="0"/>
              <a:t>Politika nenásilí, občanská neposlušnost</a:t>
            </a:r>
          </a:p>
          <a:p>
            <a:pPr lvl="1"/>
            <a:r>
              <a:rPr lang="cs-CZ" dirty="0" smtClean="0"/>
              <a:t>Bojkot britského zboží, škol, státní správy</a:t>
            </a:r>
          </a:p>
          <a:p>
            <a:r>
              <a:rPr lang="cs-CZ" dirty="0" smtClean="0"/>
              <a:t>1947 vyhlášení samostatnosti</a:t>
            </a:r>
          </a:p>
          <a:p>
            <a:r>
              <a:rPr lang="cs-CZ" dirty="0" smtClean="0"/>
              <a:t>Rozpad na hinduistickou Indii a muslimský </a:t>
            </a:r>
            <a:r>
              <a:rPr lang="cs-CZ" dirty="0" err="1" smtClean="0"/>
              <a:t>Pakistán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2548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Indonésie a Indočína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1949 – po válce s Nizozemím uznání nezávislosti – </a:t>
            </a:r>
            <a:r>
              <a:rPr lang="cs-CZ" dirty="0" err="1" smtClean="0"/>
              <a:t>Sukarno</a:t>
            </a:r>
            <a:endParaRPr lang="cs-CZ" dirty="0" smtClean="0"/>
          </a:p>
          <a:p>
            <a:r>
              <a:rPr lang="cs-CZ" dirty="0" smtClean="0"/>
              <a:t>1945 – indočínští komunisté vyhlašují nezávislost na Francii - válka</a:t>
            </a:r>
          </a:p>
          <a:p>
            <a:r>
              <a:rPr lang="cs-CZ" dirty="0" smtClean="0"/>
              <a:t>1954 – porážka u Dien-</a:t>
            </a:r>
            <a:r>
              <a:rPr lang="cs-CZ" dirty="0" err="1" smtClean="0"/>
              <a:t>bien</a:t>
            </a:r>
            <a:r>
              <a:rPr lang="cs-CZ" dirty="0" smtClean="0"/>
              <a:t>-</a:t>
            </a:r>
            <a:r>
              <a:rPr lang="cs-CZ" dirty="0" err="1" smtClean="0"/>
              <a:t>phu</a:t>
            </a:r>
            <a:endParaRPr lang="cs-CZ" dirty="0" smtClean="0"/>
          </a:p>
          <a:p>
            <a:r>
              <a:rPr lang="cs-CZ" dirty="0" smtClean="0"/>
              <a:t>Jižní Vietnam – orientace na USA</a:t>
            </a:r>
          </a:p>
          <a:p>
            <a:r>
              <a:rPr lang="cs-CZ" dirty="0" smtClean="0"/>
              <a:t>Severní Vietnam – komunistický, orientace na SSSR – Ho Či Min</a:t>
            </a:r>
          </a:p>
          <a:p>
            <a:r>
              <a:rPr lang="cs-CZ" dirty="0" smtClean="0"/>
              <a:t>1955 – 1975 vietnamská válka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97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Afrika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50. léta – samostatnost Libye</a:t>
            </a:r>
          </a:p>
          <a:p>
            <a:r>
              <a:rPr lang="cs-CZ" dirty="0" smtClean="0"/>
              <a:t>Konec britské nadvlády v Egyptě – </a:t>
            </a:r>
            <a:r>
              <a:rPr lang="cs-CZ" dirty="0" err="1" smtClean="0"/>
              <a:t>Násir</a:t>
            </a:r>
            <a:endParaRPr lang="cs-CZ" dirty="0" smtClean="0"/>
          </a:p>
          <a:p>
            <a:r>
              <a:rPr lang="cs-CZ" dirty="0" smtClean="0"/>
              <a:t>1954 – samostatnost Maroka a Tuniska</a:t>
            </a:r>
          </a:p>
          <a:p>
            <a:r>
              <a:rPr lang="cs-CZ" dirty="0" smtClean="0"/>
              <a:t>Krvavá a vleklá válka za samostatnost Alžírska</a:t>
            </a:r>
          </a:p>
          <a:p>
            <a:r>
              <a:rPr lang="cs-CZ" dirty="0" smtClean="0"/>
              <a:t>1962 de </a:t>
            </a:r>
            <a:r>
              <a:rPr lang="cs-CZ" dirty="0" err="1" smtClean="0"/>
              <a:t>Gaulle</a:t>
            </a:r>
            <a:r>
              <a:rPr lang="cs-CZ" dirty="0" smtClean="0"/>
              <a:t> ukončil válku, uznání nezávislosti</a:t>
            </a:r>
          </a:p>
          <a:p>
            <a:r>
              <a:rPr lang="cs-CZ" dirty="0" smtClean="0"/>
              <a:t>Postupně se osamostatňují prakticky všechny africké země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0887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Rozvojový svět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Zaostalost ve všech oblastech</a:t>
            </a:r>
          </a:p>
          <a:p>
            <a:r>
              <a:rPr lang="cs-CZ" dirty="0" smtClean="0"/>
              <a:t>Mnoho politických a hospodářských problémů</a:t>
            </a:r>
          </a:p>
          <a:p>
            <a:r>
              <a:rPr lang="cs-CZ" dirty="0" smtClean="0"/>
              <a:t>Demokratické uspořádání spíše výjimkou</a:t>
            </a:r>
          </a:p>
          <a:p>
            <a:r>
              <a:rPr lang="cs-CZ" dirty="0" smtClean="0"/>
              <a:t>Převažují autoritativní režimy a vojenské diktatury</a:t>
            </a:r>
          </a:p>
          <a:p>
            <a:r>
              <a:rPr lang="cs-CZ" dirty="0" smtClean="0"/>
              <a:t>Korupce, občanské války, obrovské majetkové rozdíly, nestabilita</a:t>
            </a:r>
          </a:p>
          <a:p>
            <a:r>
              <a:rPr lang="cs-CZ" dirty="0" smtClean="0"/>
              <a:t>Neokolonialismus – hospodářské pronikání zemí a firem</a:t>
            </a:r>
          </a:p>
          <a:p>
            <a:r>
              <a:rPr lang="cs-CZ" dirty="0" smtClean="0"/>
              <a:t>Boj o surovinové zdroje, náboženské konflikty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8148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Režim apartheidu v JAR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9"/>
            <a:ext cx="8229600" cy="1008111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Bílá menšina kontroluje černou většinu</a:t>
            </a:r>
          </a:p>
          <a:p>
            <a:r>
              <a:rPr lang="cs-CZ" dirty="0" smtClean="0"/>
              <a:t>Rasová segregace - apartheid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7248988" y="4077072"/>
            <a:ext cx="1895011" cy="2617521"/>
          </a:xfrm>
        </p:spPr>
        <p:txBody>
          <a:bodyPr/>
          <a:lstStyle/>
          <a:p>
            <a:pPr algn="l"/>
            <a:r>
              <a:rPr lang="en-US" dirty="0"/>
              <a:t>Apartheid in South Africa.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2013-07-05]. </a:t>
            </a:r>
            <a:r>
              <a:rPr lang="en-US" dirty="0" err="1"/>
              <a:t>Dostupné</a:t>
            </a:r>
            <a:r>
              <a:rPr lang="en-US" dirty="0"/>
              <a:t> z: http://en.wikipedia.org/wiki/Apartheid_in_South_Africa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046" y="2060846"/>
            <a:ext cx="6941943" cy="46337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446827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764704"/>
            <a:ext cx="5616624" cy="5649491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Města rozdělena na oblasti vyhrazené jednotlivým rasám</a:t>
            </a:r>
          </a:p>
          <a:p>
            <a:r>
              <a:rPr lang="cs-CZ" dirty="0" smtClean="0"/>
              <a:t>Pro bílé až 80% území, řada výsad</a:t>
            </a:r>
          </a:p>
          <a:p>
            <a:r>
              <a:rPr lang="cs-CZ" dirty="0" smtClean="0"/>
              <a:t>Černí žijí v přeplněných ghettech, levná pracovní síla</a:t>
            </a:r>
          </a:p>
          <a:p>
            <a:r>
              <a:rPr lang="cs-CZ" dirty="0" smtClean="0"/>
              <a:t>Černí nemají volební právo</a:t>
            </a:r>
          </a:p>
          <a:p>
            <a:r>
              <a:rPr lang="cs-CZ" dirty="0" smtClean="0"/>
              <a:t>Zákaz kontaktů mezi jednotlivými rasami</a:t>
            </a:r>
          </a:p>
          <a:p>
            <a:r>
              <a:rPr lang="cs-CZ" dirty="0" smtClean="0"/>
              <a:t>Mezinárodní izolace, sankce OSN</a:t>
            </a:r>
          </a:p>
          <a:p>
            <a:r>
              <a:rPr lang="cs-CZ" dirty="0" smtClean="0"/>
              <a:t>1994 všerasové volby, Nelson Mandela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80920" cy="365125"/>
          </a:xfrm>
        </p:spPr>
        <p:txBody>
          <a:bodyPr/>
          <a:lstStyle/>
          <a:p>
            <a:pPr algn="l"/>
            <a:r>
              <a:rPr lang="cs-CZ" dirty="0"/>
              <a:t>Nelson Mandela.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2013-07-05]. Dostupné z: http://cs.wikipedia.org/wiki/Nelson_Mandela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764704"/>
            <a:ext cx="2962275" cy="3867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319514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Hospodářský rozvoj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Spoléhání na zahraniční pomoc</a:t>
            </a:r>
          </a:p>
          <a:p>
            <a:r>
              <a:rPr lang="cs-CZ" dirty="0" smtClean="0"/>
              <a:t>Drancování přírodních zdrojů</a:t>
            </a:r>
          </a:p>
          <a:p>
            <a:r>
              <a:rPr lang="cs-CZ" dirty="0" smtClean="0"/>
              <a:t>Asijské země sází na investice a technologický rozvoj – asijští tygři</a:t>
            </a:r>
          </a:p>
          <a:p>
            <a:r>
              <a:rPr lang="cs-CZ" dirty="0" smtClean="0"/>
              <a:t>Touto cestou jde i komunistická Čína</a:t>
            </a:r>
          </a:p>
          <a:p>
            <a:r>
              <a:rPr lang="cs-CZ" dirty="0" smtClean="0"/>
              <a:t>Vzestup Indie</a:t>
            </a:r>
          </a:p>
          <a:p>
            <a:r>
              <a:rPr lang="cs-CZ" dirty="0" err="1" smtClean="0"/>
              <a:t>Latická</a:t>
            </a:r>
            <a:r>
              <a:rPr lang="cs-CZ" dirty="0" smtClean="0"/>
              <a:t> Amerika – Mexiko, Brazílie, Argentina</a:t>
            </a:r>
          </a:p>
          <a:p>
            <a:r>
              <a:rPr lang="cs-CZ" dirty="0" smtClean="0"/>
              <a:t>Ekonomické uprchlictví</a:t>
            </a:r>
          </a:p>
          <a:p>
            <a:pPr lvl="1"/>
            <a:r>
              <a:rPr lang="cs-CZ" dirty="0" smtClean="0"/>
              <a:t>Němečtí Turci, vietnamská komunita v ČR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44313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Třetí svět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1008112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Snaha zaujmout pozici mezi Západem a Východem</a:t>
            </a:r>
          </a:p>
          <a:p>
            <a:r>
              <a:rPr lang="cs-CZ" dirty="0" smtClean="0"/>
              <a:t>Předmětem soupeření supervelmocí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136904" cy="365125"/>
          </a:xfrm>
        </p:spPr>
        <p:txBody>
          <a:bodyPr/>
          <a:lstStyle/>
          <a:p>
            <a:pPr algn="l"/>
            <a:r>
              <a:rPr lang="cs-CZ" dirty="0"/>
              <a:t>Třetí svět.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2013-07-05]. Dostupné z: http://cs.wikipedia.org/wiki/T%C5%99et%C3%AD_sv%C4%9Bt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223" y="2276872"/>
            <a:ext cx="7620000" cy="3895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657255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/>
              <a:t>PEČENKA, Marek, Petr LUŇÁK, Pavel AUGUSTA a Milena SEDLMAYEROVÁ. </a:t>
            </a:r>
            <a:r>
              <a:rPr lang="cs-CZ" sz="2000" i="1" dirty="0"/>
              <a:t>Dějiny moderní doby</a:t>
            </a:r>
            <a:r>
              <a:rPr lang="cs-CZ" sz="2000" dirty="0"/>
              <a:t>. 2. vyd. Praha: SPL - Práce, 2004-2008, 3 sv. Učebnice pro základní školy (</a:t>
            </a:r>
            <a:r>
              <a:rPr lang="cs-CZ" sz="2000" dirty="0" err="1"/>
              <a:t>Albra</a:t>
            </a:r>
            <a:r>
              <a:rPr lang="cs-CZ" sz="2000" dirty="0"/>
              <a:t>). ISBN 978-80-7361-039-5-</a:t>
            </a:r>
            <a:r>
              <a:rPr lang="cs-CZ" sz="2000" dirty="0" smtClean="0"/>
              <a:t>. </a:t>
            </a:r>
          </a:p>
          <a:p>
            <a:r>
              <a:rPr lang="en-US" sz="2000" dirty="0"/>
              <a:t>Apartheid in South Africa.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2013-07-05]. </a:t>
            </a:r>
            <a:r>
              <a:rPr lang="en-US" sz="2000" dirty="0" err="1"/>
              <a:t>Dostupné</a:t>
            </a:r>
            <a:r>
              <a:rPr lang="en-US" sz="2000" dirty="0"/>
              <a:t> z: http://en.wikipedia.org/wiki/Apartheid_in_South_Africa </a:t>
            </a:r>
            <a:endParaRPr lang="cs-CZ" sz="2000" dirty="0" smtClean="0"/>
          </a:p>
          <a:p>
            <a:r>
              <a:rPr lang="cs-CZ" sz="2000" dirty="0"/>
              <a:t>Nelson Mandela.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2013-07-05]. 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cs.wikipedia.org/wiki/Nelson_Mandela</a:t>
            </a:r>
            <a:endParaRPr lang="cs-CZ" sz="2000" dirty="0" smtClean="0"/>
          </a:p>
          <a:p>
            <a:r>
              <a:rPr lang="cs-CZ" sz="2000" dirty="0"/>
              <a:t>Třetí svět.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2013-07-05]. </a:t>
            </a:r>
            <a:r>
              <a:rPr lang="cs-CZ" sz="2000"/>
              <a:t>Dostupné z: </a:t>
            </a:r>
            <a:r>
              <a:rPr lang="cs-CZ" sz="2000">
                <a:hlinkClick r:id="rId3"/>
              </a:rPr>
              <a:t>http</a:t>
            </a:r>
            <a:r>
              <a:rPr lang="cs-CZ" sz="2000">
                <a:hlinkClick r:id="rId3"/>
              </a:rPr>
              <a:t>://</a:t>
            </a:r>
            <a:r>
              <a:rPr lang="cs-CZ" sz="2000" smtClean="0">
                <a:hlinkClick r:id="rId3"/>
              </a:rPr>
              <a:t>cs.wikipedia.org/wiki/T%C5%99et%C3%AD_sv%C4%9Bt</a:t>
            </a:r>
            <a:endParaRPr lang="cs-CZ" sz="2000" smtClean="0"/>
          </a:p>
          <a:p>
            <a:pPr marL="0" indent="0">
              <a:buNone/>
            </a:pP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767</Words>
  <Application>Microsoft Office PowerPoint</Application>
  <PresentationFormat>Předvádění na obrazovce (4:3)</PresentationFormat>
  <Paragraphs>107</Paragraphs>
  <Slides>13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Rozpad koloniálního systému</vt:lpstr>
      <vt:lpstr>Příčiny úpadku kolonialismu</vt:lpstr>
      <vt:lpstr>Fáze dekolonizace</vt:lpstr>
      <vt:lpstr>Indie a Pakistán</vt:lpstr>
      <vt:lpstr>Indonésie a Indočína</vt:lpstr>
      <vt:lpstr>Afrika</vt:lpstr>
      <vt:lpstr>Rozvojový svět</vt:lpstr>
      <vt:lpstr>Režim apartheidu v JAR</vt:lpstr>
      <vt:lpstr>Prezentace aplikace PowerPoint</vt:lpstr>
      <vt:lpstr>Hospodářský rozvoj</vt:lpstr>
      <vt:lpstr>Třetí svět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15</cp:revision>
  <dcterms:created xsi:type="dcterms:W3CDTF">2012-12-23T08:55:19Z</dcterms:created>
  <dcterms:modified xsi:type="dcterms:W3CDTF">2013-07-05T05:35:41Z</dcterms:modified>
</cp:coreProperties>
</file>