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81" r:id="rId2"/>
    <p:sldId id="257" r:id="rId3"/>
    <p:sldId id="270" r:id="rId4"/>
    <p:sldId id="259" r:id="rId5"/>
    <p:sldId id="268" r:id="rId6"/>
    <p:sldId id="278" r:id="rId7"/>
    <p:sldId id="272" r:id="rId8"/>
    <p:sldId id="276" r:id="rId9"/>
    <p:sldId id="271" r:id="rId10"/>
    <p:sldId id="261" r:id="rId11"/>
    <p:sldId id="273" r:id="rId12"/>
    <p:sldId id="262" r:id="rId13"/>
    <p:sldId id="263" r:id="rId14"/>
    <p:sldId id="274" r:id="rId15"/>
    <p:sldId id="264" r:id="rId16"/>
    <p:sldId id="266" r:id="rId17"/>
    <p:sldId id="279" r:id="rId18"/>
    <p:sldId id="275" r:id="rId19"/>
    <p:sldId id="277" r:id="rId20"/>
    <p:sldId id="26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85" autoAdjust="0"/>
    <p:restoredTop sz="94660"/>
  </p:normalViewPr>
  <p:slideViewPr>
    <p:cSldViewPr>
      <p:cViewPr>
        <p:scale>
          <a:sx n="76" d="100"/>
          <a:sy n="76" d="100"/>
        </p:scale>
        <p:origin x="-1128" y="2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ED11DF-51BD-4E60-B095-44FA0E42CE66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594DC2-203C-4301-AFB8-9A1C8D9E88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978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94DC2-203C-4301-AFB8-9A1C8D9E882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94DC2-203C-4301-AFB8-9A1C8D9E882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94121-BC91-41A1-B9E9-3FFB00969FD6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903D29F-9DFB-46CC-BA7F-47695FB0B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94121-BC91-41A1-B9E9-3FFB00969FD6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3D29F-9DFB-46CC-BA7F-47695FB0B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94121-BC91-41A1-B9E9-3FFB00969FD6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903D29F-9DFB-46CC-BA7F-47695FB0B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94121-BC91-41A1-B9E9-3FFB00969FD6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3D29F-9DFB-46CC-BA7F-47695FB0B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94121-BC91-41A1-B9E9-3FFB00969FD6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3D29F-9DFB-46CC-BA7F-47695FB0B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94121-BC91-41A1-B9E9-3FFB00969FD6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3D29F-9DFB-46CC-BA7F-47695FB0B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94121-BC91-41A1-B9E9-3FFB00969FD6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3D29F-9DFB-46CC-BA7F-47695FB0B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94121-BC91-41A1-B9E9-3FFB00969FD6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3D29F-9DFB-46CC-BA7F-47695FB0B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94121-BC91-41A1-B9E9-3FFB00969FD6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903D29F-9DFB-46CC-BA7F-47695FB0B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94121-BC91-41A1-B9E9-3FFB00969FD6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3D29F-9DFB-46CC-BA7F-47695FB0B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94121-BC91-41A1-B9E9-3FFB00969FD6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3D29F-9DFB-46CC-BA7F-47695FB0B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B994121-BC91-41A1-B9E9-3FFB00969FD6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903D29F-9DFB-46CC-BA7F-47695FB0B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commons.wikimedia.org/wiki/File:Institutions_europeennes_IMG_4300.jpg" TargetMode="External"/><Relationship Id="rId4" Type="http://schemas.openxmlformats.org/officeDocument/2006/relationships/hyperlink" Target="http://commons.wikimedia.org/wiki/File:European-parliament-brussels-inside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Commflag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rankfurt,_European_Central_Bank_with_Euro.jpg" TargetMode="External"/><Relationship Id="rId2" Type="http://schemas.openxmlformats.org/officeDocument/2006/relationships/hyperlink" Target="http://commons.wikimedia.org/wiki/File:Euro_banknotes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Euro_banknotes.png" TargetMode="External"/><Relationship Id="rId3" Type="http://schemas.openxmlformats.org/officeDocument/2006/relationships/hyperlink" Target="http://commons.wikimedia.org/wiki/File:Flag_of_Europe.svg" TargetMode="External"/><Relationship Id="rId7" Type="http://schemas.openxmlformats.org/officeDocument/2006/relationships/hyperlink" Target="http://en.wikipedia.org/wiki/File:Commflag.jpg" TargetMode="External"/><Relationship Id="rId2" Type="http://schemas.openxmlformats.org/officeDocument/2006/relationships/hyperlink" Target="http://commons.wikimedia.org/wiki/File:EU28-2013_European_Union_map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Institutions_europeennes_IMG_4300.jpg" TargetMode="External"/><Relationship Id="rId11" Type="http://schemas.openxmlformats.org/officeDocument/2006/relationships/hyperlink" Target="http://www.economist.com/node/21555916" TargetMode="External"/><Relationship Id="rId5" Type="http://schemas.openxmlformats.org/officeDocument/2006/relationships/hyperlink" Target="http://commons.wikimedia.org/wiki/File:European-parliament-brussels-inside.JPG" TargetMode="External"/><Relationship Id="rId10" Type="http://schemas.openxmlformats.org/officeDocument/2006/relationships/hyperlink" Target="http://europa.eu/index_en.htm" TargetMode="External"/><Relationship Id="rId4" Type="http://schemas.openxmlformats.org/officeDocument/2006/relationships/hyperlink" Target="http://commons.wikimedia.org/wiki/File:SchengenGrenzeBayern-Tirol.jpg" TargetMode="External"/><Relationship Id="rId9" Type="http://schemas.openxmlformats.org/officeDocument/2006/relationships/hyperlink" Target="http://commons.wikimedia.org/wiki/File:Frankfurt,_European_Central_Bank_with_Eur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1879577"/>
              </p:ext>
            </p:extLst>
          </p:nvPr>
        </p:nvGraphicFramePr>
        <p:xfrm>
          <a:off x="500034" y="1643050"/>
          <a:ext cx="7858180" cy="50006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47947"/>
                <a:gridCol w="5710233"/>
              </a:tblGrid>
              <a:tr h="29415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Škola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Katolické gymnázium Třebíč, Otmarova 22, Třebíč 674 01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15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</a:t>
                      </a:r>
                      <a:r>
                        <a:rPr lang="cs-CZ" sz="1200" dirty="0" smtClean="0">
                          <a:effectLst/>
                        </a:rPr>
                        <a:t>projektu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Moderní škola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15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projektu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CZ.1.07/1.5.00/34.0464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15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Šablona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15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 DUM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r>
                        <a:rPr lang="cs-CZ" sz="1200" dirty="0" smtClean="0">
                          <a:effectLst/>
                        </a:rPr>
                        <a:t>Paula </a:t>
                      </a:r>
                      <a:r>
                        <a:rPr lang="cs-CZ" sz="1200" dirty="0" err="1" smtClean="0">
                          <a:effectLst/>
                        </a:rPr>
                        <a:t>Torresan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15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DUM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r>
                        <a:rPr lang="cs-CZ" sz="1200" dirty="0" err="1" smtClean="0">
                          <a:effectLst/>
                        </a:rPr>
                        <a:t>The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</a:rPr>
                        <a:t>European</a:t>
                      </a:r>
                      <a:r>
                        <a:rPr lang="cs-CZ" sz="1200" baseline="0" dirty="0" smtClean="0">
                          <a:effectLst/>
                        </a:rPr>
                        <a:t> Union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156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2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1.1.3_The_European_Union</a:t>
                      </a:r>
                      <a:endParaRPr lang="cs-CZ" sz="12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4156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r>
                        <a:rPr lang="cs-CZ" sz="1200" dirty="0" smtClean="0">
                          <a:effectLst/>
                        </a:rPr>
                        <a:t>31/08/2013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15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Anglický jazyk 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15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Tematická oblast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</a:rPr>
                        <a:t>Reálie</a:t>
                      </a:r>
                      <a:r>
                        <a:rPr lang="cs-CZ" sz="1200" baseline="0" smtClean="0">
                          <a:effectLst/>
                        </a:rPr>
                        <a:t> anglicky mluvících zemí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15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</a:rPr>
                        <a:t>Učivo </a:t>
                      </a:r>
                      <a:r>
                        <a:rPr lang="cs-CZ" sz="1200">
                          <a:effectLst/>
                        </a:rPr>
                        <a:t>ŠVP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r>
                        <a:rPr lang="cs-CZ" sz="1200" dirty="0" smtClean="0">
                          <a:effectLst/>
                        </a:rPr>
                        <a:t>Reálie</a:t>
                      </a:r>
                      <a:r>
                        <a:rPr lang="cs-CZ" sz="1200" baseline="0" dirty="0" smtClean="0">
                          <a:effectLst/>
                        </a:rPr>
                        <a:t> anglicky mluvících zemí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15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 DUM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r>
                        <a:rPr lang="cs-CZ" sz="1200" smtClean="0">
                          <a:effectLst/>
                        </a:rPr>
                        <a:t>PowerPoint</a:t>
                      </a:r>
                      <a:r>
                        <a:rPr lang="cs-CZ" sz="1200" baseline="0" smtClean="0">
                          <a:effectLst/>
                        </a:rPr>
                        <a:t> </a:t>
                      </a:r>
                      <a:r>
                        <a:rPr lang="cs-CZ" sz="1200" baseline="0" dirty="0" smtClean="0">
                          <a:effectLst/>
                        </a:rPr>
                        <a:t>p</a:t>
                      </a:r>
                      <a:r>
                        <a:rPr lang="cs-CZ" sz="1200" dirty="0" smtClean="0">
                          <a:effectLst/>
                        </a:rPr>
                        <a:t>rezentace o Evropské</a:t>
                      </a:r>
                      <a:r>
                        <a:rPr lang="cs-CZ" sz="1200" baseline="0" dirty="0" smtClean="0">
                          <a:effectLst/>
                        </a:rPr>
                        <a:t> Unie, její historie a její instituce.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1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Metodický popis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r>
                        <a:rPr lang="cs-CZ" sz="1100" dirty="0" smtClean="0"/>
                        <a:t>Prezentace </a:t>
                      </a:r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je určená k využití v hodině a </a:t>
                      </a:r>
                      <a:r>
                        <a:rPr lang="cs-CZ" sz="1100" dirty="0" smtClean="0"/>
                        <a:t>slouží k seznámení studentů s nejdůležitějšími informacemi o Evropské</a:t>
                      </a:r>
                      <a:r>
                        <a:rPr lang="cs-CZ" sz="1100" baseline="0" dirty="0" smtClean="0"/>
                        <a:t> Unie</a:t>
                      </a:r>
                      <a:r>
                        <a:rPr lang="cs-CZ" sz="1100" dirty="0" smtClean="0"/>
                        <a:t>.</a:t>
                      </a:r>
                      <a:endParaRPr lang="cs-CZ" sz="11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415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Hodnocení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effectLst/>
                        </a:rPr>
                        <a:t> DUM </a:t>
                      </a:r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přispěl k hlubšímu zapamatování či procvičení učiva.</a:t>
                      </a:r>
                    </a:p>
                  </a:txBody>
                  <a:tcPr marL="68580" marR="68580" marT="0" marB="0"/>
                </a:tc>
              </a:tr>
              <a:tr h="588313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142852"/>
            <a:ext cx="6632575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European</a:t>
            </a:r>
            <a:r>
              <a:rPr lang="cs-CZ" dirty="0" smtClean="0"/>
              <a:t> Union?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628800"/>
            <a:ext cx="7300938" cy="5040560"/>
          </a:xfrm>
        </p:spPr>
        <p:txBody>
          <a:bodyPr>
            <a:normAutofit fontScale="85000" lnSpcReduction="20000"/>
          </a:bodyPr>
          <a:lstStyle/>
          <a:p>
            <a:pPr algn="just">
              <a:lnSpc>
                <a:spcPct val="120000"/>
              </a:lnSpc>
            </a:pPr>
            <a:r>
              <a:rPr lang="cs-CZ" sz="2300" dirty="0" err="1" smtClean="0">
                <a:latin typeface="Calibri" pitchFamily="34" charset="0"/>
              </a:rPr>
              <a:t>The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European</a:t>
            </a:r>
            <a:r>
              <a:rPr lang="cs-CZ" sz="2300" dirty="0" smtClean="0">
                <a:latin typeface="Calibri" pitchFamily="34" charset="0"/>
              </a:rPr>
              <a:t> Union </a:t>
            </a:r>
            <a:r>
              <a:rPr lang="cs-CZ" sz="2300" dirty="0" err="1" smtClean="0">
                <a:latin typeface="Calibri" pitchFamily="34" charset="0"/>
              </a:rPr>
              <a:t>is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like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an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economic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and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political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club</a:t>
            </a:r>
            <a:r>
              <a:rPr lang="cs-CZ" sz="2300" dirty="0" smtClean="0">
                <a:latin typeface="Calibri" pitchFamily="34" charset="0"/>
              </a:rPr>
              <a:t>.  </a:t>
            </a:r>
            <a:r>
              <a:rPr lang="cs-CZ" sz="2300" dirty="0" err="1" smtClean="0">
                <a:latin typeface="Calibri" pitchFamily="34" charset="0"/>
              </a:rPr>
              <a:t>Some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countries</a:t>
            </a:r>
            <a:r>
              <a:rPr lang="cs-CZ" sz="2300" dirty="0" smtClean="0">
                <a:latin typeface="Calibri" pitchFamily="34" charset="0"/>
              </a:rPr>
              <a:t> in </a:t>
            </a:r>
            <a:r>
              <a:rPr lang="cs-CZ" sz="2300" dirty="0" err="1" smtClean="0">
                <a:latin typeface="Calibri" pitchFamily="34" charset="0"/>
              </a:rPr>
              <a:t>Europe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decided</a:t>
            </a:r>
            <a:r>
              <a:rPr lang="cs-CZ" sz="2300" dirty="0" smtClean="0">
                <a:latin typeface="Calibri" pitchFamily="34" charset="0"/>
              </a:rPr>
              <a:t> to </a:t>
            </a:r>
            <a:r>
              <a:rPr lang="cs-CZ" sz="2300" dirty="0" err="1" smtClean="0">
                <a:latin typeface="Calibri" pitchFamily="34" charset="0"/>
              </a:rPr>
              <a:t>become</a:t>
            </a:r>
            <a:r>
              <a:rPr lang="cs-CZ" sz="2300" dirty="0" smtClean="0">
                <a:latin typeface="Calibri" pitchFamily="34" charset="0"/>
              </a:rPr>
              <a:t> part </a:t>
            </a:r>
            <a:r>
              <a:rPr lang="cs-CZ" sz="2300" dirty="0" err="1" smtClean="0">
                <a:latin typeface="Calibri" pitchFamily="34" charset="0"/>
              </a:rPr>
              <a:t>of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this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club</a:t>
            </a:r>
            <a:r>
              <a:rPr lang="cs-CZ" sz="2300" dirty="0" smtClean="0">
                <a:latin typeface="Calibri" pitchFamily="34" charset="0"/>
              </a:rPr>
              <a:t>, </a:t>
            </a:r>
            <a:r>
              <a:rPr lang="cs-CZ" sz="2300" dirty="0" err="1" smtClean="0">
                <a:latin typeface="Calibri" pitchFamily="34" charset="0"/>
              </a:rPr>
              <a:t>or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group</a:t>
            </a:r>
            <a:r>
              <a:rPr lang="cs-CZ" sz="2300" dirty="0" smtClean="0">
                <a:latin typeface="Calibri" pitchFamily="34" charset="0"/>
              </a:rPr>
              <a:t>.</a:t>
            </a:r>
          </a:p>
          <a:p>
            <a:pPr algn="just">
              <a:lnSpc>
                <a:spcPct val="120000"/>
              </a:lnSpc>
            </a:pPr>
            <a:endParaRPr lang="cs-CZ" sz="2300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cs-CZ" sz="2300" dirty="0" err="1" smtClean="0">
                <a:latin typeface="Calibri" pitchFamily="34" charset="0"/>
              </a:rPr>
              <a:t>It</a:t>
            </a:r>
            <a:r>
              <a:rPr lang="cs-CZ" sz="2300" dirty="0" smtClean="0">
                <a:latin typeface="Calibri" pitchFamily="34" charset="0"/>
              </a:rPr>
              <a:t> has 28 </a:t>
            </a:r>
            <a:r>
              <a:rPr lang="cs-CZ" sz="2300" dirty="0" err="1" smtClean="0">
                <a:latin typeface="Calibri" pitchFamily="34" charset="0"/>
              </a:rPr>
              <a:t>members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at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the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present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called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Member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States</a:t>
            </a:r>
            <a:r>
              <a:rPr lang="cs-CZ" sz="2300" dirty="0" smtClean="0">
                <a:latin typeface="Calibri" pitchFamily="34" charset="0"/>
              </a:rPr>
              <a:t>. </a:t>
            </a:r>
            <a:r>
              <a:rPr lang="cs-CZ" sz="2300" dirty="0" err="1" smtClean="0">
                <a:latin typeface="Calibri" pitchFamily="34" charset="0"/>
              </a:rPr>
              <a:t>They</a:t>
            </a:r>
            <a:r>
              <a:rPr lang="cs-CZ" sz="2300" dirty="0" smtClean="0">
                <a:latin typeface="Calibri" pitchFamily="34" charset="0"/>
              </a:rPr>
              <a:t> are </a:t>
            </a:r>
            <a:r>
              <a:rPr lang="cs-CZ" sz="2300" dirty="0" err="1" smtClean="0">
                <a:latin typeface="Calibri" pitchFamily="34" charset="0"/>
              </a:rPr>
              <a:t>Belgium</a:t>
            </a:r>
            <a:r>
              <a:rPr lang="cs-CZ" sz="2300" dirty="0" smtClean="0">
                <a:latin typeface="Calibri" pitchFamily="34" charset="0"/>
              </a:rPr>
              <a:t>, France, </a:t>
            </a:r>
            <a:r>
              <a:rPr lang="cs-CZ" sz="2300" dirty="0" err="1" smtClean="0">
                <a:latin typeface="Calibri" pitchFamily="34" charset="0"/>
              </a:rPr>
              <a:t>Germany</a:t>
            </a:r>
            <a:r>
              <a:rPr lang="cs-CZ" sz="2300" dirty="0" smtClean="0">
                <a:latin typeface="Calibri" pitchFamily="34" charset="0"/>
              </a:rPr>
              <a:t>, Italy, </a:t>
            </a:r>
            <a:r>
              <a:rPr lang="cs-CZ" sz="2300" dirty="0" err="1" smtClean="0">
                <a:latin typeface="Calibri" pitchFamily="34" charset="0"/>
              </a:rPr>
              <a:t>Luxembourg</a:t>
            </a:r>
            <a:r>
              <a:rPr lang="cs-CZ" sz="2300" dirty="0" smtClean="0">
                <a:latin typeface="Calibri" pitchFamily="34" charset="0"/>
              </a:rPr>
              <a:t>, </a:t>
            </a:r>
            <a:r>
              <a:rPr lang="cs-CZ" sz="2300" dirty="0" err="1" smtClean="0">
                <a:latin typeface="Calibri" pitchFamily="34" charset="0"/>
              </a:rPr>
              <a:t>Netherlands</a:t>
            </a:r>
            <a:r>
              <a:rPr lang="cs-CZ" sz="2300" dirty="0" smtClean="0">
                <a:latin typeface="Calibri" pitchFamily="34" charset="0"/>
              </a:rPr>
              <a:t> (1951), </a:t>
            </a:r>
            <a:r>
              <a:rPr lang="cs-CZ" sz="2300" dirty="0" err="1" smtClean="0">
                <a:latin typeface="Calibri" pitchFamily="34" charset="0"/>
              </a:rPr>
              <a:t>Denmark</a:t>
            </a:r>
            <a:r>
              <a:rPr lang="cs-CZ" sz="2300" dirty="0" smtClean="0">
                <a:latin typeface="Calibri" pitchFamily="34" charset="0"/>
              </a:rPr>
              <a:t>, </a:t>
            </a:r>
            <a:r>
              <a:rPr lang="cs-CZ" sz="2300" dirty="0" err="1" smtClean="0">
                <a:latin typeface="Calibri" pitchFamily="34" charset="0"/>
              </a:rPr>
              <a:t>Ireland</a:t>
            </a:r>
            <a:r>
              <a:rPr lang="cs-CZ" sz="2300" dirty="0" smtClean="0">
                <a:latin typeface="Calibri" pitchFamily="34" charset="0"/>
              </a:rPr>
              <a:t>, </a:t>
            </a:r>
            <a:r>
              <a:rPr lang="cs-CZ" sz="2300" dirty="0" err="1" smtClean="0">
                <a:latin typeface="Calibri" pitchFamily="34" charset="0"/>
              </a:rPr>
              <a:t>United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Kingdom</a:t>
            </a:r>
            <a:r>
              <a:rPr lang="cs-CZ" sz="2300" dirty="0" smtClean="0">
                <a:latin typeface="Calibri" pitchFamily="34" charset="0"/>
              </a:rPr>
              <a:t> (1973), </a:t>
            </a:r>
            <a:r>
              <a:rPr lang="cs-CZ" sz="2300" dirty="0" err="1" smtClean="0">
                <a:latin typeface="Calibri" pitchFamily="34" charset="0"/>
              </a:rPr>
              <a:t>Greece</a:t>
            </a:r>
            <a:r>
              <a:rPr lang="cs-CZ" sz="2300" dirty="0" smtClean="0">
                <a:latin typeface="Calibri" pitchFamily="34" charset="0"/>
              </a:rPr>
              <a:t> (1981), Portugal, </a:t>
            </a:r>
            <a:r>
              <a:rPr lang="cs-CZ" sz="2300" dirty="0" err="1" smtClean="0">
                <a:latin typeface="Calibri" pitchFamily="34" charset="0"/>
              </a:rPr>
              <a:t>Spain</a:t>
            </a:r>
            <a:r>
              <a:rPr lang="cs-CZ" sz="2300" dirty="0" smtClean="0">
                <a:latin typeface="Calibri" pitchFamily="34" charset="0"/>
              </a:rPr>
              <a:t> (1986), </a:t>
            </a:r>
            <a:r>
              <a:rPr lang="cs-CZ" sz="2300" dirty="0" err="1" smtClean="0">
                <a:latin typeface="Calibri" pitchFamily="34" charset="0"/>
              </a:rPr>
              <a:t>Austria</a:t>
            </a:r>
            <a:r>
              <a:rPr lang="cs-CZ" sz="2300" dirty="0" smtClean="0">
                <a:latin typeface="Calibri" pitchFamily="34" charset="0"/>
              </a:rPr>
              <a:t>, </a:t>
            </a:r>
            <a:r>
              <a:rPr lang="cs-CZ" sz="2300" dirty="0" err="1" smtClean="0">
                <a:latin typeface="Calibri" pitchFamily="34" charset="0"/>
              </a:rPr>
              <a:t>Finland</a:t>
            </a:r>
            <a:r>
              <a:rPr lang="cs-CZ" sz="2300" dirty="0" smtClean="0">
                <a:latin typeface="Calibri" pitchFamily="34" charset="0"/>
              </a:rPr>
              <a:t>, </a:t>
            </a:r>
            <a:r>
              <a:rPr lang="cs-CZ" sz="2300" dirty="0" err="1" smtClean="0">
                <a:latin typeface="Calibri" pitchFamily="34" charset="0"/>
              </a:rPr>
              <a:t>Sweden</a:t>
            </a:r>
            <a:r>
              <a:rPr lang="cs-CZ" sz="2300" dirty="0" smtClean="0">
                <a:latin typeface="Calibri" pitchFamily="34" charset="0"/>
              </a:rPr>
              <a:t> (1995), </a:t>
            </a:r>
            <a:r>
              <a:rPr lang="cs-CZ" sz="2300" dirty="0" err="1" smtClean="0">
                <a:latin typeface="Calibri" pitchFamily="34" charset="0"/>
              </a:rPr>
              <a:t>Cyprus</a:t>
            </a:r>
            <a:r>
              <a:rPr lang="cs-CZ" sz="2300" dirty="0" smtClean="0">
                <a:latin typeface="Calibri" pitchFamily="34" charset="0"/>
              </a:rPr>
              <a:t>, </a:t>
            </a:r>
            <a:r>
              <a:rPr lang="cs-CZ" sz="2300" dirty="0" err="1" smtClean="0">
                <a:latin typeface="Calibri" pitchFamily="34" charset="0"/>
              </a:rPr>
              <a:t>Czech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republic</a:t>
            </a:r>
            <a:r>
              <a:rPr lang="cs-CZ" sz="2300" dirty="0" smtClean="0">
                <a:latin typeface="Calibri" pitchFamily="34" charset="0"/>
              </a:rPr>
              <a:t>, </a:t>
            </a:r>
            <a:r>
              <a:rPr lang="cs-CZ" sz="2300" dirty="0" err="1" smtClean="0">
                <a:latin typeface="Calibri" pitchFamily="34" charset="0"/>
              </a:rPr>
              <a:t>Estonia</a:t>
            </a:r>
            <a:r>
              <a:rPr lang="cs-CZ" sz="2300" dirty="0" smtClean="0">
                <a:latin typeface="Calibri" pitchFamily="34" charset="0"/>
              </a:rPr>
              <a:t>, </a:t>
            </a:r>
            <a:r>
              <a:rPr lang="cs-CZ" sz="2300" dirty="0" err="1" smtClean="0">
                <a:latin typeface="Calibri" pitchFamily="34" charset="0"/>
              </a:rPr>
              <a:t>Hungary</a:t>
            </a:r>
            <a:r>
              <a:rPr lang="cs-CZ" sz="2300" dirty="0" smtClean="0">
                <a:latin typeface="Calibri" pitchFamily="34" charset="0"/>
              </a:rPr>
              <a:t>, </a:t>
            </a:r>
            <a:r>
              <a:rPr lang="cs-CZ" sz="2300" dirty="0" err="1" smtClean="0">
                <a:latin typeface="Calibri" pitchFamily="34" charset="0"/>
              </a:rPr>
              <a:t>Latvia</a:t>
            </a:r>
            <a:r>
              <a:rPr lang="cs-CZ" sz="2300" dirty="0" smtClean="0">
                <a:latin typeface="Calibri" pitchFamily="34" charset="0"/>
              </a:rPr>
              <a:t>, </a:t>
            </a:r>
            <a:r>
              <a:rPr lang="cs-CZ" sz="2300" dirty="0" err="1" smtClean="0">
                <a:latin typeface="Calibri" pitchFamily="34" charset="0"/>
              </a:rPr>
              <a:t>Lithuania</a:t>
            </a:r>
            <a:r>
              <a:rPr lang="cs-CZ" sz="2300" dirty="0" smtClean="0">
                <a:latin typeface="Calibri" pitchFamily="34" charset="0"/>
              </a:rPr>
              <a:t>, Malta, </a:t>
            </a:r>
            <a:r>
              <a:rPr lang="cs-CZ" sz="2300" dirty="0" err="1" smtClean="0">
                <a:latin typeface="Calibri" pitchFamily="34" charset="0"/>
              </a:rPr>
              <a:t>Poland</a:t>
            </a:r>
            <a:r>
              <a:rPr lang="cs-CZ" sz="2300" dirty="0" smtClean="0">
                <a:latin typeface="Calibri" pitchFamily="34" charset="0"/>
              </a:rPr>
              <a:t>, </a:t>
            </a:r>
            <a:r>
              <a:rPr lang="cs-CZ" sz="2300" dirty="0" err="1" smtClean="0">
                <a:latin typeface="Calibri" pitchFamily="34" charset="0"/>
              </a:rPr>
              <a:t>Slovakia</a:t>
            </a:r>
            <a:r>
              <a:rPr lang="cs-CZ" sz="2300" dirty="0" smtClean="0">
                <a:latin typeface="Calibri" pitchFamily="34" charset="0"/>
              </a:rPr>
              <a:t>, </a:t>
            </a:r>
            <a:r>
              <a:rPr lang="cs-CZ" sz="2300" dirty="0" err="1" smtClean="0">
                <a:latin typeface="Calibri" pitchFamily="34" charset="0"/>
              </a:rPr>
              <a:t>Slovenia</a:t>
            </a:r>
            <a:r>
              <a:rPr lang="cs-CZ" sz="2300" dirty="0" smtClean="0">
                <a:latin typeface="Calibri" pitchFamily="34" charset="0"/>
              </a:rPr>
              <a:t> (2004), </a:t>
            </a:r>
            <a:r>
              <a:rPr lang="cs-CZ" sz="2300" dirty="0" err="1" smtClean="0">
                <a:latin typeface="Calibri" pitchFamily="34" charset="0"/>
              </a:rPr>
              <a:t>Bulgaria</a:t>
            </a:r>
            <a:r>
              <a:rPr lang="cs-CZ" sz="2300" dirty="0" smtClean="0">
                <a:latin typeface="Calibri" pitchFamily="34" charset="0"/>
              </a:rPr>
              <a:t>, </a:t>
            </a:r>
            <a:r>
              <a:rPr lang="cs-CZ" sz="2300" dirty="0" err="1" smtClean="0">
                <a:latin typeface="Calibri" pitchFamily="34" charset="0"/>
              </a:rPr>
              <a:t>Romania</a:t>
            </a:r>
            <a:r>
              <a:rPr lang="cs-CZ" sz="2300" dirty="0" smtClean="0">
                <a:latin typeface="Calibri" pitchFamily="34" charset="0"/>
              </a:rPr>
              <a:t> (2007) </a:t>
            </a:r>
            <a:r>
              <a:rPr lang="cs-CZ" sz="2300" dirty="0" err="1" smtClean="0">
                <a:latin typeface="Calibri" pitchFamily="34" charset="0"/>
              </a:rPr>
              <a:t>and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Croatia</a:t>
            </a:r>
            <a:r>
              <a:rPr lang="cs-CZ" sz="2300" dirty="0" smtClean="0">
                <a:latin typeface="Calibri" pitchFamily="34" charset="0"/>
              </a:rPr>
              <a:t> (2013).</a:t>
            </a:r>
          </a:p>
          <a:p>
            <a:pPr algn="just">
              <a:lnSpc>
                <a:spcPct val="120000"/>
              </a:lnSpc>
            </a:pPr>
            <a:endParaRPr lang="cs-CZ" sz="2300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cs-CZ" sz="2300" dirty="0" smtClean="0">
                <a:latin typeface="Calibri" pitchFamily="34" charset="0"/>
              </a:rPr>
              <a:t>In </a:t>
            </a:r>
            <a:r>
              <a:rPr lang="cs-CZ" sz="2300" dirty="0" err="1" smtClean="0">
                <a:latin typeface="Calibri" pitchFamily="34" charset="0"/>
              </a:rPr>
              <a:t>the</a:t>
            </a:r>
            <a:r>
              <a:rPr lang="cs-CZ" sz="2300" dirty="0" smtClean="0">
                <a:latin typeface="Calibri" pitchFamily="34" charset="0"/>
              </a:rPr>
              <a:t> EU </a:t>
            </a:r>
            <a:r>
              <a:rPr lang="cs-CZ" sz="2300" dirty="0" err="1" smtClean="0">
                <a:latin typeface="Calibri" pitchFamily="34" charset="0"/>
              </a:rPr>
              <a:t>there</a:t>
            </a:r>
            <a:r>
              <a:rPr lang="cs-CZ" sz="2300" dirty="0" smtClean="0">
                <a:latin typeface="Calibri" pitchFamily="34" charset="0"/>
              </a:rPr>
              <a:t> are 24 </a:t>
            </a:r>
            <a:r>
              <a:rPr lang="cs-CZ" sz="2300" dirty="0" err="1" smtClean="0">
                <a:latin typeface="Calibri" pitchFamily="34" charset="0"/>
              </a:rPr>
              <a:t>official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languages</a:t>
            </a:r>
            <a:r>
              <a:rPr lang="cs-CZ" sz="2300" dirty="0" smtClean="0">
                <a:latin typeface="Calibri" pitchFamily="34" charset="0"/>
              </a:rPr>
              <a:t>, </a:t>
            </a:r>
            <a:r>
              <a:rPr lang="cs-CZ" sz="2300" dirty="0" err="1" smtClean="0">
                <a:latin typeface="Calibri" pitchFamily="34" charset="0"/>
              </a:rPr>
              <a:t>including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Czech</a:t>
            </a:r>
            <a:r>
              <a:rPr lang="cs-CZ" sz="2300" dirty="0" smtClean="0">
                <a:latin typeface="Calibri" pitchFamily="34" charset="0"/>
              </a:rPr>
              <a:t>.</a:t>
            </a:r>
          </a:p>
          <a:p>
            <a:pPr algn="just">
              <a:lnSpc>
                <a:spcPct val="120000"/>
              </a:lnSpc>
            </a:pPr>
            <a:endParaRPr lang="cs-CZ" sz="2300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cs-CZ" sz="2300" dirty="0" err="1" smtClean="0">
                <a:latin typeface="Calibri" pitchFamily="34" charset="0"/>
              </a:rPr>
              <a:t>The</a:t>
            </a:r>
            <a:r>
              <a:rPr lang="cs-CZ" sz="2300" dirty="0" smtClean="0">
                <a:latin typeface="Calibri" pitchFamily="34" charset="0"/>
              </a:rPr>
              <a:t> EU </a:t>
            </a:r>
            <a:r>
              <a:rPr lang="cs-CZ" sz="2300" dirty="0" err="1" smtClean="0">
                <a:latin typeface="Calibri" pitchFamily="34" charset="0"/>
              </a:rPr>
              <a:t>institutions</a:t>
            </a:r>
            <a:r>
              <a:rPr lang="cs-CZ" sz="2300" dirty="0" smtClean="0">
                <a:latin typeface="Calibri" pitchFamily="34" charset="0"/>
              </a:rPr>
              <a:t> are </a:t>
            </a:r>
            <a:r>
              <a:rPr lang="cs-CZ" sz="2300" dirty="0" err="1" smtClean="0">
                <a:latin typeface="Calibri" pitchFamily="34" charset="0"/>
              </a:rPr>
              <a:t>mainly</a:t>
            </a:r>
            <a:r>
              <a:rPr lang="cs-CZ" sz="2300" dirty="0" smtClean="0">
                <a:latin typeface="Calibri" pitchFamily="34" charset="0"/>
              </a:rPr>
              <a:t> </a:t>
            </a:r>
            <a:r>
              <a:rPr lang="cs-CZ" sz="2300" dirty="0" err="1" smtClean="0">
                <a:latin typeface="Calibri" pitchFamily="34" charset="0"/>
              </a:rPr>
              <a:t>based</a:t>
            </a:r>
            <a:r>
              <a:rPr lang="cs-CZ" sz="2300" dirty="0" smtClean="0">
                <a:latin typeface="Calibri" pitchFamily="34" charset="0"/>
              </a:rPr>
              <a:t> in </a:t>
            </a:r>
            <a:r>
              <a:rPr lang="cs-CZ" sz="2300" dirty="0" err="1" smtClean="0">
                <a:latin typeface="Calibri" pitchFamily="34" charset="0"/>
              </a:rPr>
              <a:t>Brussels</a:t>
            </a:r>
            <a:r>
              <a:rPr lang="cs-CZ" sz="2300" dirty="0" smtClean="0">
                <a:latin typeface="Calibri" pitchFamily="34" charset="0"/>
              </a:rPr>
              <a:t> (</a:t>
            </a:r>
            <a:r>
              <a:rPr lang="cs-CZ" sz="2300" dirty="0" err="1" smtClean="0">
                <a:latin typeface="Calibri" pitchFamily="34" charset="0"/>
              </a:rPr>
              <a:t>Belgium</a:t>
            </a:r>
            <a:r>
              <a:rPr lang="cs-CZ" sz="2300" dirty="0" smtClean="0">
                <a:latin typeface="Calibri" pitchFamily="34" charset="0"/>
              </a:rPr>
              <a:t>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EU28-2013_European_Union_map.svg.png"/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571472" y="142852"/>
            <a:ext cx="7715304" cy="5899939"/>
          </a:xfrm>
        </p:spPr>
      </p:pic>
      <p:sp>
        <p:nvSpPr>
          <p:cNvPr id="7" name="TextovéPole 6"/>
          <p:cNvSpPr txBox="1"/>
          <p:nvPr/>
        </p:nvSpPr>
        <p:spPr>
          <a:xfrm>
            <a:off x="642910" y="78579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57158" y="6130962"/>
            <a:ext cx="850112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Kolja21. EU28-2013:</a:t>
            </a:r>
            <a:r>
              <a:rPr lang="cs-CZ" sz="800" dirty="0" err="1" smtClean="0"/>
              <a:t>European</a:t>
            </a:r>
            <a:r>
              <a:rPr lang="cs-CZ" sz="800" dirty="0" smtClean="0"/>
              <a:t> Union map,.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2013-08-19]. Dostupné z: http://commons.wikimedia.org/wiki/File%3AEU28-2013_European_Union_map.svg</a:t>
            </a:r>
            <a:endParaRPr lang="cs-CZ" sz="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474024" cy="922114"/>
          </a:xfrm>
        </p:spPr>
        <p:txBody>
          <a:bodyPr>
            <a:normAutofit/>
          </a:bodyPr>
          <a:lstStyle/>
          <a:p>
            <a:r>
              <a:rPr lang="cs-CZ" dirty="0" err="1" smtClean="0"/>
              <a:t>Aims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EU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268760"/>
            <a:ext cx="7658128" cy="5374950"/>
          </a:xfrm>
        </p:spPr>
        <p:txBody>
          <a:bodyPr>
            <a:noAutofit/>
          </a:bodyPr>
          <a:lstStyle/>
          <a:p>
            <a:pPr algn="just">
              <a:buNone/>
            </a:pPr>
            <a:endParaRPr lang="cs-CZ" sz="1800" u="sng" dirty="0" smtClean="0">
              <a:latin typeface="Calibri" pitchFamily="34" charset="0"/>
            </a:endParaRPr>
          </a:p>
          <a:p>
            <a:pPr algn="just"/>
            <a:r>
              <a:rPr lang="cs-CZ" sz="1800" dirty="0" smtClean="0">
                <a:latin typeface="Calibri" pitchFamily="34" charset="0"/>
              </a:rPr>
              <a:t>EU </a:t>
            </a:r>
            <a:r>
              <a:rPr lang="cs-CZ" sz="1800" dirty="0" err="1" smtClean="0">
                <a:latin typeface="Calibri" pitchFamily="34" charset="0"/>
              </a:rPr>
              <a:t>countries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work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together</a:t>
            </a:r>
            <a:r>
              <a:rPr lang="cs-CZ" sz="1800" dirty="0" smtClean="0">
                <a:latin typeface="Calibri" pitchFamily="34" charset="0"/>
              </a:rPr>
              <a:t> to </a:t>
            </a:r>
            <a:r>
              <a:rPr lang="cs-CZ" sz="1800" dirty="0" err="1" smtClean="0">
                <a:latin typeface="Calibri" pitchFamily="34" charset="0"/>
              </a:rPr>
              <a:t>make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their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economies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work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better</a:t>
            </a:r>
            <a:r>
              <a:rPr lang="cs-CZ" sz="1800" dirty="0" smtClean="0">
                <a:latin typeface="Calibri" pitchFamily="34" charset="0"/>
              </a:rPr>
              <a:t>, to </a:t>
            </a:r>
            <a:r>
              <a:rPr lang="cs-CZ" sz="1800" dirty="0" err="1" smtClean="0">
                <a:latin typeface="Calibri" pitchFamily="34" charset="0"/>
              </a:rPr>
              <a:t>mantain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peace</a:t>
            </a:r>
            <a:r>
              <a:rPr lang="cs-CZ" sz="1800" dirty="0" smtClean="0">
                <a:latin typeface="Calibri" pitchFamily="34" charset="0"/>
              </a:rPr>
              <a:t> in </a:t>
            </a:r>
            <a:r>
              <a:rPr lang="cs-CZ" sz="1800" dirty="0" err="1" smtClean="0">
                <a:latin typeface="Calibri" pitchFamily="34" charset="0"/>
              </a:rPr>
              <a:t>Europe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rest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world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to help </a:t>
            </a:r>
            <a:r>
              <a:rPr lang="cs-CZ" sz="1800" dirty="0" err="1" smtClean="0">
                <a:latin typeface="Calibri" pitchFamily="34" charset="0"/>
              </a:rPr>
              <a:t>poorer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countries</a:t>
            </a:r>
            <a:r>
              <a:rPr lang="cs-CZ" sz="1800" dirty="0" smtClean="0">
                <a:latin typeface="Calibri" pitchFamily="34" charset="0"/>
              </a:rPr>
              <a:t>.</a:t>
            </a:r>
          </a:p>
          <a:p>
            <a:pPr algn="just"/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EU </a:t>
            </a:r>
            <a:r>
              <a:rPr lang="cs-CZ" sz="1800" dirty="0" err="1" smtClean="0">
                <a:latin typeface="Calibri" pitchFamily="34" charset="0"/>
              </a:rPr>
              <a:t>supports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exchanges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between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Member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States</a:t>
            </a:r>
            <a:r>
              <a:rPr lang="cs-CZ" sz="1800" dirty="0" smtClean="0">
                <a:latin typeface="Calibri" pitchFamily="34" charset="0"/>
              </a:rPr>
              <a:t> (</a:t>
            </a:r>
            <a:r>
              <a:rPr lang="cs-CZ" sz="1800" dirty="0" err="1" smtClean="0">
                <a:latin typeface="Calibri" pitchFamily="34" charset="0"/>
              </a:rPr>
              <a:t>e.g</a:t>
            </a:r>
            <a:r>
              <a:rPr lang="cs-CZ" sz="1800" dirty="0" smtClean="0">
                <a:latin typeface="Calibri" pitchFamily="34" charset="0"/>
              </a:rPr>
              <a:t>. </a:t>
            </a:r>
            <a:r>
              <a:rPr lang="cs-CZ" sz="1800" dirty="0" err="1" smtClean="0">
                <a:latin typeface="Calibri" pitchFamily="34" charset="0"/>
              </a:rPr>
              <a:t>Comenius</a:t>
            </a:r>
            <a:r>
              <a:rPr lang="cs-CZ" sz="1800" dirty="0" smtClean="0">
                <a:latin typeface="Calibri" pitchFamily="34" charset="0"/>
              </a:rPr>
              <a:t>): </a:t>
            </a:r>
            <a:r>
              <a:rPr lang="cs-CZ" sz="1800" dirty="0" err="1" smtClean="0">
                <a:latin typeface="Calibri" pitchFamily="34" charset="0"/>
              </a:rPr>
              <a:t>it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believes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that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Europe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is</a:t>
            </a:r>
            <a:r>
              <a:rPr lang="cs-CZ" sz="1800" dirty="0" smtClean="0">
                <a:latin typeface="Calibri" pitchFamily="34" charset="0"/>
              </a:rPr>
              <a:t> more </a:t>
            </a:r>
            <a:r>
              <a:rPr lang="cs-CZ" sz="1800" dirty="0" err="1" smtClean="0">
                <a:latin typeface="Calibri" pitchFamily="34" charset="0"/>
              </a:rPr>
              <a:t>united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if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we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break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down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any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language</a:t>
            </a:r>
            <a:r>
              <a:rPr lang="cs-CZ" sz="1800" dirty="0" smtClean="0">
                <a:latin typeface="Calibri" pitchFamily="34" charset="0"/>
              </a:rPr>
              <a:t>, </a:t>
            </a:r>
            <a:r>
              <a:rPr lang="cs-CZ" sz="1800" dirty="0" err="1" smtClean="0">
                <a:latin typeface="Calibri" pitchFamily="34" charset="0"/>
              </a:rPr>
              <a:t>culture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or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ethnic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barrier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we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understand</a:t>
            </a:r>
            <a:r>
              <a:rPr lang="cs-CZ" sz="1800" dirty="0" smtClean="0">
                <a:latin typeface="Calibri" pitchFamily="34" charset="0"/>
              </a:rPr>
              <a:t>, </a:t>
            </a:r>
            <a:r>
              <a:rPr lang="cs-CZ" sz="1800" dirty="0" err="1" smtClean="0">
                <a:latin typeface="Calibri" pitchFamily="34" charset="0"/>
              </a:rPr>
              <a:t>appreciate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respect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other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cultures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traditions</a:t>
            </a:r>
            <a:r>
              <a:rPr lang="cs-CZ" sz="1800" dirty="0" smtClean="0">
                <a:latin typeface="Calibri" pitchFamily="34" charset="0"/>
              </a:rPr>
              <a:t>.</a:t>
            </a:r>
            <a:endParaRPr lang="cs-CZ" sz="1800" b="1" dirty="0" smtClean="0">
              <a:latin typeface="Calibri" pitchFamily="34" charset="0"/>
            </a:endParaRPr>
          </a:p>
          <a:p>
            <a:pPr algn="just">
              <a:buNone/>
            </a:pPr>
            <a:endParaRPr lang="cs-CZ" sz="1800" b="1" dirty="0" smtClean="0">
              <a:latin typeface="Calibri" pitchFamily="34" charset="0"/>
            </a:endParaRPr>
          </a:p>
          <a:p>
            <a:pPr algn="just">
              <a:buNone/>
            </a:pPr>
            <a:r>
              <a:rPr lang="cs-CZ" sz="1800" b="1" dirty="0" err="1" smtClean="0">
                <a:latin typeface="Calibri" pitchFamily="34" charset="0"/>
              </a:rPr>
              <a:t>Advantages</a:t>
            </a:r>
            <a:r>
              <a:rPr lang="cs-CZ" sz="1800" b="1" dirty="0" smtClean="0">
                <a:latin typeface="Calibri" pitchFamily="34" charset="0"/>
              </a:rPr>
              <a:t> </a:t>
            </a:r>
            <a:r>
              <a:rPr lang="cs-CZ" sz="1800" b="1" dirty="0" err="1" smtClean="0">
                <a:latin typeface="Calibri" pitchFamily="34" charset="0"/>
              </a:rPr>
              <a:t>of</a:t>
            </a:r>
            <a:r>
              <a:rPr lang="cs-CZ" sz="1800" b="1" dirty="0" smtClean="0">
                <a:latin typeface="Calibri" pitchFamily="34" charset="0"/>
              </a:rPr>
              <a:t> </a:t>
            </a:r>
            <a:r>
              <a:rPr lang="cs-CZ" sz="1800" b="1" dirty="0" err="1" smtClean="0">
                <a:latin typeface="Calibri" pitchFamily="34" charset="0"/>
              </a:rPr>
              <a:t>being</a:t>
            </a:r>
            <a:r>
              <a:rPr lang="cs-CZ" sz="1800" b="1" dirty="0" smtClean="0">
                <a:latin typeface="Calibri" pitchFamily="34" charset="0"/>
              </a:rPr>
              <a:t> EU </a:t>
            </a:r>
            <a:r>
              <a:rPr lang="cs-CZ" sz="1800" b="1" dirty="0" err="1" smtClean="0">
                <a:latin typeface="Calibri" pitchFamily="34" charset="0"/>
              </a:rPr>
              <a:t>members</a:t>
            </a:r>
            <a:r>
              <a:rPr lang="cs-CZ" sz="1800" b="1" dirty="0" smtClean="0">
                <a:latin typeface="Calibri" pitchFamily="34" charset="0"/>
              </a:rPr>
              <a:t> </a:t>
            </a:r>
          </a:p>
          <a:p>
            <a:pPr algn="just"/>
            <a:r>
              <a:rPr lang="cs-CZ" sz="1800" dirty="0" err="1" smtClean="0">
                <a:latin typeface="Calibri" pitchFamily="34" charset="0"/>
              </a:rPr>
              <a:t>If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you</a:t>
            </a:r>
            <a:r>
              <a:rPr lang="cs-CZ" sz="1800" dirty="0" smtClean="0">
                <a:latin typeface="Calibri" pitchFamily="34" charset="0"/>
              </a:rPr>
              <a:t> are a </a:t>
            </a:r>
            <a:r>
              <a:rPr lang="cs-CZ" sz="1800" dirty="0" err="1" smtClean="0">
                <a:latin typeface="Calibri" pitchFamily="34" charset="0"/>
              </a:rPr>
              <a:t>citizen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a </a:t>
            </a:r>
            <a:r>
              <a:rPr lang="cs-CZ" sz="1800" dirty="0" err="1" smtClean="0">
                <a:latin typeface="Calibri" pitchFamily="34" charset="0"/>
              </a:rPr>
              <a:t>member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state</a:t>
            </a:r>
            <a:r>
              <a:rPr lang="cs-CZ" sz="1800" dirty="0" smtClean="0">
                <a:latin typeface="Calibri" pitchFamily="34" charset="0"/>
              </a:rPr>
              <a:t>, </a:t>
            </a:r>
            <a:r>
              <a:rPr lang="cs-CZ" sz="1800" dirty="0" err="1" smtClean="0">
                <a:latin typeface="Calibri" pitchFamily="34" charset="0"/>
              </a:rPr>
              <a:t>you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can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travel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from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one</a:t>
            </a:r>
            <a:r>
              <a:rPr lang="cs-CZ" sz="1800" dirty="0" smtClean="0">
                <a:latin typeface="Calibri" pitchFamily="34" charset="0"/>
              </a:rPr>
              <a:t> country to </a:t>
            </a:r>
            <a:r>
              <a:rPr lang="cs-CZ" sz="1800" dirty="0" err="1" smtClean="0">
                <a:latin typeface="Calibri" pitchFamily="34" charset="0"/>
              </a:rPr>
              <a:t>another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with</a:t>
            </a:r>
            <a:r>
              <a:rPr lang="cs-CZ" sz="1800" dirty="0" smtClean="0">
                <a:latin typeface="Calibri" pitchFamily="34" charset="0"/>
              </a:rPr>
              <a:t> just a </a:t>
            </a:r>
            <a:r>
              <a:rPr lang="cs-CZ" sz="1800" dirty="0" err="1" smtClean="0">
                <a:latin typeface="Calibri" pitchFamily="34" charset="0"/>
              </a:rPr>
              <a:t>passport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or</a:t>
            </a:r>
            <a:r>
              <a:rPr lang="cs-CZ" sz="1800" dirty="0" smtClean="0">
                <a:latin typeface="Calibri" pitchFamily="34" charset="0"/>
              </a:rPr>
              <a:t> identity </a:t>
            </a:r>
            <a:r>
              <a:rPr lang="cs-CZ" sz="1800" dirty="0" err="1" smtClean="0">
                <a:latin typeface="Calibri" pitchFamily="34" charset="0"/>
              </a:rPr>
              <a:t>card</a:t>
            </a:r>
            <a:r>
              <a:rPr lang="cs-CZ" sz="1800" dirty="0" smtClean="0">
                <a:latin typeface="Calibri" pitchFamily="34" charset="0"/>
              </a:rPr>
              <a:t> (no visa).</a:t>
            </a:r>
          </a:p>
          <a:p>
            <a:pPr algn="just"/>
            <a:r>
              <a:rPr lang="cs-CZ" sz="1800" dirty="0" err="1" smtClean="0">
                <a:latin typeface="Calibri" pitchFamily="34" charset="0"/>
              </a:rPr>
              <a:t>You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can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also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work</a:t>
            </a:r>
            <a:r>
              <a:rPr lang="cs-CZ" sz="1800" dirty="0" smtClean="0">
                <a:latin typeface="Calibri" pitchFamily="34" charset="0"/>
              </a:rPr>
              <a:t>, study </a:t>
            </a:r>
            <a:r>
              <a:rPr lang="cs-CZ" sz="1800" dirty="0" err="1" smtClean="0">
                <a:latin typeface="Calibri" pitchFamily="34" charset="0"/>
              </a:rPr>
              <a:t>or</a:t>
            </a:r>
            <a:r>
              <a:rPr lang="cs-CZ" sz="1800" dirty="0" smtClean="0">
                <a:latin typeface="Calibri" pitchFamily="34" charset="0"/>
              </a:rPr>
              <a:t> live in </a:t>
            </a:r>
            <a:r>
              <a:rPr lang="cs-CZ" sz="1800" dirty="0" err="1" smtClean="0">
                <a:latin typeface="Calibri" pitchFamily="34" charset="0"/>
              </a:rPr>
              <a:t>any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other</a:t>
            </a:r>
            <a:r>
              <a:rPr lang="cs-CZ" sz="1800" dirty="0" smtClean="0">
                <a:latin typeface="Calibri" pitchFamily="34" charset="0"/>
              </a:rPr>
              <a:t> EU country.</a:t>
            </a:r>
          </a:p>
          <a:p>
            <a:pPr algn="just"/>
            <a:r>
              <a:rPr lang="cs-CZ" sz="1800" dirty="0" err="1" smtClean="0">
                <a:latin typeface="Calibri" pitchFamily="34" charset="0"/>
              </a:rPr>
              <a:t>Within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one</a:t>
            </a:r>
            <a:r>
              <a:rPr lang="cs-CZ" sz="1800" dirty="0" smtClean="0">
                <a:latin typeface="Calibri" pitchFamily="34" charset="0"/>
              </a:rPr>
              <a:t> Single Market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with</a:t>
            </a:r>
            <a:r>
              <a:rPr lang="cs-CZ" sz="1800" dirty="0" smtClean="0">
                <a:latin typeface="Calibri" pitchFamily="34" charset="0"/>
              </a:rPr>
              <a:t> a single </a:t>
            </a:r>
            <a:r>
              <a:rPr lang="cs-CZ" sz="1800" dirty="0" err="1" smtClean="0">
                <a:latin typeface="Calibri" pitchFamily="34" charset="0"/>
              </a:rPr>
              <a:t>currency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it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is</a:t>
            </a:r>
            <a:r>
              <a:rPr lang="cs-CZ" sz="1800" dirty="0" smtClean="0">
                <a:latin typeface="Calibri" pitchFamily="34" charset="0"/>
              </a:rPr>
              <a:t> much </a:t>
            </a:r>
            <a:r>
              <a:rPr lang="cs-CZ" sz="1800" dirty="0" err="1" smtClean="0">
                <a:latin typeface="Calibri" pitchFamily="34" charset="0"/>
              </a:rPr>
              <a:t>easier</a:t>
            </a:r>
            <a:r>
              <a:rPr lang="cs-CZ" sz="1800" dirty="0" smtClean="0">
                <a:latin typeface="Calibri" pitchFamily="34" charset="0"/>
              </a:rPr>
              <a:t> to </a:t>
            </a:r>
            <a:r>
              <a:rPr lang="cs-CZ" sz="1800" dirty="0" err="1" smtClean="0">
                <a:latin typeface="Calibri" pitchFamily="34" charset="0"/>
              </a:rPr>
              <a:t>buy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sell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products</a:t>
            </a:r>
            <a:r>
              <a:rPr lang="cs-CZ" sz="1800" dirty="0" smtClean="0">
                <a:latin typeface="Calibri" pitchFamily="34" charset="0"/>
              </a:rPr>
              <a:t>.</a:t>
            </a:r>
          </a:p>
          <a:p>
            <a:pPr algn="just"/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Czech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republic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is</a:t>
            </a:r>
            <a:r>
              <a:rPr lang="cs-CZ" sz="1800" dirty="0" smtClean="0">
                <a:latin typeface="Calibri" pitchFamily="34" charset="0"/>
              </a:rPr>
              <a:t> a </a:t>
            </a:r>
            <a:r>
              <a:rPr lang="cs-CZ" sz="1800" dirty="0" err="1" smtClean="0">
                <a:latin typeface="Calibri" pitchFamily="34" charset="0"/>
              </a:rPr>
              <a:t>relatively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small</a:t>
            </a:r>
            <a:r>
              <a:rPr lang="cs-CZ" sz="1800" dirty="0" smtClean="0">
                <a:latin typeface="Calibri" pitchFamily="34" charset="0"/>
              </a:rPr>
              <a:t> country. </a:t>
            </a:r>
            <a:r>
              <a:rPr lang="cs-CZ" sz="1800" dirty="0" err="1" smtClean="0">
                <a:latin typeface="Calibri" pitchFamily="34" charset="0"/>
              </a:rPr>
              <a:t>Being</a:t>
            </a:r>
            <a:r>
              <a:rPr lang="cs-CZ" sz="1800" dirty="0" smtClean="0">
                <a:latin typeface="Calibri" pitchFamily="34" charset="0"/>
              </a:rPr>
              <a:t> part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EU </a:t>
            </a:r>
            <a:r>
              <a:rPr lang="cs-CZ" sz="1800" dirty="0" err="1" smtClean="0">
                <a:latin typeface="Calibri" pitchFamily="34" charset="0"/>
              </a:rPr>
              <a:t>political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economic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system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makes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it</a:t>
            </a:r>
            <a:r>
              <a:rPr lang="cs-CZ" sz="1800" dirty="0" smtClean="0">
                <a:latin typeface="Calibri" pitchFamily="34" charset="0"/>
              </a:rPr>
              <a:t> much </a:t>
            </a:r>
            <a:r>
              <a:rPr lang="cs-CZ" sz="1800" dirty="0" err="1" smtClean="0">
                <a:latin typeface="Calibri" pitchFamily="34" charset="0"/>
              </a:rPr>
              <a:t>stronger</a:t>
            </a:r>
            <a:r>
              <a:rPr lang="cs-CZ" sz="1800" dirty="0" smtClean="0">
                <a:latin typeface="Calibri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EU </a:t>
            </a:r>
            <a:r>
              <a:rPr lang="cs-CZ" dirty="0" err="1" smtClean="0"/>
              <a:t>symbols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124472"/>
          </a:xfrm>
        </p:spPr>
        <p:txBody>
          <a:bodyPr>
            <a:normAutofit fontScale="62500" lnSpcReduction="20000"/>
          </a:bodyPr>
          <a:lstStyle/>
          <a:p>
            <a:pPr algn="just">
              <a:lnSpc>
                <a:spcPct val="120000"/>
              </a:lnSpc>
              <a:buNone/>
            </a:pPr>
            <a:r>
              <a:rPr lang="cs-CZ" sz="2900" b="1" dirty="0" smtClean="0">
                <a:latin typeface="Calibri" pitchFamily="34" charset="0"/>
              </a:rPr>
              <a:t>	</a:t>
            </a:r>
            <a:r>
              <a:rPr lang="cs-CZ" sz="2900" b="1" dirty="0" err="1" smtClean="0">
                <a:latin typeface="Calibri" pitchFamily="34" charset="0"/>
              </a:rPr>
              <a:t>The</a:t>
            </a:r>
            <a:r>
              <a:rPr lang="cs-CZ" sz="2900" b="1" dirty="0" smtClean="0">
                <a:latin typeface="Calibri" pitchFamily="34" charset="0"/>
              </a:rPr>
              <a:t> </a:t>
            </a:r>
            <a:r>
              <a:rPr lang="cs-CZ" sz="2900" b="1" dirty="0" err="1" smtClean="0">
                <a:latin typeface="Calibri" pitchFamily="34" charset="0"/>
              </a:rPr>
              <a:t>European</a:t>
            </a:r>
            <a:r>
              <a:rPr lang="cs-CZ" sz="2900" b="1" dirty="0" smtClean="0">
                <a:latin typeface="Calibri" pitchFamily="34" charset="0"/>
              </a:rPr>
              <a:t> flag</a:t>
            </a:r>
            <a:endParaRPr lang="cs-CZ" sz="2900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  <a:buNone/>
            </a:pPr>
            <a:r>
              <a:rPr lang="cs-CZ" sz="2900" dirty="0" smtClean="0">
                <a:latin typeface="Calibri" pitchFamily="34" charset="0"/>
              </a:rPr>
              <a:t>	</a:t>
            </a:r>
            <a:r>
              <a:rPr lang="cs-CZ" sz="2900" dirty="0" err="1" smtClean="0">
                <a:latin typeface="Calibri" pitchFamily="34" charset="0"/>
              </a:rPr>
              <a:t>The</a:t>
            </a:r>
            <a:r>
              <a:rPr lang="cs-CZ" sz="2900" dirty="0" smtClean="0">
                <a:latin typeface="Calibri" pitchFamily="34" charset="0"/>
              </a:rPr>
              <a:t> 12 </a:t>
            </a:r>
            <a:r>
              <a:rPr lang="cs-CZ" sz="2900" dirty="0" err="1" smtClean="0">
                <a:latin typeface="Calibri" pitchFamily="34" charset="0"/>
              </a:rPr>
              <a:t>stars</a:t>
            </a:r>
            <a:r>
              <a:rPr lang="cs-CZ" sz="2900" dirty="0" smtClean="0">
                <a:latin typeface="Calibri" pitchFamily="34" charset="0"/>
              </a:rPr>
              <a:t> in a </a:t>
            </a:r>
            <a:r>
              <a:rPr lang="cs-CZ" sz="2900" dirty="0" err="1" smtClean="0">
                <a:latin typeface="Calibri" pitchFamily="34" charset="0"/>
              </a:rPr>
              <a:t>circle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symbolise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the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ideals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of</a:t>
            </a:r>
            <a:r>
              <a:rPr lang="cs-CZ" sz="2900" dirty="0" smtClean="0">
                <a:latin typeface="Calibri" pitchFamily="34" charset="0"/>
              </a:rPr>
              <a:t> unity, solidarity </a:t>
            </a:r>
            <a:r>
              <a:rPr lang="cs-CZ" sz="2900" dirty="0" err="1" smtClean="0">
                <a:latin typeface="Calibri" pitchFamily="34" charset="0"/>
              </a:rPr>
              <a:t>and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harmony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among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the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peoples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of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Europe</a:t>
            </a:r>
            <a:r>
              <a:rPr lang="cs-CZ" sz="2900" dirty="0" smtClean="0">
                <a:latin typeface="Calibri" pitchFamily="34" charset="0"/>
              </a:rPr>
              <a:t>.</a:t>
            </a:r>
          </a:p>
          <a:p>
            <a:pPr algn="just">
              <a:lnSpc>
                <a:spcPct val="120000"/>
              </a:lnSpc>
              <a:buNone/>
            </a:pPr>
            <a:endParaRPr lang="cs-CZ" sz="2900" b="1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  <a:buNone/>
            </a:pPr>
            <a:r>
              <a:rPr lang="cs-CZ" sz="2900" b="1" dirty="0" smtClean="0">
                <a:latin typeface="Calibri" pitchFamily="34" charset="0"/>
              </a:rPr>
              <a:t>	</a:t>
            </a:r>
            <a:r>
              <a:rPr lang="cs-CZ" sz="2900" b="1" dirty="0" err="1" smtClean="0">
                <a:latin typeface="Calibri" pitchFamily="34" charset="0"/>
              </a:rPr>
              <a:t>The</a:t>
            </a:r>
            <a:r>
              <a:rPr lang="cs-CZ" sz="2900" b="1" dirty="0" smtClean="0">
                <a:latin typeface="Calibri" pitchFamily="34" charset="0"/>
              </a:rPr>
              <a:t> </a:t>
            </a:r>
            <a:r>
              <a:rPr lang="cs-CZ" sz="2900" b="1" dirty="0" err="1" smtClean="0">
                <a:latin typeface="Calibri" pitchFamily="34" charset="0"/>
              </a:rPr>
              <a:t>European</a:t>
            </a:r>
            <a:r>
              <a:rPr lang="cs-CZ" sz="2900" b="1" dirty="0" smtClean="0">
                <a:latin typeface="Calibri" pitchFamily="34" charset="0"/>
              </a:rPr>
              <a:t> anthem</a:t>
            </a:r>
            <a:endParaRPr lang="cs-CZ" sz="2900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  <a:buNone/>
            </a:pPr>
            <a:r>
              <a:rPr lang="cs-CZ" sz="2900" dirty="0" smtClean="0">
                <a:latin typeface="Calibri" pitchFamily="34" charset="0"/>
              </a:rPr>
              <a:t>	</a:t>
            </a:r>
            <a:r>
              <a:rPr lang="cs-CZ" sz="2900" dirty="0" err="1" smtClean="0">
                <a:latin typeface="Calibri" pitchFamily="34" charset="0"/>
              </a:rPr>
              <a:t>The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melody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comes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from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the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Ninth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Symphony</a:t>
            </a:r>
            <a:r>
              <a:rPr lang="cs-CZ" sz="2900" dirty="0" smtClean="0">
                <a:latin typeface="Calibri" pitchFamily="34" charset="0"/>
              </a:rPr>
              <a:t> by Beethoven. </a:t>
            </a:r>
            <a:r>
              <a:rPr lang="cs-CZ" sz="2900" dirty="0" err="1" smtClean="0">
                <a:latin typeface="Calibri" pitchFamily="34" charset="0"/>
              </a:rPr>
              <a:t>When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this</a:t>
            </a:r>
            <a:r>
              <a:rPr lang="cs-CZ" sz="2900" dirty="0" smtClean="0">
                <a:latin typeface="Calibri" pitchFamily="34" charset="0"/>
              </a:rPr>
              <a:t> music </a:t>
            </a:r>
            <a:r>
              <a:rPr lang="cs-CZ" sz="2900" dirty="0" err="1" smtClean="0">
                <a:latin typeface="Calibri" pitchFamily="34" charset="0"/>
              </a:rPr>
              <a:t>is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used</a:t>
            </a:r>
            <a:r>
              <a:rPr lang="cs-CZ" sz="2900" dirty="0" smtClean="0">
                <a:latin typeface="Calibri" pitchFamily="34" charset="0"/>
              </a:rPr>
              <a:t> as </a:t>
            </a:r>
            <a:r>
              <a:rPr lang="cs-CZ" sz="2900" dirty="0" err="1" smtClean="0">
                <a:latin typeface="Calibri" pitchFamily="34" charset="0"/>
              </a:rPr>
              <a:t>the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European</a:t>
            </a:r>
            <a:r>
              <a:rPr lang="cs-CZ" sz="2900" dirty="0" smtClean="0">
                <a:latin typeface="Calibri" pitchFamily="34" charset="0"/>
              </a:rPr>
              <a:t> anthem, </a:t>
            </a:r>
            <a:r>
              <a:rPr lang="cs-CZ" sz="2900" dirty="0" err="1" smtClean="0">
                <a:latin typeface="Calibri" pitchFamily="34" charset="0"/>
              </a:rPr>
              <a:t>it</a:t>
            </a:r>
            <a:r>
              <a:rPr lang="cs-CZ" sz="2900" dirty="0" smtClean="0">
                <a:latin typeface="Calibri" pitchFamily="34" charset="0"/>
              </a:rPr>
              <a:t> has no </a:t>
            </a:r>
            <a:r>
              <a:rPr lang="cs-CZ" sz="2900" dirty="0" err="1" smtClean="0">
                <a:latin typeface="Calibri" pitchFamily="34" charset="0"/>
              </a:rPr>
              <a:t>words</a:t>
            </a:r>
            <a:r>
              <a:rPr lang="cs-CZ" sz="2900" dirty="0" smtClean="0">
                <a:latin typeface="Calibri" pitchFamily="34" charset="0"/>
              </a:rPr>
              <a:t>.</a:t>
            </a:r>
          </a:p>
          <a:p>
            <a:pPr algn="just">
              <a:lnSpc>
                <a:spcPct val="120000"/>
              </a:lnSpc>
              <a:buNone/>
            </a:pPr>
            <a:endParaRPr lang="cs-CZ" sz="2900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  <a:buNone/>
            </a:pPr>
            <a:r>
              <a:rPr lang="cs-CZ" sz="2900" b="1" dirty="0" smtClean="0">
                <a:latin typeface="Calibri" pitchFamily="34" charset="0"/>
              </a:rPr>
              <a:t>	</a:t>
            </a:r>
            <a:r>
              <a:rPr lang="cs-CZ" sz="2900" b="1" dirty="0" err="1" smtClean="0">
                <a:latin typeface="Calibri" pitchFamily="34" charset="0"/>
              </a:rPr>
              <a:t>Europe</a:t>
            </a:r>
            <a:r>
              <a:rPr lang="cs-CZ" sz="2900" b="1" dirty="0" smtClean="0">
                <a:latin typeface="Calibri" pitchFamily="34" charset="0"/>
              </a:rPr>
              <a:t> </a:t>
            </a:r>
            <a:r>
              <a:rPr lang="cs-CZ" sz="2900" b="1" dirty="0" err="1" smtClean="0">
                <a:latin typeface="Calibri" pitchFamily="34" charset="0"/>
              </a:rPr>
              <a:t>Day</a:t>
            </a:r>
            <a:r>
              <a:rPr lang="cs-CZ" sz="2900" b="1" dirty="0" smtClean="0">
                <a:latin typeface="Calibri" pitchFamily="34" charset="0"/>
              </a:rPr>
              <a:t>, 9 May</a:t>
            </a:r>
            <a:endParaRPr lang="cs-CZ" sz="2900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  <a:buNone/>
            </a:pPr>
            <a:r>
              <a:rPr lang="cs-CZ" sz="2900" dirty="0" smtClean="0">
                <a:latin typeface="Calibri" pitchFamily="34" charset="0"/>
              </a:rPr>
              <a:t>	</a:t>
            </a:r>
            <a:r>
              <a:rPr lang="cs-CZ" sz="2900" dirty="0" err="1" smtClean="0">
                <a:latin typeface="Calibri" pitchFamily="34" charset="0"/>
              </a:rPr>
              <a:t>The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ideas</a:t>
            </a:r>
            <a:r>
              <a:rPr lang="cs-CZ" sz="2900" dirty="0" smtClean="0">
                <a:latin typeface="Calibri" pitchFamily="34" charset="0"/>
              </a:rPr>
              <a:t> to </a:t>
            </a:r>
            <a:r>
              <a:rPr lang="cs-CZ" sz="2900" dirty="0" err="1" smtClean="0">
                <a:latin typeface="Calibri" pitchFamily="34" charset="0"/>
              </a:rPr>
              <a:t>form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what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is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now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the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European</a:t>
            </a:r>
            <a:r>
              <a:rPr lang="cs-CZ" sz="2900" dirty="0" smtClean="0">
                <a:latin typeface="Calibri" pitchFamily="34" charset="0"/>
              </a:rPr>
              <a:t> Union </a:t>
            </a:r>
            <a:r>
              <a:rPr lang="cs-CZ" sz="2900" dirty="0" err="1" smtClean="0">
                <a:latin typeface="Calibri" pitchFamily="34" charset="0"/>
              </a:rPr>
              <a:t>were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first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proposed</a:t>
            </a:r>
            <a:r>
              <a:rPr lang="cs-CZ" sz="2900" dirty="0" smtClean="0">
                <a:latin typeface="Calibri" pitchFamily="34" charset="0"/>
              </a:rPr>
              <a:t> on 9 May 1950 in a </a:t>
            </a:r>
            <a:r>
              <a:rPr lang="cs-CZ" sz="2900" dirty="0" err="1" smtClean="0">
                <a:latin typeface="Calibri" pitchFamily="34" charset="0"/>
              </a:rPr>
              <a:t>speech</a:t>
            </a:r>
            <a:r>
              <a:rPr lang="cs-CZ" sz="2900" dirty="0" smtClean="0">
                <a:latin typeface="Calibri" pitchFamily="34" charset="0"/>
              </a:rPr>
              <a:t> by </a:t>
            </a:r>
            <a:r>
              <a:rPr lang="cs-CZ" sz="2900" dirty="0" err="1" smtClean="0">
                <a:latin typeface="Calibri" pitchFamily="34" charset="0"/>
              </a:rPr>
              <a:t>the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then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French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Foreign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Minister</a:t>
            </a:r>
            <a:r>
              <a:rPr lang="cs-CZ" sz="2900" dirty="0" smtClean="0">
                <a:latin typeface="Calibri" pitchFamily="34" charset="0"/>
              </a:rPr>
              <a:t>, Robert </a:t>
            </a:r>
            <a:r>
              <a:rPr lang="cs-CZ" sz="2900" dirty="0" err="1" smtClean="0">
                <a:latin typeface="Calibri" pitchFamily="34" charset="0"/>
              </a:rPr>
              <a:t>Schuman</a:t>
            </a:r>
            <a:r>
              <a:rPr lang="cs-CZ" sz="2900" dirty="0" smtClean="0">
                <a:latin typeface="Calibri" pitchFamily="34" charset="0"/>
              </a:rPr>
              <a:t>. </a:t>
            </a:r>
            <a:r>
              <a:rPr lang="cs-CZ" sz="2900" dirty="0" err="1" smtClean="0">
                <a:latin typeface="Calibri" pitchFamily="34" charset="0"/>
              </a:rPr>
              <a:t>Each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year</a:t>
            </a:r>
            <a:r>
              <a:rPr lang="cs-CZ" sz="2900" dirty="0" smtClean="0">
                <a:latin typeface="Calibri" pitchFamily="34" charset="0"/>
              </a:rPr>
              <a:t>, 9 May </a:t>
            </a:r>
            <a:r>
              <a:rPr lang="cs-CZ" sz="2900" dirty="0" err="1" smtClean="0">
                <a:latin typeface="Calibri" pitchFamily="34" charset="0"/>
              </a:rPr>
              <a:t>is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celebrated</a:t>
            </a:r>
            <a:r>
              <a:rPr lang="cs-CZ" sz="2900" dirty="0" smtClean="0">
                <a:latin typeface="Calibri" pitchFamily="34" charset="0"/>
              </a:rPr>
              <a:t> as </a:t>
            </a:r>
            <a:r>
              <a:rPr lang="cs-CZ" sz="2900" dirty="0" err="1" smtClean="0">
                <a:latin typeface="Calibri" pitchFamily="34" charset="0"/>
              </a:rPr>
              <a:t>the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EU’s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birthday</a:t>
            </a:r>
            <a:r>
              <a:rPr lang="cs-CZ" sz="2900" dirty="0" smtClean="0">
                <a:latin typeface="Calibri" pitchFamily="34" charset="0"/>
              </a:rPr>
              <a:t>.</a:t>
            </a:r>
          </a:p>
          <a:p>
            <a:pPr algn="just">
              <a:lnSpc>
                <a:spcPct val="120000"/>
              </a:lnSpc>
              <a:buNone/>
            </a:pPr>
            <a:endParaRPr lang="cs-CZ" sz="2900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  <a:buNone/>
            </a:pPr>
            <a:r>
              <a:rPr lang="cs-CZ" sz="2900" b="1" dirty="0" smtClean="0">
                <a:latin typeface="Calibri" pitchFamily="34" charset="0"/>
              </a:rPr>
              <a:t>	</a:t>
            </a:r>
            <a:r>
              <a:rPr lang="cs-CZ" sz="2900" b="1" dirty="0" err="1" smtClean="0">
                <a:latin typeface="Calibri" pitchFamily="34" charset="0"/>
              </a:rPr>
              <a:t>United</a:t>
            </a:r>
            <a:r>
              <a:rPr lang="cs-CZ" sz="2900" b="1" dirty="0" smtClean="0">
                <a:latin typeface="Calibri" pitchFamily="34" charset="0"/>
              </a:rPr>
              <a:t> in </a:t>
            </a:r>
            <a:r>
              <a:rPr lang="cs-CZ" sz="2900" b="1" dirty="0" err="1" smtClean="0">
                <a:latin typeface="Calibri" pitchFamily="34" charset="0"/>
              </a:rPr>
              <a:t>diversity</a:t>
            </a:r>
            <a:endParaRPr lang="cs-CZ" sz="2900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  <a:buNone/>
            </a:pPr>
            <a:r>
              <a:rPr lang="cs-CZ" sz="2900" dirty="0" smtClean="0">
                <a:latin typeface="Calibri" pitchFamily="34" charset="0"/>
              </a:rPr>
              <a:t>	</a:t>
            </a:r>
            <a:r>
              <a:rPr lang="cs-CZ" sz="2900" dirty="0" err="1" smtClean="0">
                <a:latin typeface="Calibri" pitchFamily="34" charset="0"/>
              </a:rPr>
              <a:t>This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is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the</a:t>
            </a:r>
            <a:r>
              <a:rPr lang="cs-CZ" sz="2900" dirty="0" smtClean="0">
                <a:latin typeface="Calibri" pitchFamily="34" charset="0"/>
              </a:rPr>
              <a:t> motto </a:t>
            </a:r>
            <a:r>
              <a:rPr lang="cs-CZ" sz="2900" dirty="0" err="1" smtClean="0">
                <a:latin typeface="Calibri" pitchFamily="34" charset="0"/>
              </a:rPr>
              <a:t>of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the</a:t>
            </a:r>
            <a:r>
              <a:rPr lang="cs-CZ" sz="2900" dirty="0" smtClean="0">
                <a:latin typeface="Calibri" pitchFamily="34" charset="0"/>
              </a:rPr>
              <a:t> EU.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6000768"/>
            <a:ext cx="8501122" cy="571496"/>
          </a:xfrm>
        </p:spPr>
        <p:txBody>
          <a:bodyPr>
            <a:normAutofit/>
          </a:bodyPr>
          <a:lstStyle/>
          <a:p>
            <a:r>
              <a:rPr lang="cs-CZ" sz="800" dirty="0" smtClean="0"/>
              <a:t>Flag_</a:t>
            </a:r>
            <a:r>
              <a:rPr lang="cs-CZ" sz="800" dirty="0" err="1" smtClean="0"/>
              <a:t>of</a:t>
            </a:r>
            <a:r>
              <a:rPr lang="cs-CZ" sz="800" dirty="0" smtClean="0"/>
              <a:t>_</a:t>
            </a:r>
            <a:r>
              <a:rPr lang="cs-CZ" sz="800" dirty="0" err="1" smtClean="0"/>
              <a:t>Europe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2013-08-19]. Dostupné z: http://commons.wikimedia.org/wiki/File%3AFlag_of_Europe.svg </a:t>
            </a:r>
            <a:endParaRPr lang="cs-CZ" sz="800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 descr="Flag_of_Europe.svg.pn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357158" y="357166"/>
            <a:ext cx="8506081" cy="566717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474024" cy="922114"/>
          </a:xfrm>
        </p:spPr>
        <p:txBody>
          <a:bodyPr/>
          <a:lstStyle/>
          <a:p>
            <a:r>
              <a:rPr lang="cs-CZ" dirty="0" err="1" smtClean="0"/>
              <a:t>History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EU in </a:t>
            </a:r>
            <a:r>
              <a:rPr lang="cs-CZ" dirty="0" err="1" smtClean="0"/>
              <a:t>brief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340768"/>
            <a:ext cx="7978080" cy="5328592"/>
          </a:xfrm>
        </p:spPr>
        <p:txBody>
          <a:bodyPr>
            <a:noAutofit/>
          </a:bodyPr>
          <a:lstStyle/>
          <a:p>
            <a:pPr algn="just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b="1" dirty="0" smtClean="0">
                <a:latin typeface="Calibri" pitchFamily="34" charset="0"/>
              </a:rPr>
              <a:t>1950</a:t>
            </a:r>
            <a:r>
              <a:rPr lang="cs-CZ" sz="1800" dirty="0" smtClean="0">
                <a:latin typeface="Calibri" pitchFamily="34" charset="0"/>
              </a:rPr>
              <a:t>, May 9 </a:t>
            </a:r>
            <a:r>
              <a:rPr lang="cs-CZ" sz="1800" dirty="0" err="1" smtClean="0">
                <a:latin typeface="Calibri" pitchFamily="34" charset="0"/>
              </a:rPr>
              <a:t>Schuman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Declaration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published</a:t>
            </a:r>
            <a:r>
              <a:rPr lang="cs-CZ" sz="1800" dirty="0" smtClean="0">
                <a:latin typeface="Calibri" pitchFamily="34" charset="0"/>
              </a:rPr>
              <a:t> (a </a:t>
            </a:r>
            <a:r>
              <a:rPr lang="cs-CZ" sz="1800" dirty="0" err="1" smtClean="0">
                <a:latin typeface="Calibri" pitchFamily="34" charset="0"/>
              </a:rPr>
              <a:t>plan</a:t>
            </a:r>
            <a:r>
              <a:rPr lang="cs-CZ" sz="1800" dirty="0" smtClean="0">
                <a:latin typeface="Calibri" pitchFamily="34" charset="0"/>
              </a:rPr>
              <a:t> by Jean </a:t>
            </a:r>
            <a:r>
              <a:rPr lang="cs-CZ" sz="1800" dirty="0" err="1" smtClean="0">
                <a:latin typeface="Calibri" pitchFamily="34" charset="0"/>
              </a:rPr>
              <a:t>Monnet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Robert </a:t>
            </a:r>
            <a:r>
              <a:rPr lang="cs-CZ" sz="1800" dirty="0" err="1" smtClean="0">
                <a:latin typeface="Calibri" pitchFamily="34" charset="0"/>
              </a:rPr>
              <a:t>Schuman</a:t>
            </a:r>
            <a:r>
              <a:rPr lang="cs-CZ" sz="1800" dirty="0" smtClean="0">
                <a:latin typeface="Calibri" pitchFamily="34" charset="0"/>
              </a:rPr>
              <a:t> to </a:t>
            </a:r>
            <a:r>
              <a:rPr lang="cs-CZ" sz="1800" dirty="0" err="1" smtClean="0">
                <a:latin typeface="Calibri" pitchFamily="34" charset="0"/>
              </a:rPr>
              <a:t>coordinate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coal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steel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industries</a:t>
            </a:r>
            <a:r>
              <a:rPr lang="cs-CZ" sz="1800" dirty="0" smtClean="0">
                <a:latin typeface="Calibri" pitchFamily="34" charset="0"/>
              </a:rPr>
              <a:t> in </a:t>
            </a:r>
            <a:r>
              <a:rPr lang="cs-CZ" sz="1800" dirty="0" err="1" smtClean="0">
                <a:latin typeface="Calibri" pitchFamily="34" charset="0"/>
              </a:rPr>
              <a:t>Europe</a:t>
            </a:r>
            <a:r>
              <a:rPr lang="cs-CZ" sz="1800" dirty="0" smtClean="0">
                <a:latin typeface="Calibri" pitchFamily="34" charset="0"/>
              </a:rPr>
              <a:t>) – </a:t>
            </a:r>
            <a:r>
              <a:rPr lang="cs-CZ" sz="1800" dirty="0" err="1" smtClean="0">
                <a:latin typeface="Calibri" pitchFamily="34" charset="0"/>
              </a:rPr>
              <a:t>this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plan</a:t>
            </a:r>
            <a:r>
              <a:rPr lang="cs-CZ" sz="1800" dirty="0" smtClean="0">
                <a:latin typeface="Calibri" pitchFamily="34" charset="0"/>
              </a:rPr>
              <a:t> led to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creation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European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Coal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Steel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Community</a:t>
            </a:r>
            <a:r>
              <a:rPr lang="cs-CZ" sz="1800" dirty="0" smtClean="0">
                <a:latin typeface="Calibri" pitchFamily="34" charset="0"/>
              </a:rPr>
              <a:t>.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b="1" dirty="0" smtClean="0">
                <a:latin typeface="Calibri" pitchFamily="34" charset="0"/>
              </a:rPr>
              <a:t>1951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Treaty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Paris </a:t>
            </a:r>
            <a:r>
              <a:rPr lang="cs-CZ" sz="1800" dirty="0" err="1" smtClean="0">
                <a:latin typeface="Calibri" pitchFamily="34" charset="0"/>
              </a:rPr>
              <a:t>creating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ECSC </a:t>
            </a:r>
            <a:r>
              <a:rPr lang="cs-CZ" sz="1800" dirty="0" err="1" smtClean="0">
                <a:latin typeface="Calibri" pitchFamily="34" charset="0"/>
              </a:rPr>
              <a:t>with</a:t>
            </a:r>
            <a:r>
              <a:rPr lang="cs-CZ" sz="1800" dirty="0" smtClean="0">
                <a:latin typeface="Calibri" pitchFamily="34" charset="0"/>
              </a:rPr>
              <a:t> 6 </a:t>
            </a:r>
            <a:r>
              <a:rPr lang="cs-CZ" sz="1800" dirty="0" err="1" smtClean="0">
                <a:latin typeface="Calibri" pitchFamily="34" charset="0"/>
              </a:rPr>
              <a:t>members</a:t>
            </a:r>
            <a:r>
              <a:rPr lang="cs-CZ" sz="1800" dirty="0" smtClean="0">
                <a:latin typeface="Calibri" pitchFamily="34" charset="0"/>
              </a:rPr>
              <a:t>: </a:t>
            </a:r>
            <a:r>
              <a:rPr lang="cs-CZ" sz="1800" dirty="0" err="1" smtClean="0">
                <a:latin typeface="Calibri" pitchFamily="34" charset="0"/>
              </a:rPr>
              <a:t>Belgium</a:t>
            </a:r>
            <a:r>
              <a:rPr lang="cs-CZ" sz="1800" dirty="0" smtClean="0">
                <a:latin typeface="Calibri" pitchFamily="34" charset="0"/>
              </a:rPr>
              <a:t>, </a:t>
            </a:r>
            <a:r>
              <a:rPr lang="cs-CZ" sz="1800" dirty="0" err="1" smtClean="0">
                <a:latin typeface="Calibri" pitchFamily="34" charset="0"/>
              </a:rPr>
              <a:t>West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Germany</a:t>
            </a:r>
            <a:r>
              <a:rPr lang="cs-CZ" sz="1800" dirty="0" smtClean="0">
                <a:latin typeface="Calibri" pitchFamily="34" charset="0"/>
              </a:rPr>
              <a:t>, </a:t>
            </a:r>
            <a:r>
              <a:rPr lang="cs-CZ" sz="1800" dirty="0" err="1" smtClean="0">
                <a:latin typeface="Calibri" pitchFamily="34" charset="0"/>
              </a:rPr>
              <a:t>Luxembourg</a:t>
            </a:r>
            <a:r>
              <a:rPr lang="cs-CZ" sz="1800" dirty="0" smtClean="0">
                <a:latin typeface="Calibri" pitchFamily="34" charset="0"/>
              </a:rPr>
              <a:t>, France, Italy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Netherlands</a:t>
            </a:r>
            <a:endParaRPr lang="cs-CZ" sz="1800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b="1" dirty="0" smtClean="0">
                <a:latin typeface="Calibri" pitchFamily="34" charset="0"/>
              </a:rPr>
              <a:t>1957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Treaties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Rome </a:t>
            </a:r>
            <a:r>
              <a:rPr lang="cs-CZ" sz="1800" dirty="0" err="1" smtClean="0">
                <a:latin typeface="Calibri" pitchFamily="34" charset="0"/>
              </a:rPr>
              <a:t>creating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European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Economic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Community</a:t>
            </a:r>
            <a:r>
              <a:rPr lang="cs-CZ" sz="1800" dirty="0" smtClean="0">
                <a:latin typeface="Calibri" pitchFamily="34" charset="0"/>
              </a:rPr>
              <a:t> (EEC)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European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Atomic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Energy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Community</a:t>
            </a:r>
            <a:r>
              <a:rPr lang="cs-CZ" sz="1800" dirty="0" smtClean="0">
                <a:latin typeface="Calibri" pitchFamily="34" charset="0"/>
              </a:rPr>
              <a:t> (EURATOM)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b="1" dirty="0" smtClean="0">
                <a:latin typeface="Calibri" pitchFamily="34" charset="0"/>
              </a:rPr>
              <a:t>1992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Treaty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Maastricht </a:t>
            </a:r>
            <a:r>
              <a:rPr lang="cs-CZ" sz="1800" dirty="0" err="1" smtClean="0">
                <a:latin typeface="Calibri" pitchFamily="34" charset="0"/>
              </a:rPr>
              <a:t>creating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European</a:t>
            </a:r>
            <a:r>
              <a:rPr lang="cs-CZ" sz="1800" dirty="0" smtClean="0">
                <a:latin typeface="Calibri" pitchFamily="34" charset="0"/>
              </a:rPr>
              <a:t> Union, </a:t>
            </a:r>
            <a:r>
              <a:rPr lang="cs-CZ" sz="1800" dirty="0" err="1" smtClean="0">
                <a:latin typeface="Calibri" pitchFamily="34" charset="0"/>
              </a:rPr>
              <a:t>enlarging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cooperation</a:t>
            </a:r>
            <a:r>
              <a:rPr lang="cs-CZ" sz="1800" dirty="0" smtClean="0">
                <a:latin typeface="Calibri" pitchFamily="34" charset="0"/>
              </a:rPr>
              <a:t> on </a:t>
            </a:r>
            <a:r>
              <a:rPr lang="cs-CZ" sz="1800" dirty="0" err="1" smtClean="0">
                <a:latin typeface="Calibri" pitchFamily="34" charset="0"/>
              </a:rPr>
              <a:t>also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political</a:t>
            </a:r>
            <a:r>
              <a:rPr lang="cs-CZ" sz="1800" dirty="0" smtClean="0">
                <a:latin typeface="Calibri" pitchFamily="34" charset="0"/>
              </a:rPr>
              <a:t> basis. As a </a:t>
            </a:r>
            <a:r>
              <a:rPr lang="cs-CZ" sz="1800" dirty="0" err="1" smtClean="0">
                <a:latin typeface="Calibri" pitchFamily="34" charset="0"/>
              </a:rPr>
              <a:t>consequence</a:t>
            </a:r>
            <a:r>
              <a:rPr lang="cs-CZ" sz="1800" dirty="0" smtClean="0">
                <a:latin typeface="Calibri" pitchFamily="34" charset="0"/>
              </a:rPr>
              <a:t> i</a:t>
            </a:r>
            <a:r>
              <a:rPr lang="en-US" sz="1800" dirty="0" smtClean="0">
                <a:latin typeface="Calibri" pitchFamily="34" charset="0"/>
              </a:rPr>
              <a:t>n </a:t>
            </a:r>
            <a:r>
              <a:rPr lang="en-US" sz="1800" b="1" dirty="0" smtClean="0">
                <a:latin typeface="Calibri" pitchFamily="34" charset="0"/>
              </a:rPr>
              <a:t>1993</a:t>
            </a:r>
            <a:r>
              <a:rPr lang="en-US" sz="1800" dirty="0" smtClean="0">
                <a:latin typeface="Calibri" pitchFamily="34" charset="0"/>
              </a:rPr>
              <a:t> the Single Market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en-US" sz="1800" dirty="0" smtClean="0">
                <a:latin typeface="Calibri" pitchFamily="34" charset="0"/>
              </a:rPr>
              <a:t>is completed with the </a:t>
            </a:r>
            <a:r>
              <a:rPr lang="en-US" sz="1800" dirty="0" err="1" smtClean="0">
                <a:latin typeface="Calibri" pitchFamily="34" charset="0"/>
              </a:rPr>
              <a:t>the</a:t>
            </a:r>
            <a:r>
              <a:rPr lang="en-US" sz="1800" dirty="0" smtClean="0">
                <a:latin typeface="Calibri" pitchFamily="34" charset="0"/>
              </a:rPr>
              <a:t> 'four freedoms' of movement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: 1.</a:t>
            </a:r>
            <a:r>
              <a:rPr lang="en-US" sz="1800" dirty="0" smtClean="0">
                <a:latin typeface="Calibri" pitchFamily="34" charset="0"/>
              </a:rPr>
              <a:t> goods, </a:t>
            </a:r>
            <a:r>
              <a:rPr lang="cs-CZ" sz="1800" dirty="0" smtClean="0">
                <a:latin typeface="Calibri" pitchFamily="34" charset="0"/>
              </a:rPr>
              <a:t>2. </a:t>
            </a:r>
            <a:r>
              <a:rPr lang="en-US" sz="1800" dirty="0" smtClean="0">
                <a:latin typeface="Calibri" pitchFamily="34" charset="0"/>
              </a:rPr>
              <a:t>services, </a:t>
            </a:r>
            <a:r>
              <a:rPr lang="cs-CZ" sz="1800" dirty="0" smtClean="0">
                <a:latin typeface="Calibri" pitchFamily="34" charset="0"/>
              </a:rPr>
              <a:t>3. </a:t>
            </a:r>
            <a:r>
              <a:rPr lang="en-US" sz="1800" dirty="0" smtClean="0">
                <a:latin typeface="Calibri" pitchFamily="34" charset="0"/>
              </a:rPr>
              <a:t>people and</a:t>
            </a:r>
            <a:r>
              <a:rPr lang="cs-CZ" sz="1800" dirty="0" smtClean="0">
                <a:latin typeface="Calibri" pitchFamily="34" charset="0"/>
              </a:rPr>
              <a:t> 4.</a:t>
            </a:r>
            <a:r>
              <a:rPr lang="en-US" sz="1800" dirty="0" smtClean="0">
                <a:latin typeface="Calibri" pitchFamily="34" charset="0"/>
              </a:rPr>
              <a:t> money</a:t>
            </a:r>
            <a:r>
              <a:rPr lang="cs-CZ" sz="1800" dirty="0" smtClean="0">
                <a:latin typeface="Calibri" pitchFamily="34" charset="0"/>
              </a:rPr>
              <a:t>.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§"/>
            </a:pPr>
            <a:r>
              <a:rPr lang="en-US" sz="1800" dirty="0" smtClean="0">
                <a:latin typeface="Calibri" pitchFamily="34" charset="0"/>
              </a:rPr>
              <a:t>10 new countries join the EU in </a:t>
            </a:r>
            <a:r>
              <a:rPr lang="en-US" sz="1800" b="1" dirty="0" smtClean="0">
                <a:latin typeface="Calibri" pitchFamily="34" charset="0"/>
              </a:rPr>
              <a:t>2004</a:t>
            </a:r>
            <a:r>
              <a:rPr lang="en-US" sz="1800" dirty="0" smtClean="0">
                <a:latin typeface="Calibri" pitchFamily="34" charset="0"/>
              </a:rPr>
              <a:t>, followed by two more in 2007</a:t>
            </a:r>
            <a:endParaRPr lang="cs-CZ" sz="1800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b="1" dirty="0" smtClean="0">
                <a:latin typeface="Calibri" pitchFamily="34" charset="0"/>
              </a:rPr>
              <a:t>2009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Treaty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Lisbon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with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Constitution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Europe</a:t>
            </a:r>
            <a:r>
              <a:rPr lang="cs-CZ" sz="1800" dirty="0" smtClean="0">
                <a:latin typeface="Calibri" pitchFamily="34" charset="0"/>
              </a:rPr>
              <a:t>, </a:t>
            </a:r>
            <a:r>
              <a:rPr lang="cs-CZ" sz="1800" dirty="0" err="1" smtClean="0">
                <a:latin typeface="Calibri" pitchFamily="34" charset="0"/>
              </a:rPr>
              <a:t>which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substitutes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all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previous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treaties</a:t>
            </a:r>
            <a:endParaRPr lang="cs-CZ" sz="1800" dirty="0" smtClean="0">
              <a:latin typeface="Calibri" pitchFamily="34" charset="0"/>
            </a:endParaRPr>
          </a:p>
          <a:p>
            <a:endParaRPr lang="cs-CZ" sz="1600" dirty="0">
              <a:latin typeface="Calibri" pitchFamily="34" charset="0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185992" cy="922114"/>
          </a:xfrm>
        </p:spPr>
        <p:txBody>
          <a:bodyPr/>
          <a:lstStyle/>
          <a:p>
            <a:r>
              <a:rPr lang="cs-CZ" dirty="0" err="1" smtClean="0"/>
              <a:t>Schengen</a:t>
            </a:r>
            <a:r>
              <a:rPr lang="cs-CZ" dirty="0" smtClean="0"/>
              <a:t> </a:t>
            </a:r>
            <a:r>
              <a:rPr lang="cs-CZ" dirty="0" err="1" smtClean="0"/>
              <a:t>Agreement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214422"/>
            <a:ext cx="6143636" cy="5357850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20000"/>
              </a:lnSpc>
              <a:buNone/>
            </a:pPr>
            <a:r>
              <a:rPr lang="cs-CZ" sz="3300" dirty="0" smtClean="0">
                <a:latin typeface="Calibri" pitchFamily="34" charset="0"/>
              </a:rPr>
              <a:t>	</a:t>
            </a:r>
            <a:r>
              <a:rPr lang="en-US" sz="7200" dirty="0" smtClean="0">
                <a:latin typeface="Calibri" pitchFamily="34" charset="0"/>
              </a:rPr>
              <a:t>The </a:t>
            </a:r>
            <a:r>
              <a:rPr lang="en-US" sz="7200" dirty="0" err="1" smtClean="0">
                <a:latin typeface="Calibri" pitchFamily="34" charset="0"/>
              </a:rPr>
              <a:t>Schengen</a:t>
            </a:r>
            <a:r>
              <a:rPr lang="en-US" sz="7200" dirty="0" smtClean="0">
                <a:latin typeface="Calibri" pitchFamily="34" charset="0"/>
              </a:rPr>
              <a:t> area and cooperation are founded on the </a:t>
            </a:r>
            <a:r>
              <a:rPr lang="en-US" sz="7200" dirty="0" err="1" smtClean="0">
                <a:latin typeface="Calibri" pitchFamily="34" charset="0"/>
              </a:rPr>
              <a:t>Schengen</a:t>
            </a:r>
            <a:r>
              <a:rPr lang="en-US" sz="7200" dirty="0" smtClean="0">
                <a:latin typeface="Calibri" pitchFamily="34" charset="0"/>
              </a:rPr>
              <a:t> Agreement of </a:t>
            </a:r>
            <a:r>
              <a:rPr lang="en-US" sz="7200" u="sng" dirty="0" smtClean="0">
                <a:latin typeface="Calibri" pitchFamily="34" charset="0"/>
              </a:rPr>
              <a:t>1985</a:t>
            </a:r>
            <a:r>
              <a:rPr lang="en-US" sz="7200" dirty="0" smtClean="0">
                <a:latin typeface="Calibri" pitchFamily="34" charset="0"/>
              </a:rPr>
              <a:t>.</a:t>
            </a:r>
            <a:endParaRPr lang="cs-CZ" sz="7200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</a:pPr>
            <a:endParaRPr lang="cs-CZ" sz="7200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  <a:buNone/>
            </a:pPr>
            <a:r>
              <a:rPr lang="cs-CZ" sz="7200" dirty="0" smtClean="0">
                <a:latin typeface="Calibri" pitchFamily="34" charset="0"/>
              </a:rPr>
              <a:t>	</a:t>
            </a:r>
            <a:r>
              <a:rPr lang="en-US" sz="7200" dirty="0" smtClean="0">
                <a:latin typeface="Calibri" pitchFamily="34" charset="0"/>
              </a:rPr>
              <a:t>The </a:t>
            </a:r>
            <a:r>
              <a:rPr lang="en-US" sz="7200" u="sng" dirty="0" err="1" smtClean="0">
                <a:latin typeface="Calibri" pitchFamily="34" charset="0"/>
              </a:rPr>
              <a:t>Schengen</a:t>
            </a:r>
            <a:r>
              <a:rPr lang="en-US" sz="7200" u="sng" dirty="0" smtClean="0">
                <a:latin typeface="Calibri" pitchFamily="34" charset="0"/>
              </a:rPr>
              <a:t> area</a:t>
            </a:r>
            <a:r>
              <a:rPr lang="cs-CZ" sz="7200" dirty="0" smtClean="0">
                <a:latin typeface="Calibri" pitchFamily="34" charset="0"/>
              </a:rPr>
              <a:t> </a:t>
            </a:r>
            <a:r>
              <a:rPr lang="cs-CZ" sz="7200" dirty="0" err="1" smtClean="0">
                <a:latin typeface="Calibri" pitchFamily="34" charset="0"/>
              </a:rPr>
              <a:t>defines</a:t>
            </a:r>
            <a:r>
              <a:rPr lang="en-US" sz="7200" dirty="0" smtClean="0">
                <a:latin typeface="Calibri" pitchFamily="34" charset="0"/>
              </a:rPr>
              <a:t> a territory</a:t>
            </a:r>
            <a:r>
              <a:rPr lang="cs-CZ" sz="7200" dirty="0" smtClean="0">
                <a:latin typeface="Calibri" pitchFamily="34" charset="0"/>
              </a:rPr>
              <a:t> in </a:t>
            </a:r>
            <a:r>
              <a:rPr lang="cs-CZ" sz="7200" dirty="0" err="1" smtClean="0">
                <a:latin typeface="Calibri" pitchFamily="34" charset="0"/>
              </a:rPr>
              <a:t>Europe</a:t>
            </a:r>
            <a:r>
              <a:rPr lang="en-US" sz="7200" dirty="0" smtClean="0">
                <a:latin typeface="Calibri" pitchFamily="34" charset="0"/>
              </a:rPr>
              <a:t> </a:t>
            </a:r>
            <a:r>
              <a:rPr lang="en-US" sz="7200" u="sng" dirty="0" smtClean="0">
                <a:latin typeface="Calibri" pitchFamily="34" charset="0"/>
              </a:rPr>
              <a:t>where </a:t>
            </a:r>
            <a:r>
              <a:rPr lang="cs-CZ" sz="7200" u="sng" dirty="0" err="1" smtClean="0">
                <a:latin typeface="Calibri" pitchFamily="34" charset="0"/>
              </a:rPr>
              <a:t>people</a:t>
            </a:r>
            <a:r>
              <a:rPr lang="cs-CZ" sz="7200" u="sng" dirty="0" smtClean="0">
                <a:latin typeface="Calibri" pitchFamily="34" charset="0"/>
              </a:rPr>
              <a:t> are </a:t>
            </a:r>
            <a:r>
              <a:rPr lang="en-US" sz="7200" u="sng" dirty="0" err="1" smtClean="0">
                <a:latin typeface="Calibri" pitchFamily="34" charset="0"/>
              </a:rPr>
              <a:t>fre</a:t>
            </a:r>
            <a:r>
              <a:rPr lang="cs-CZ" sz="7200" u="sng" dirty="0" smtClean="0">
                <a:latin typeface="Calibri" pitchFamily="34" charset="0"/>
              </a:rPr>
              <a:t>e to </a:t>
            </a:r>
            <a:r>
              <a:rPr lang="cs-CZ" sz="7200" u="sng" dirty="0" err="1" smtClean="0">
                <a:latin typeface="Calibri" pitchFamily="34" charset="0"/>
              </a:rPr>
              <a:t>move</a:t>
            </a:r>
            <a:r>
              <a:rPr lang="en-US" sz="7200" dirty="0" smtClean="0">
                <a:latin typeface="Calibri" pitchFamily="34" charset="0"/>
              </a:rPr>
              <a:t>.</a:t>
            </a:r>
            <a:r>
              <a:rPr lang="cs-CZ" sz="7200" dirty="0" smtClean="0">
                <a:latin typeface="Calibri" pitchFamily="34" charset="0"/>
              </a:rPr>
              <a:t> In </a:t>
            </a:r>
            <a:r>
              <a:rPr lang="cs-CZ" sz="7200" dirty="0" err="1" smtClean="0">
                <a:latin typeface="Calibri" pitchFamily="34" charset="0"/>
              </a:rPr>
              <a:t>the</a:t>
            </a:r>
            <a:r>
              <a:rPr lang="cs-CZ" sz="7200" dirty="0" smtClean="0">
                <a:latin typeface="Calibri" pitchFamily="34" charset="0"/>
              </a:rPr>
              <a:t> </a:t>
            </a:r>
            <a:r>
              <a:rPr lang="cs-CZ" sz="7200" dirty="0" err="1" smtClean="0">
                <a:latin typeface="Calibri" pitchFamily="34" charset="0"/>
              </a:rPr>
              <a:t>Schengen</a:t>
            </a:r>
            <a:r>
              <a:rPr lang="cs-CZ" sz="7200" dirty="0" smtClean="0">
                <a:latin typeface="Calibri" pitchFamily="34" charset="0"/>
              </a:rPr>
              <a:t> area</a:t>
            </a:r>
            <a:r>
              <a:rPr lang="en-US" sz="7200" dirty="0" smtClean="0">
                <a:latin typeface="Calibri" pitchFamily="34" charset="0"/>
              </a:rPr>
              <a:t> all internal borders</a:t>
            </a:r>
            <a:r>
              <a:rPr lang="cs-CZ" sz="7200" dirty="0" smtClean="0">
                <a:latin typeface="Calibri" pitchFamily="34" charset="0"/>
              </a:rPr>
              <a:t> </a:t>
            </a:r>
            <a:r>
              <a:rPr lang="cs-CZ" sz="7200" dirty="0" err="1" smtClean="0">
                <a:latin typeface="Calibri" pitchFamily="34" charset="0"/>
              </a:rPr>
              <a:t>were</a:t>
            </a:r>
            <a:r>
              <a:rPr lang="cs-CZ" sz="7200" dirty="0" smtClean="0">
                <a:latin typeface="Calibri" pitchFamily="34" charset="0"/>
              </a:rPr>
              <a:t> </a:t>
            </a:r>
            <a:r>
              <a:rPr lang="cs-CZ" sz="7200" dirty="0" err="1" smtClean="0">
                <a:latin typeface="Calibri" pitchFamily="34" charset="0"/>
              </a:rPr>
              <a:t>abolished</a:t>
            </a:r>
            <a:r>
              <a:rPr lang="en-US" sz="7200" dirty="0" smtClean="0">
                <a:latin typeface="Calibri" pitchFamily="34" charset="0"/>
              </a:rPr>
              <a:t> in </a:t>
            </a:r>
            <a:r>
              <a:rPr lang="cs-CZ" sz="7200" dirty="0" err="1" smtClean="0">
                <a:latin typeface="Calibri" pitchFamily="34" charset="0"/>
              </a:rPr>
              <a:t>exchange</a:t>
            </a:r>
            <a:r>
              <a:rPr lang="cs-CZ" sz="7200" dirty="0" smtClean="0">
                <a:latin typeface="Calibri" pitchFamily="34" charset="0"/>
              </a:rPr>
              <a:t> </a:t>
            </a:r>
            <a:r>
              <a:rPr lang="cs-CZ" sz="7200" dirty="0" err="1" smtClean="0">
                <a:latin typeface="Calibri" pitchFamily="34" charset="0"/>
              </a:rPr>
              <a:t>for</a:t>
            </a:r>
            <a:r>
              <a:rPr lang="en-US" sz="7200" dirty="0" smtClean="0">
                <a:latin typeface="Calibri" pitchFamily="34" charset="0"/>
              </a:rPr>
              <a:t> </a:t>
            </a:r>
            <a:r>
              <a:rPr lang="en-US" sz="7200" u="sng" dirty="0" smtClean="0">
                <a:latin typeface="Calibri" pitchFamily="34" charset="0"/>
              </a:rPr>
              <a:t>a single external border</a:t>
            </a:r>
            <a:r>
              <a:rPr lang="cs-CZ" sz="7200" dirty="0" smtClean="0">
                <a:latin typeface="Calibri" pitchFamily="34" charset="0"/>
              </a:rPr>
              <a:t>.</a:t>
            </a:r>
          </a:p>
          <a:p>
            <a:pPr algn="just">
              <a:lnSpc>
                <a:spcPct val="120000"/>
              </a:lnSpc>
              <a:buNone/>
            </a:pPr>
            <a:endParaRPr lang="cs-CZ" sz="7200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  <a:buNone/>
            </a:pPr>
            <a:r>
              <a:rPr lang="cs-CZ" sz="7200" dirty="0" smtClean="0">
                <a:latin typeface="Calibri" pitchFamily="34" charset="0"/>
              </a:rPr>
              <a:t>	Not a</a:t>
            </a:r>
            <a:r>
              <a:rPr lang="en-US" sz="7200" dirty="0" err="1" smtClean="0">
                <a:latin typeface="Calibri" pitchFamily="34" charset="0"/>
              </a:rPr>
              <a:t>ll</a:t>
            </a:r>
            <a:r>
              <a:rPr lang="en-US" sz="7200" dirty="0" smtClean="0">
                <a:latin typeface="Calibri" pitchFamily="34" charset="0"/>
              </a:rPr>
              <a:t> countries cooperating in </a:t>
            </a:r>
            <a:r>
              <a:rPr lang="en-US" sz="7200" dirty="0" err="1" smtClean="0">
                <a:latin typeface="Calibri" pitchFamily="34" charset="0"/>
              </a:rPr>
              <a:t>Schengen</a:t>
            </a:r>
            <a:r>
              <a:rPr lang="en-US" sz="7200" dirty="0" smtClean="0">
                <a:latin typeface="Calibri" pitchFamily="34" charset="0"/>
              </a:rPr>
              <a:t> are part</a:t>
            </a:r>
            <a:r>
              <a:rPr lang="cs-CZ" sz="7200" dirty="0" smtClean="0">
                <a:latin typeface="Calibri" pitchFamily="34" charset="0"/>
              </a:rPr>
              <a:t> </a:t>
            </a:r>
            <a:r>
              <a:rPr lang="cs-CZ" sz="7200" dirty="0" err="1" smtClean="0">
                <a:latin typeface="Calibri" pitchFamily="34" charset="0"/>
              </a:rPr>
              <a:t>of</a:t>
            </a:r>
            <a:r>
              <a:rPr lang="en-US" sz="7200" dirty="0" smtClean="0">
                <a:latin typeface="Calibri" pitchFamily="34" charset="0"/>
              </a:rPr>
              <a:t> the </a:t>
            </a:r>
            <a:r>
              <a:rPr lang="en-US" sz="7200" dirty="0" err="1" smtClean="0">
                <a:latin typeface="Calibri" pitchFamily="34" charset="0"/>
              </a:rPr>
              <a:t>Schengen</a:t>
            </a:r>
            <a:r>
              <a:rPr lang="en-US" sz="7200" dirty="0" smtClean="0">
                <a:latin typeface="Calibri" pitchFamily="34" charset="0"/>
              </a:rPr>
              <a:t> area.</a:t>
            </a:r>
            <a:endParaRPr lang="cs-CZ" sz="7200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  <a:buNone/>
            </a:pPr>
            <a:endParaRPr lang="cs-CZ" sz="7200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  <a:buNone/>
            </a:pPr>
            <a:r>
              <a:rPr lang="cs-CZ" sz="7200" dirty="0" smtClean="0">
                <a:latin typeface="Calibri" pitchFamily="34" charset="0"/>
              </a:rPr>
              <a:t>	To</a:t>
            </a:r>
            <a:r>
              <a:rPr lang="en-US" sz="7200" dirty="0" smtClean="0">
                <a:latin typeface="Calibri" pitchFamily="34" charset="0"/>
              </a:rPr>
              <a:t> guarantee security within the </a:t>
            </a:r>
            <a:r>
              <a:rPr lang="en-US" sz="7200" dirty="0" err="1" smtClean="0">
                <a:latin typeface="Calibri" pitchFamily="34" charset="0"/>
              </a:rPr>
              <a:t>Schengen</a:t>
            </a:r>
            <a:r>
              <a:rPr lang="en-US" sz="7200" dirty="0" smtClean="0">
                <a:latin typeface="Calibri" pitchFamily="34" charset="0"/>
              </a:rPr>
              <a:t> area, </a:t>
            </a:r>
            <a:r>
              <a:rPr lang="en-US" sz="7200" u="sng" dirty="0" smtClean="0">
                <a:latin typeface="Calibri" pitchFamily="34" charset="0"/>
              </a:rPr>
              <a:t>cooperation</a:t>
            </a:r>
            <a:r>
              <a:rPr lang="en-US" sz="7200" dirty="0" smtClean="0">
                <a:latin typeface="Calibri" pitchFamily="34" charset="0"/>
              </a:rPr>
              <a:t> and coordination between police services and judicial authorities</a:t>
            </a:r>
            <a:r>
              <a:rPr lang="cs-CZ" sz="7200" dirty="0" smtClean="0">
                <a:latin typeface="Calibri" pitchFamily="34" charset="0"/>
              </a:rPr>
              <a:t> </a:t>
            </a:r>
            <a:r>
              <a:rPr lang="cs-CZ" sz="7200" dirty="0" err="1" smtClean="0">
                <a:latin typeface="Calibri" pitchFamily="34" charset="0"/>
              </a:rPr>
              <a:t>among</a:t>
            </a:r>
            <a:r>
              <a:rPr lang="cs-CZ" sz="7200" dirty="0" smtClean="0">
                <a:latin typeface="Calibri" pitchFamily="34" charset="0"/>
              </a:rPr>
              <a:t> </a:t>
            </a:r>
            <a:r>
              <a:rPr lang="cs-CZ" sz="7200" dirty="0" err="1" smtClean="0">
                <a:latin typeface="Calibri" pitchFamily="34" charset="0"/>
              </a:rPr>
              <a:t>partecipating</a:t>
            </a:r>
            <a:r>
              <a:rPr lang="cs-CZ" sz="7200" dirty="0" smtClean="0">
                <a:latin typeface="Calibri" pitchFamily="34" charset="0"/>
              </a:rPr>
              <a:t> </a:t>
            </a:r>
            <a:r>
              <a:rPr lang="cs-CZ" sz="7200" dirty="0" err="1" smtClean="0">
                <a:latin typeface="Calibri" pitchFamily="34" charset="0"/>
              </a:rPr>
              <a:t>countries</a:t>
            </a:r>
            <a:r>
              <a:rPr lang="en-US" sz="7200" dirty="0" smtClean="0">
                <a:latin typeface="Calibri" pitchFamily="34" charset="0"/>
              </a:rPr>
              <a:t> have been </a:t>
            </a:r>
            <a:r>
              <a:rPr lang="cs-CZ" sz="7200" dirty="0" err="1" smtClean="0">
                <a:latin typeface="Calibri" pitchFamily="34" charset="0"/>
              </a:rPr>
              <a:t>increased</a:t>
            </a:r>
            <a:r>
              <a:rPr lang="en-US" sz="7200" dirty="0" smtClean="0">
                <a:latin typeface="Calibri" pitchFamily="34" charset="0"/>
              </a:rPr>
              <a:t>.</a:t>
            </a:r>
            <a:endParaRPr lang="cs-CZ" sz="7200" dirty="0" smtClean="0">
              <a:latin typeface="Calibri" pitchFamily="34" charset="0"/>
            </a:endParaRPr>
          </a:p>
          <a:p>
            <a:pPr>
              <a:lnSpc>
                <a:spcPct val="120000"/>
              </a:lnSpc>
              <a:buNone/>
            </a:pPr>
            <a:endParaRPr lang="cs-CZ" sz="2800" dirty="0" smtClean="0"/>
          </a:p>
          <a:p>
            <a:pPr>
              <a:lnSpc>
                <a:spcPct val="120000"/>
              </a:lnSpc>
              <a:buNone/>
            </a:pPr>
            <a:r>
              <a:rPr lang="cs-CZ" sz="2800" dirty="0" smtClean="0"/>
              <a:t>	</a:t>
            </a:r>
            <a:r>
              <a:rPr lang="cs-CZ" sz="3200" dirty="0" smtClean="0"/>
              <a:t>BLUE, Mars. </a:t>
            </a:r>
            <a:r>
              <a:rPr lang="cs-CZ" sz="3200" dirty="0" err="1" smtClean="0"/>
              <a:t>SchengenGrenzeBayern</a:t>
            </a:r>
            <a:r>
              <a:rPr lang="cs-CZ" sz="3200" dirty="0" smtClean="0"/>
              <a:t>-</a:t>
            </a:r>
            <a:r>
              <a:rPr lang="cs-CZ" sz="3200" dirty="0" err="1" smtClean="0"/>
              <a:t>Tirol</a:t>
            </a:r>
            <a:r>
              <a:rPr lang="cs-CZ" sz="3200" dirty="0" smtClean="0"/>
              <a:t>. In: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Wikipedia</a:t>
            </a:r>
            <a:r>
              <a:rPr lang="cs-CZ" sz="3200" i="1" dirty="0" smtClean="0"/>
              <a:t>: </a:t>
            </a:r>
            <a:r>
              <a:rPr lang="cs-CZ" sz="3200" i="1" dirty="0" err="1" smtClean="0"/>
              <a:t>the</a:t>
            </a:r>
            <a:r>
              <a:rPr lang="cs-CZ" sz="3200" i="1" dirty="0" smtClean="0"/>
              <a:t> free </a:t>
            </a:r>
            <a:r>
              <a:rPr lang="cs-CZ" sz="3200" i="1" dirty="0" err="1" smtClean="0"/>
              <a:t>encyclopedia</a:t>
            </a:r>
            <a:r>
              <a:rPr lang="cs-CZ" sz="3200" dirty="0" smtClean="0"/>
              <a:t> [online]. San </a:t>
            </a:r>
            <a:r>
              <a:rPr lang="cs-CZ" sz="3200" dirty="0" err="1" smtClean="0"/>
              <a:t>Francisco</a:t>
            </a:r>
            <a:r>
              <a:rPr lang="cs-CZ" sz="3200" dirty="0" smtClean="0"/>
              <a:t> (CA): </a:t>
            </a:r>
            <a:r>
              <a:rPr lang="cs-CZ" sz="3200" dirty="0" err="1" smtClean="0"/>
              <a:t>Wikimedia</a:t>
            </a:r>
            <a:r>
              <a:rPr lang="cs-CZ" sz="3200" dirty="0" smtClean="0"/>
              <a:t> </a:t>
            </a:r>
            <a:r>
              <a:rPr lang="cs-CZ" sz="3200" dirty="0" err="1" smtClean="0"/>
              <a:t>Foundation</a:t>
            </a:r>
            <a:r>
              <a:rPr lang="cs-CZ" sz="3200" dirty="0" smtClean="0"/>
              <a:t>, 2001- [cit. 2013-08-19]. Dostupné z: http://commons.wikimedia.org/wiki/File:SchengenGrenzeBayern-Tirol.jpg </a:t>
            </a:r>
            <a:r>
              <a:rPr lang="cs-CZ" sz="3200" dirty="0" smtClean="0">
                <a:latin typeface="+mj-lt"/>
              </a:rPr>
              <a:t>	</a:t>
            </a:r>
          </a:p>
        </p:txBody>
      </p:sp>
      <p:pic>
        <p:nvPicPr>
          <p:cNvPr id="9" name="Zástupný symbol pro obsah 8" descr="SchengenGrenzeBayern-Tirol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6143636" y="2714620"/>
            <a:ext cx="2839661" cy="378621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500034" y="274638"/>
            <a:ext cx="8186766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1472" y="285729"/>
            <a:ext cx="771530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  <a:latin typeface="Franklin Gothic Medium" pitchFamily="34" charset="0"/>
              </a:rPr>
              <a:t>How</a:t>
            </a:r>
            <a:r>
              <a:rPr lang="cs-CZ" sz="4000" dirty="0" smtClean="0">
                <a:solidFill>
                  <a:schemeClr val="tx2"/>
                </a:solidFill>
                <a:latin typeface="Franklin Gothic Medium" pitchFamily="34" charset="0"/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  <a:latin typeface="Franklin Gothic Medium" pitchFamily="34" charset="0"/>
              </a:rPr>
              <a:t>the</a:t>
            </a:r>
            <a:r>
              <a:rPr lang="cs-CZ" sz="4000" dirty="0" smtClean="0">
                <a:solidFill>
                  <a:schemeClr val="tx2"/>
                </a:solidFill>
                <a:latin typeface="Franklin Gothic Medium" pitchFamily="34" charset="0"/>
              </a:rPr>
              <a:t> EU </a:t>
            </a:r>
            <a:r>
              <a:rPr lang="cs-CZ" sz="4000" dirty="0" err="1" smtClean="0">
                <a:solidFill>
                  <a:schemeClr val="tx2"/>
                </a:solidFill>
                <a:latin typeface="Franklin Gothic Medium" pitchFamily="34" charset="0"/>
              </a:rPr>
              <a:t>laws</a:t>
            </a:r>
            <a:r>
              <a:rPr lang="cs-CZ" sz="4000" dirty="0" smtClean="0">
                <a:solidFill>
                  <a:schemeClr val="tx2"/>
                </a:solidFill>
                <a:latin typeface="Franklin Gothic Medium" pitchFamily="34" charset="0"/>
              </a:rPr>
              <a:t> are </a:t>
            </a:r>
            <a:r>
              <a:rPr lang="cs-CZ" sz="4000" dirty="0" err="1" smtClean="0">
                <a:solidFill>
                  <a:schemeClr val="tx2"/>
                </a:solidFill>
                <a:latin typeface="Franklin Gothic Medium" pitchFamily="34" charset="0"/>
              </a:rPr>
              <a:t>made</a:t>
            </a:r>
            <a:r>
              <a:rPr lang="cs-CZ" sz="4000" dirty="0" smtClean="0">
                <a:solidFill>
                  <a:schemeClr val="tx2"/>
                </a:solidFill>
                <a:latin typeface="Franklin Gothic Medium" pitchFamily="34" charset="0"/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  <a:latin typeface="Franklin Gothic Medium" pitchFamily="34" charset="0"/>
              </a:rPr>
              <a:t>and</a:t>
            </a:r>
            <a:r>
              <a:rPr lang="cs-CZ" sz="4000" dirty="0" smtClean="0">
                <a:solidFill>
                  <a:schemeClr val="tx2"/>
                </a:solidFill>
                <a:latin typeface="Franklin Gothic Medium" pitchFamily="34" charset="0"/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  <a:latin typeface="Franklin Gothic Medium" pitchFamily="34" charset="0"/>
              </a:rPr>
              <a:t>work</a:t>
            </a:r>
            <a:r>
              <a:rPr lang="cs-CZ" sz="4000" dirty="0" smtClean="0">
                <a:solidFill>
                  <a:schemeClr val="tx2"/>
                </a:solidFill>
                <a:latin typeface="Franklin Gothic Medium" pitchFamily="34" charset="0"/>
              </a:rPr>
              <a:t>: </a:t>
            </a:r>
            <a:r>
              <a:rPr lang="cs-CZ" sz="4000" dirty="0" err="1" smtClean="0">
                <a:solidFill>
                  <a:schemeClr val="tx2"/>
                </a:solidFill>
                <a:latin typeface="Franklin Gothic Medium" pitchFamily="34" charset="0"/>
              </a:rPr>
              <a:t>the</a:t>
            </a:r>
            <a:r>
              <a:rPr lang="cs-CZ" sz="4000" dirty="0" smtClean="0">
                <a:solidFill>
                  <a:schemeClr val="tx2"/>
                </a:solidFill>
                <a:latin typeface="Franklin Gothic Medium" pitchFamily="34" charset="0"/>
              </a:rPr>
              <a:t> EU </a:t>
            </a:r>
            <a:r>
              <a:rPr lang="cs-CZ" sz="4000" dirty="0" err="1" smtClean="0">
                <a:solidFill>
                  <a:schemeClr val="tx2"/>
                </a:solidFill>
                <a:latin typeface="Franklin Gothic Medium" pitchFamily="34" charset="0"/>
              </a:rPr>
              <a:t>institutions</a:t>
            </a:r>
            <a:r>
              <a:rPr lang="cs-CZ" sz="4000" b="1" dirty="0" smtClean="0">
                <a:solidFill>
                  <a:schemeClr val="tx2"/>
                </a:solidFill>
                <a:latin typeface="Franklin Gothic Medium" pitchFamily="34" charset="0"/>
              </a:rPr>
              <a:t/>
            </a:r>
            <a:br>
              <a:rPr lang="cs-CZ" sz="4000" b="1" dirty="0" smtClean="0">
                <a:solidFill>
                  <a:schemeClr val="tx2"/>
                </a:solidFill>
                <a:latin typeface="Franklin Gothic Medium" pitchFamily="34" charset="0"/>
              </a:rPr>
            </a:br>
            <a:endParaRPr lang="cs-CZ" sz="4000" dirty="0">
              <a:latin typeface="Franklin Gothic Medium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28662" y="1714488"/>
            <a:ext cx="7858180" cy="46198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</a:pPr>
            <a:r>
              <a:rPr lang="cs-CZ" b="1" dirty="0" smtClean="0">
                <a:latin typeface="Calibri" pitchFamily="34" charset="0"/>
              </a:rPr>
              <a:t>1. C</a:t>
            </a:r>
            <a:r>
              <a:rPr lang="fr-FR" b="1" dirty="0" smtClean="0">
                <a:latin typeface="Calibri" pitchFamily="34" charset="0"/>
              </a:rPr>
              <a:t>itizens, interest groups</a:t>
            </a:r>
            <a:r>
              <a:rPr lang="cs-CZ" b="1" dirty="0" smtClean="0">
                <a:latin typeface="Calibri" pitchFamily="34" charset="0"/>
              </a:rPr>
              <a:t> </a:t>
            </a:r>
            <a:r>
              <a:rPr lang="cs-CZ" b="1" dirty="0" err="1" smtClean="0">
                <a:latin typeface="Calibri" pitchFamily="34" charset="0"/>
              </a:rPr>
              <a:t>and</a:t>
            </a:r>
            <a:r>
              <a:rPr lang="fr-FR" b="1" dirty="0" smtClean="0">
                <a:latin typeface="Calibri" pitchFamily="34" charset="0"/>
              </a:rPr>
              <a:t> experts discuss </a:t>
            </a:r>
            <a:r>
              <a:rPr lang="cs-CZ" dirty="0" err="1" smtClean="0">
                <a:latin typeface="Calibri" pitchFamily="34" charset="0"/>
              </a:rPr>
              <a:t>together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and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fr-FR" b="1" dirty="0" smtClean="0">
                <a:latin typeface="Calibri" pitchFamily="34" charset="0"/>
              </a:rPr>
              <a:t>consult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each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other</a:t>
            </a:r>
            <a:r>
              <a:rPr lang="cs-CZ" dirty="0" smtClean="0">
                <a:latin typeface="Calibri" pitchFamily="34" charset="0"/>
              </a:rPr>
              <a:t> in </a:t>
            </a:r>
            <a:r>
              <a:rPr lang="cs-CZ" dirty="0" err="1" smtClean="0">
                <a:latin typeface="Calibri" pitchFamily="34" charset="0"/>
              </a:rPr>
              <a:t>order</a:t>
            </a:r>
            <a:r>
              <a:rPr lang="cs-CZ" dirty="0" smtClean="0">
                <a:latin typeface="Calibri" pitchFamily="34" charset="0"/>
              </a:rPr>
              <a:t> to </a:t>
            </a:r>
            <a:r>
              <a:rPr lang="cs-CZ" dirty="0" err="1" smtClean="0">
                <a:latin typeface="Calibri" pitchFamily="34" charset="0"/>
              </a:rPr>
              <a:t>define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possible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changes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and</a:t>
            </a:r>
            <a:r>
              <a:rPr lang="cs-CZ" dirty="0" smtClean="0">
                <a:latin typeface="Calibri" pitchFamily="34" charset="0"/>
              </a:rPr>
              <a:t>/</a:t>
            </a:r>
            <a:r>
              <a:rPr lang="cs-CZ" dirty="0" err="1" smtClean="0">
                <a:latin typeface="Calibri" pitchFamily="34" charset="0"/>
              </a:rPr>
              <a:t>or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improvements</a:t>
            </a:r>
            <a:r>
              <a:rPr lang="cs-CZ" dirty="0" smtClean="0">
                <a:latin typeface="Calibri" pitchFamily="34" charset="0"/>
              </a:rPr>
              <a:t> to </a:t>
            </a:r>
            <a:r>
              <a:rPr lang="cs-CZ" dirty="0" err="1" smtClean="0">
                <a:latin typeface="Calibri" pitchFamily="34" charset="0"/>
              </a:rPr>
              <a:t>European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law</a:t>
            </a:r>
            <a:r>
              <a:rPr lang="cs-CZ" dirty="0" smtClean="0">
                <a:latin typeface="Calibri" pitchFamily="34" charset="0"/>
              </a:rPr>
              <a:t>. </a:t>
            </a:r>
            <a:r>
              <a:rPr lang="cs-CZ" dirty="0" err="1" smtClean="0">
                <a:latin typeface="Calibri" pitchFamily="34" charset="0"/>
              </a:rPr>
              <a:t>They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present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their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ideas</a:t>
            </a:r>
            <a:r>
              <a:rPr lang="cs-CZ" dirty="0" smtClean="0">
                <a:latin typeface="Calibri" pitchFamily="34" charset="0"/>
              </a:rPr>
              <a:t> to </a:t>
            </a:r>
          </a:p>
          <a:p>
            <a:pPr marL="342900" indent="-342900">
              <a:lnSpc>
                <a:spcPct val="150000"/>
              </a:lnSpc>
            </a:pPr>
            <a:r>
              <a:rPr lang="cs-CZ" b="1" dirty="0" smtClean="0">
                <a:latin typeface="Calibri" pitchFamily="34" charset="0"/>
              </a:rPr>
              <a:t>2. </a:t>
            </a:r>
            <a:r>
              <a:rPr lang="cs-CZ" b="1" dirty="0" err="1" smtClean="0">
                <a:latin typeface="Calibri" pitchFamily="34" charset="0"/>
              </a:rPr>
              <a:t>the</a:t>
            </a:r>
            <a:r>
              <a:rPr lang="cs-CZ" b="1" dirty="0" smtClean="0">
                <a:latin typeface="Calibri" pitchFamily="34" charset="0"/>
              </a:rPr>
              <a:t> </a:t>
            </a:r>
            <a:r>
              <a:rPr lang="fr-FR" b="1" dirty="0" smtClean="0">
                <a:latin typeface="Calibri" pitchFamily="34" charset="0"/>
              </a:rPr>
              <a:t>Commission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which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is</a:t>
            </a:r>
            <a:r>
              <a:rPr lang="cs-CZ" dirty="0" smtClean="0">
                <a:latin typeface="Calibri" pitchFamily="34" charset="0"/>
              </a:rPr>
              <a:t> in </a:t>
            </a:r>
            <a:r>
              <a:rPr lang="cs-CZ" dirty="0" err="1" smtClean="0">
                <a:latin typeface="Calibri" pitchFamily="34" charset="0"/>
              </a:rPr>
              <a:t>charge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of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making</a:t>
            </a:r>
            <a:r>
              <a:rPr lang="cs-CZ" dirty="0" smtClean="0">
                <a:latin typeface="Calibri" pitchFamily="34" charset="0"/>
              </a:rPr>
              <a:t> a </a:t>
            </a:r>
            <a:r>
              <a:rPr lang="fr-FR" b="1" dirty="0" smtClean="0">
                <a:latin typeface="Calibri" pitchFamily="34" charset="0"/>
              </a:rPr>
              <a:t>formal proposal </a:t>
            </a:r>
            <a:r>
              <a:rPr lang="cs-CZ" dirty="0" err="1" smtClean="0">
                <a:latin typeface="Calibri" pitchFamily="34" charset="0"/>
              </a:rPr>
              <a:t>which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sent</a:t>
            </a:r>
            <a:r>
              <a:rPr lang="cs-CZ" dirty="0" smtClean="0">
                <a:latin typeface="Calibri" pitchFamily="34" charset="0"/>
              </a:rPr>
              <a:t> to</a:t>
            </a:r>
          </a:p>
          <a:p>
            <a:pPr marL="342900" indent="-342900">
              <a:lnSpc>
                <a:spcPct val="150000"/>
              </a:lnSpc>
            </a:pPr>
            <a:r>
              <a:rPr lang="cs-CZ" b="1" dirty="0" smtClean="0">
                <a:latin typeface="Calibri" pitchFamily="34" charset="0"/>
              </a:rPr>
              <a:t>3. </a:t>
            </a:r>
            <a:r>
              <a:rPr lang="cs-CZ" b="1" dirty="0" err="1" smtClean="0">
                <a:latin typeface="Calibri" pitchFamily="34" charset="0"/>
              </a:rPr>
              <a:t>the</a:t>
            </a:r>
            <a:r>
              <a:rPr lang="cs-CZ" b="1" dirty="0" smtClean="0">
                <a:latin typeface="Calibri" pitchFamily="34" charset="0"/>
              </a:rPr>
              <a:t> </a:t>
            </a:r>
            <a:r>
              <a:rPr lang="fr-FR" b="1" dirty="0" smtClean="0">
                <a:latin typeface="Calibri" pitchFamily="34" charset="0"/>
              </a:rPr>
              <a:t>Parliament and </a:t>
            </a:r>
            <a:r>
              <a:rPr lang="cs-CZ" b="1" dirty="0" err="1" smtClean="0">
                <a:latin typeface="Calibri" pitchFamily="34" charset="0"/>
              </a:rPr>
              <a:t>the</a:t>
            </a:r>
            <a:r>
              <a:rPr lang="cs-CZ" b="1" dirty="0" smtClean="0">
                <a:latin typeface="Calibri" pitchFamily="34" charset="0"/>
              </a:rPr>
              <a:t> </a:t>
            </a:r>
            <a:r>
              <a:rPr lang="fr-FR" b="1" dirty="0" smtClean="0">
                <a:latin typeface="Calibri" pitchFamily="34" charset="0"/>
              </a:rPr>
              <a:t>Council of Ministers</a:t>
            </a:r>
            <a:r>
              <a:rPr lang="fr-FR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which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</a:rPr>
              <a:t>d</a:t>
            </a:r>
            <a:r>
              <a:rPr lang="fr-FR" b="1" dirty="0" smtClean="0">
                <a:latin typeface="Calibri" pitchFamily="34" charset="0"/>
              </a:rPr>
              <a:t>ecide jointly </a:t>
            </a:r>
            <a:r>
              <a:rPr lang="cs-CZ" dirty="0" err="1" smtClean="0">
                <a:latin typeface="Calibri" pitchFamily="34" charset="0"/>
              </a:rPr>
              <a:t>whether</a:t>
            </a:r>
            <a:r>
              <a:rPr lang="cs-CZ" dirty="0" smtClean="0">
                <a:latin typeface="Calibri" pitchFamily="34" charset="0"/>
              </a:rPr>
              <a:t> to </a:t>
            </a:r>
            <a:r>
              <a:rPr lang="cs-CZ" dirty="0" err="1" smtClean="0">
                <a:latin typeface="Calibri" pitchFamily="34" charset="0"/>
              </a:rPr>
              <a:t>pass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or</a:t>
            </a:r>
            <a:r>
              <a:rPr lang="cs-CZ" dirty="0" smtClean="0">
                <a:latin typeface="Calibri" pitchFamily="34" charset="0"/>
              </a:rPr>
              <a:t> not </a:t>
            </a:r>
            <a:r>
              <a:rPr lang="cs-CZ" dirty="0" err="1" smtClean="0">
                <a:latin typeface="Calibri" pitchFamily="34" charset="0"/>
              </a:rPr>
              <a:t>each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proposal</a:t>
            </a:r>
            <a:r>
              <a:rPr lang="cs-CZ" dirty="0" smtClean="0">
                <a:latin typeface="Calibri" pitchFamily="34" charset="0"/>
              </a:rPr>
              <a:t>.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err="1" smtClean="0">
                <a:latin typeface="Calibri" pitchFamily="34" charset="0"/>
              </a:rPr>
              <a:t>Once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accept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proposal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becomes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law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and</a:t>
            </a:r>
            <a:r>
              <a:rPr lang="cs-CZ" dirty="0" smtClean="0">
                <a:latin typeface="Calibri" pitchFamily="34" charset="0"/>
              </a:rPr>
              <a:t>  </a:t>
            </a:r>
          </a:p>
          <a:p>
            <a:pPr marL="342900" indent="-342900">
              <a:lnSpc>
                <a:spcPct val="150000"/>
              </a:lnSpc>
            </a:pPr>
            <a:r>
              <a:rPr lang="cs-CZ" b="1" dirty="0" smtClean="0">
                <a:latin typeface="Calibri" pitchFamily="34" charset="0"/>
              </a:rPr>
              <a:t>4. </a:t>
            </a:r>
            <a:r>
              <a:rPr lang="cs-CZ" b="1" dirty="0" err="1" smtClean="0">
                <a:latin typeface="Calibri" pitchFamily="34" charset="0"/>
              </a:rPr>
              <a:t>the</a:t>
            </a:r>
            <a:r>
              <a:rPr lang="cs-CZ" b="1" dirty="0" smtClean="0">
                <a:latin typeface="Calibri" pitchFamily="34" charset="0"/>
              </a:rPr>
              <a:t> n</a:t>
            </a:r>
            <a:r>
              <a:rPr lang="fr-FR" b="1" dirty="0" smtClean="0">
                <a:latin typeface="Calibri" pitchFamily="34" charset="0"/>
              </a:rPr>
              <a:t>ational or local authorities </a:t>
            </a:r>
            <a:r>
              <a:rPr lang="cs-CZ" dirty="0" err="1" smtClean="0">
                <a:latin typeface="Calibri" pitchFamily="34" charset="0"/>
              </a:rPr>
              <a:t>make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sure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b="1" dirty="0" err="1" smtClean="0">
                <a:latin typeface="Calibri" pitchFamily="34" charset="0"/>
              </a:rPr>
              <a:t>law</a:t>
            </a:r>
            <a:r>
              <a:rPr lang="cs-CZ" b="1" dirty="0" smtClean="0">
                <a:latin typeface="Calibri" pitchFamily="34" charset="0"/>
              </a:rPr>
              <a:t> </a:t>
            </a:r>
            <a:r>
              <a:rPr lang="cs-CZ" b="1" dirty="0" err="1" smtClean="0">
                <a:latin typeface="Calibri" pitchFamily="34" charset="0"/>
              </a:rPr>
              <a:t>is</a:t>
            </a:r>
            <a:r>
              <a:rPr lang="fr-FR" b="1" dirty="0" smtClean="0">
                <a:latin typeface="Calibri" pitchFamily="34" charset="0"/>
              </a:rPr>
              <a:t> implement</a:t>
            </a:r>
            <a:r>
              <a:rPr lang="cs-CZ" b="1" dirty="0" err="1" smtClean="0">
                <a:latin typeface="Calibri" pitchFamily="34" charset="0"/>
              </a:rPr>
              <a:t>ed</a:t>
            </a:r>
            <a:r>
              <a:rPr lang="cs-CZ" b="1" dirty="0" smtClean="0">
                <a:latin typeface="Calibri" pitchFamily="34" charset="0"/>
              </a:rPr>
              <a:t>.</a:t>
            </a:r>
            <a:r>
              <a:rPr lang="cs-CZ" dirty="0" smtClean="0">
                <a:latin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</a:rPr>
            </a:br>
            <a:r>
              <a:rPr lang="cs-CZ" dirty="0" err="1" smtClean="0">
                <a:latin typeface="Calibri" pitchFamily="34" charset="0"/>
              </a:rPr>
              <a:t>It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task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of</a:t>
            </a:r>
            <a:r>
              <a:rPr lang="cs-CZ" dirty="0" smtClean="0">
                <a:latin typeface="Calibri" pitchFamily="34" charset="0"/>
              </a:rPr>
              <a:t> </a:t>
            </a:r>
          </a:p>
          <a:p>
            <a:pPr marL="342900" indent="-342900">
              <a:lnSpc>
                <a:spcPct val="150000"/>
              </a:lnSpc>
            </a:pPr>
            <a:r>
              <a:rPr lang="cs-CZ" b="1" dirty="0" smtClean="0">
                <a:latin typeface="Calibri" pitchFamily="34" charset="0"/>
              </a:rPr>
              <a:t>5. </a:t>
            </a:r>
            <a:r>
              <a:rPr lang="cs-CZ" b="1" dirty="0" err="1" smtClean="0">
                <a:latin typeface="Calibri" pitchFamily="34" charset="0"/>
              </a:rPr>
              <a:t>the</a:t>
            </a:r>
            <a:r>
              <a:rPr lang="cs-CZ" b="1" dirty="0" smtClean="0">
                <a:latin typeface="Calibri" pitchFamily="34" charset="0"/>
              </a:rPr>
              <a:t> </a:t>
            </a:r>
            <a:r>
              <a:rPr lang="fr-FR" b="1" dirty="0" smtClean="0">
                <a:latin typeface="Calibri" pitchFamily="34" charset="0"/>
              </a:rPr>
              <a:t>Commission and </a:t>
            </a:r>
            <a:r>
              <a:rPr lang="cs-CZ" b="1" dirty="0" err="1" smtClean="0">
                <a:latin typeface="Calibri" pitchFamily="34" charset="0"/>
              </a:rPr>
              <a:t>the</a:t>
            </a:r>
            <a:r>
              <a:rPr lang="cs-CZ" b="1" dirty="0" smtClean="0">
                <a:latin typeface="Calibri" pitchFamily="34" charset="0"/>
              </a:rPr>
              <a:t> </a:t>
            </a:r>
            <a:r>
              <a:rPr lang="fr-FR" b="1" dirty="0" smtClean="0">
                <a:latin typeface="Calibri" pitchFamily="34" charset="0"/>
              </a:rPr>
              <a:t>Court of Justice </a:t>
            </a:r>
            <a:r>
              <a:rPr lang="cs-CZ" dirty="0" smtClean="0">
                <a:latin typeface="Calibri" pitchFamily="34" charset="0"/>
              </a:rPr>
              <a:t>to </a:t>
            </a:r>
            <a:r>
              <a:rPr lang="fr-FR" b="1" dirty="0" smtClean="0">
                <a:latin typeface="Calibri" pitchFamily="34" charset="0"/>
              </a:rPr>
              <a:t>monitor </a:t>
            </a:r>
            <a:r>
              <a:rPr lang="cs-CZ" b="1" dirty="0" err="1" smtClean="0">
                <a:latin typeface="Calibri" pitchFamily="34" charset="0"/>
              </a:rPr>
              <a:t>the</a:t>
            </a:r>
            <a:r>
              <a:rPr lang="cs-CZ" b="1" dirty="0" smtClean="0">
                <a:latin typeface="Calibri" pitchFamily="34" charset="0"/>
              </a:rPr>
              <a:t> </a:t>
            </a:r>
            <a:r>
              <a:rPr lang="fr-FR" b="1" dirty="0" smtClean="0">
                <a:latin typeface="Calibri" pitchFamily="34" charset="0"/>
              </a:rPr>
              <a:t>implementation </a:t>
            </a:r>
            <a:r>
              <a:rPr lang="cs-CZ" dirty="0" err="1" smtClean="0">
                <a:latin typeface="Calibri" pitchFamily="34" charset="0"/>
              </a:rPr>
              <a:t>of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law</a:t>
            </a:r>
            <a:r>
              <a:rPr lang="cs-CZ" dirty="0" smtClean="0">
                <a:latin typeface="Calibri" pitchFamily="34" charset="0"/>
              </a:rPr>
              <a:t>.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European</a:t>
            </a:r>
            <a:r>
              <a:rPr lang="cs-CZ" dirty="0" smtClean="0"/>
              <a:t> </a:t>
            </a:r>
            <a:r>
              <a:rPr lang="cs-CZ" dirty="0" err="1" smtClean="0"/>
              <a:t>Parliament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57224" y="1357298"/>
            <a:ext cx="7829576" cy="5357850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20000"/>
              </a:lnSpc>
            </a:pP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European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Parliament</a:t>
            </a:r>
            <a:r>
              <a:rPr lang="cs-CZ" dirty="0" smtClean="0">
                <a:latin typeface="Calibri" pitchFamily="34" charset="0"/>
              </a:rPr>
              <a:t>  </a:t>
            </a:r>
            <a:r>
              <a:rPr lang="cs-CZ" dirty="0" err="1" smtClean="0">
                <a:latin typeface="Calibri" pitchFamily="34" charset="0"/>
              </a:rPr>
              <a:t>is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voice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of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people</a:t>
            </a:r>
            <a:r>
              <a:rPr lang="cs-CZ" dirty="0" smtClean="0">
                <a:latin typeface="Calibri" pitchFamily="34" charset="0"/>
              </a:rPr>
              <a:t>. </a:t>
            </a:r>
            <a:r>
              <a:rPr lang="cs-CZ" dirty="0" err="1" smtClean="0">
                <a:latin typeface="Calibri" pitchFamily="34" charset="0"/>
              </a:rPr>
              <a:t>It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elected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every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five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years</a:t>
            </a:r>
            <a:r>
              <a:rPr lang="cs-CZ" dirty="0" smtClean="0">
                <a:latin typeface="Calibri" pitchFamily="34" charset="0"/>
              </a:rPr>
              <a:t> by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people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of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Europe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pPr algn="just">
              <a:lnSpc>
                <a:spcPct val="120000"/>
              </a:lnSpc>
            </a:pPr>
            <a:endParaRPr lang="cs-CZ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cs-CZ" dirty="0" err="1" smtClean="0">
                <a:latin typeface="Calibri" pitchFamily="34" charset="0"/>
              </a:rPr>
              <a:t>Tasks</a:t>
            </a:r>
            <a:r>
              <a:rPr lang="cs-CZ" dirty="0" smtClean="0">
                <a:latin typeface="Calibri" pitchFamily="34" charset="0"/>
              </a:rPr>
              <a:t>:</a:t>
            </a:r>
          </a:p>
          <a:p>
            <a:pPr marL="514350" indent="-514350" algn="just">
              <a:lnSpc>
                <a:spcPct val="120000"/>
              </a:lnSpc>
              <a:buFont typeface="+mj-lt"/>
              <a:buAutoNum type="arabicPeriod"/>
            </a:pPr>
            <a:r>
              <a:rPr lang="cs-CZ" dirty="0" err="1" smtClean="0">
                <a:latin typeface="Calibri" pitchFamily="34" charset="0"/>
              </a:rPr>
              <a:t>with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Council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of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European</a:t>
            </a:r>
            <a:r>
              <a:rPr lang="cs-CZ" dirty="0" smtClean="0">
                <a:latin typeface="Calibri" pitchFamily="34" charset="0"/>
              </a:rPr>
              <a:t> Union,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European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Parliament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passes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European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laws</a:t>
            </a:r>
            <a:r>
              <a:rPr lang="cs-CZ" dirty="0" smtClean="0">
                <a:latin typeface="Calibri" pitchFamily="34" charset="0"/>
              </a:rPr>
              <a:t> on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basis </a:t>
            </a:r>
            <a:r>
              <a:rPr lang="cs-CZ" dirty="0" err="1" smtClean="0">
                <a:latin typeface="Calibri" pitchFamily="34" charset="0"/>
              </a:rPr>
              <a:t>of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proposals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presented</a:t>
            </a:r>
            <a:r>
              <a:rPr lang="cs-CZ" dirty="0" smtClean="0">
                <a:latin typeface="Calibri" pitchFamily="34" charset="0"/>
              </a:rPr>
              <a:t> by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European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Commission</a:t>
            </a:r>
            <a:r>
              <a:rPr lang="cs-CZ" dirty="0" smtClean="0">
                <a:latin typeface="Calibri" pitchFamily="34" charset="0"/>
              </a:rPr>
              <a:t>;</a:t>
            </a:r>
          </a:p>
          <a:p>
            <a:pPr marL="514350" indent="-514350" algn="just">
              <a:lnSpc>
                <a:spcPct val="120000"/>
              </a:lnSpc>
              <a:buFont typeface="+mj-lt"/>
              <a:buAutoNum type="arabicPeriod"/>
            </a:pPr>
            <a:r>
              <a:rPr lang="cs-CZ" dirty="0" err="1" smtClean="0">
                <a:latin typeface="Calibri" pitchFamily="34" charset="0"/>
              </a:rPr>
              <a:t>Parliament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and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Council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also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approve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EU’s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annual</a:t>
            </a:r>
            <a:r>
              <a:rPr lang="cs-CZ" dirty="0" smtClean="0">
                <a:latin typeface="Calibri" pitchFamily="34" charset="0"/>
              </a:rPr>
              <a:t> budget;</a:t>
            </a:r>
          </a:p>
          <a:p>
            <a:pPr marL="514350" indent="-514350" algn="just">
              <a:lnSpc>
                <a:spcPct val="120000"/>
              </a:lnSpc>
              <a:buFont typeface="+mj-lt"/>
              <a:buAutoNum type="arabicPeriod"/>
            </a:pP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Parliament</a:t>
            </a:r>
            <a:r>
              <a:rPr lang="cs-CZ" dirty="0" smtClean="0">
                <a:latin typeface="Calibri" pitchFamily="34" charset="0"/>
              </a:rPr>
              <a:t> has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power</a:t>
            </a:r>
            <a:r>
              <a:rPr lang="cs-CZ" dirty="0" smtClean="0">
                <a:latin typeface="Calibri" pitchFamily="34" charset="0"/>
              </a:rPr>
              <a:t> to </a:t>
            </a:r>
            <a:r>
              <a:rPr lang="cs-CZ" dirty="0" err="1" smtClean="0">
                <a:latin typeface="Calibri" pitchFamily="34" charset="0"/>
              </a:rPr>
              <a:t>dismiss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European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Commission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pPr algn="just">
              <a:lnSpc>
                <a:spcPct val="120000"/>
              </a:lnSpc>
            </a:pPr>
            <a:endParaRPr lang="cs-CZ" dirty="0" smtClean="0">
              <a:latin typeface="Calibri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Members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of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European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Parliament</a:t>
            </a:r>
            <a:r>
              <a:rPr lang="cs-CZ" dirty="0" smtClean="0">
                <a:latin typeface="Calibri" pitchFamily="34" charset="0"/>
              </a:rPr>
              <a:t> (</a:t>
            </a:r>
            <a:r>
              <a:rPr lang="cs-CZ" dirty="0" err="1" smtClean="0">
                <a:latin typeface="Calibri" pitchFamily="34" charset="0"/>
              </a:rPr>
              <a:t>MEPs</a:t>
            </a:r>
            <a:r>
              <a:rPr lang="cs-CZ" dirty="0" smtClean="0">
                <a:latin typeface="Calibri" pitchFamily="34" charset="0"/>
              </a:rPr>
              <a:t>) do not </a:t>
            </a:r>
            <a:r>
              <a:rPr lang="cs-CZ" dirty="0" err="1" smtClean="0">
                <a:latin typeface="Calibri" pitchFamily="34" charset="0"/>
              </a:rPr>
              <a:t>sit</a:t>
            </a:r>
            <a:r>
              <a:rPr lang="cs-CZ" dirty="0" smtClean="0">
                <a:latin typeface="Calibri" pitchFamily="34" charset="0"/>
              </a:rPr>
              <a:t> in </a:t>
            </a:r>
            <a:r>
              <a:rPr lang="cs-CZ" dirty="0" err="1" smtClean="0">
                <a:latin typeface="Calibri" pitchFamily="34" charset="0"/>
              </a:rPr>
              <a:t>national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blocks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but</a:t>
            </a:r>
            <a:r>
              <a:rPr lang="cs-CZ" dirty="0" smtClean="0">
                <a:latin typeface="Calibri" pitchFamily="34" charset="0"/>
              </a:rPr>
              <a:t> in </a:t>
            </a:r>
            <a:r>
              <a:rPr lang="cs-CZ" dirty="0" err="1" smtClean="0">
                <a:latin typeface="Calibri" pitchFamily="34" charset="0"/>
              </a:rPr>
              <a:t>Europe</a:t>
            </a:r>
            <a:r>
              <a:rPr lang="cs-CZ" dirty="0" smtClean="0">
                <a:latin typeface="Calibri" pitchFamily="34" charset="0"/>
              </a:rPr>
              <a:t>-</a:t>
            </a:r>
            <a:r>
              <a:rPr lang="cs-CZ" dirty="0" err="1" smtClean="0">
                <a:latin typeface="Calibri" pitchFamily="34" charset="0"/>
              </a:rPr>
              <a:t>wide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political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groups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pPr algn="just">
              <a:lnSpc>
                <a:spcPct val="120000"/>
              </a:lnSpc>
            </a:pP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main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meetings</a:t>
            </a:r>
            <a:r>
              <a:rPr lang="cs-CZ" dirty="0" smtClean="0">
                <a:latin typeface="Calibri" pitchFamily="34" charset="0"/>
              </a:rPr>
              <a:t> are </a:t>
            </a:r>
            <a:r>
              <a:rPr lang="cs-CZ" dirty="0" err="1" smtClean="0">
                <a:latin typeface="Calibri" pitchFamily="34" charset="0"/>
              </a:rPr>
              <a:t>held</a:t>
            </a:r>
            <a:r>
              <a:rPr lang="cs-CZ" dirty="0" smtClean="0">
                <a:latin typeface="Calibri" pitchFamily="34" charset="0"/>
              </a:rPr>
              <a:t> in </a:t>
            </a:r>
            <a:r>
              <a:rPr lang="cs-CZ" dirty="0" err="1" smtClean="0">
                <a:latin typeface="Calibri" pitchFamily="34" charset="0"/>
              </a:rPr>
              <a:t>Strasbourg</a:t>
            </a:r>
            <a:r>
              <a:rPr lang="cs-CZ" dirty="0" smtClean="0">
                <a:latin typeface="Calibri" pitchFamily="34" charset="0"/>
              </a:rPr>
              <a:t> (France), </a:t>
            </a:r>
            <a:r>
              <a:rPr lang="cs-CZ" dirty="0" err="1" smtClean="0">
                <a:latin typeface="Calibri" pitchFamily="34" charset="0"/>
              </a:rPr>
              <a:t>others</a:t>
            </a:r>
            <a:r>
              <a:rPr lang="cs-CZ" dirty="0" smtClean="0">
                <a:latin typeface="Calibri" pitchFamily="34" charset="0"/>
              </a:rPr>
              <a:t> in </a:t>
            </a:r>
            <a:r>
              <a:rPr lang="cs-CZ" dirty="0" err="1" smtClean="0">
                <a:latin typeface="Calibri" pitchFamily="34" charset="0"/>
              </a:rPr>
              <a:t>Brussels</a:t>
            </a:r>
            <a:r>
              <a:rPr lang="cs-CZ" dirty="0" smtClean="0">
                <a:latin typeface="Calibri" pitchFamily="34" charset="0"/>
              </a:rPr>
              <a:t> (</a:t>
            </a:r>
            <a:r>
              <a:rPr lang="cs-CZ" dirty="0" err="1" smtClean="0">
                <a:latin typeface="Calibri" pitchFamily="34" charset="0"/>
              </a:rPr>
              <a:t>Belgium</a:t>
            </a:r>
            <a:r>
              <a:rPr lang="cs-CZ" dirty="0" smtClean="0">
                <a:latin typeface="Calibri" pitchFamily="34" charset="0"/>
              </a:rPr>
              <a:t>). In </a:t>
            </a:r>
            <a:r>
              <a:rPr lang="cs-CZ" dirty="0" err="1" smtClean="0">
                <a:latin typeface="Calibri" pitchFamily="34" charset="0"/>
              </a:rPr>
              <a:t>Luxembourg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there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General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Secretariat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pPr algn="just">
              <a:lnSpc>
                <a:spcPct val="120000"/>
              </a:lnSpc>
            </a:pPr>
            <a:r>
              <a:rPr lang="en-US" dirty="0" smtClean="0">
                <a:latin typeface="Calibri" pitchFamily="34" charset="0"/>
              </a:rPr>
              <a:t>The President of the European Parliament is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now</a:t>
            </a:r>
            <a:r>
              <a:rPr lang="cs-CZ" dirty="0" smtClean="0">
                <a:latin typeface="Calibri" pitchFamily="34" charset="0"/>
              </a:rPr>
              <a:t> Martin Schulz</a:t>
            </a:r>
            <a:r>
              <a:rPr lang="en-US" dirty="0" smtClean="0">
                <a:latin typeface="Calibri" pitchFamily="34" charset="0"/>
              </a:rPr>
              <a:t>.</a:t>
            </a:r>
            <a:r>
              <a:rPr lang="cs-CZ" dirty="0" smtClean="0">
                <a:latin typeface="Calibri" pitchFamily="34" charset="0"/>
              </a:rPr>
              <a:t>	</a:t>
            </a:r>
            <a:r>
              <a:rPr lang="cs-CZ" dirty="0" smtClean="0"/>
              <a:t>		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European-parliament-brussels-inside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42844" y="500042"/>
            <a:ext cx="4662504" cy="3496878"/>
          </a:xfrm>
        </p:spPr>
      </p:pic>
      <p:pic>
        <p:nvPicPr>
          <p:cNvPr id="9" name="Zástupný symbol pro obsah 8" descr="800px-Institutions_europeennes_IMG_4300Stra.jpg"/>
          <p:cNvPicPr>
            <a:picLocks noGrp="1" noChangeAspect="1"/>
          </p:cNvPicPr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4786313" y="2714620"/>
            <a:ext cx="4288961" cy="2857520"/>
          </a:xfrm>
        </p:spPr>
      </p:pic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142843" y="5715016"/>
            <a:ext cx="9001157" cy="6777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1587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8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Left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</a:t>
            </a:r>
            <a:r>
              <a:rPr kumimoji="0" lang="cs-CZ" sz="800" b="0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800" dirty="0" smtClean="0"/>
              <a:t>WL. </a:t>
            </a:r>
            <a:r>
              <a:rPr lang="cs-CZ" sz="800" dirty="0" err="1" smtClean="0"/>
              <a:t>European</a:t>
            </a:r>
            <a:r>
              <a:rPr lang="cs-CZ" sz="800" dirty="0" smtClean="0"/>
              <a:t> </a:t>
            </a:r>
            <a:r>
              <a:rPr lang="cs-CZ" sz="800" dirty="0" err="1" smtClean="0"/>
              <a:t>Parliament</a:t>
            </a:r>
            <a:r>
              <a:rPr lang="cs-CZ" sz="800" dirty="0" smtClean="0"/>
              <a:t> </a:t>
            </a:r>
            <a:r>
              <a:rPr lang="cs-CZ" sz="800" dirty="0" err="1" smtClean="0"/>
              <a:t>Brussels</a:t>
            </a:r>
            <a:r>
              <a:rPr lang="cs-CZ" sz="800" dirty="0" smtClean="0"/>
              <a:t> </a:t>
            </a:r>
            <a:r>
              <a:rPr lang="cs-CZ" sz="800" dirty="0" err="1" smtClean="0"/>
              <a:t>Inside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2013-08-19]. Dostupné z: </a:t>
            </a:r>
            <a:r>
              <a:rPr lang="cs-CZ" sz="800" dirty="0" smtClean="0">
                <a:hlinkClick r:id="rId4"/>
              </a:rPr>
              <a:t>http://commons.wikimedia.org/wiki/File:European-parliament-brussels-inside.JPG</a:t>
            </a:r>
            <a:endParaRPr lang="cs-CZ" sz="800" dirty="0" smtClean="0"/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err="1" smtClean="0">
                <a:latin typeface="Arial" pitchFamily="34" charset="0"/>
                <a:ea typeface="Times New Roman" pitchFamily="18" charset="0"/>
              </a:rPr>
              <a:t>Right</a:t>
            </a:r>
            <a:r>
              <a:rPr lang="cs-CZ" sz="800" dirty="0" smtClean="0">
                <a:latin typeface="Arial" pitchFamily="34" charset="0"/>
                <a:ea typeface="Times New Roman" pitchFamily="18" charset="0"/>
              </a:rPr>
              <a:t>: </a:t>
            </a:r>
            <a:r>
              <a:rPr lang="cs-CZ" sz="800" dirty="0" smtClean="0"/>
              <a:t>RAMA., </a:t>
            </a:r>
            <a:r>
              <a:rPr lang="cs-CZ" sz="800" dirty="0" err="1" smtClean="0"/>
              <a:t>Institutions</a:t>
            </a:r>
            <a:r>
              <a:rPr lang="cs-CZ" sz="800" dirty="0" smtClean="0"/>
              <a:t> </a:t>
            </a:r>
            <a:r>
              <a:rPr lang="cs-CZ" sz="800" dirty="0" err="1" smtClean="0"/>
              <a:t>europeennes</a:t>
            </a:r>
            <a:r>
              <a:rPr lang="cs-CZ" sz="800" dirty="0" smtClean="0"/>
              <a:t> (</a:t>
            </a:r>
            <a:r>
              <a:rPr lang="cs-CZ" sz="800" dirty="0" err="1" smtClean="0"/>
              <a:t>European</a:t>
            </a:r>
            <a:r>
              <a:rPr lang="cs-CZ" sz="800" dirty="0" smtClean="0"/>
              <a:t> </a:t>
            </a:r>
            <a:r>
              <a:rPr lang="cs-CZ" sz="800" dirty="0" err="1" smtClean="0"/>
              <a:t>Parliament</a:t>
            </a:r>
            <a:r>
              <a:rPr lang="cs-CZ" sz="800" dirty="0" smtClean="0"/>
              <a:t> in </a:t>
            </a:r>
            <a:r>
              <a:rPr lang="cs-CZ" sz="800" dirty="0" err="1" smtClean="0"/>
              <a:t>Strasbourg</a:t>
            </a:r>
            <a:r>
              <a:rPr lang="cs-CZ" sz="800" dirty="0" smtClean="0"/>
              <a:t>).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2013-08-19]. Dostupné z: </a:t>
            </a:r>
            <a:r>
              <a:rPr lang="cs-CZ" sz="800" dirty="0" smtClean="0">
                <a:hlinkClick r:id="rId5"/>
              </a:rPr>
              <a:t>http://commons.wikimedia.org/wiki/File:Institutions_europeennes_IMG_4300.jpg</a:t>
            </a:r>
            <a:endParaRPr lang="cs-CZ" sz="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Council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European</a:t>
            </a:r>
            <a:r>
              <a:rPr lang="cs-CZ" dirty="0" smtClean="0"/>
              <a:t> Union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556792"/>
            <a:ext cx="7772400" cy="5112568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20000"/>
              </a:lnSpc>
            </a:pP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Council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of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European</a:t>
            </a:r>
            <a:r>
              <a:rPr lang="cs-CZ" dirty="0" smtClean="0">
                <a:latin typeface="Calibri" pitchFamily="34" charset="0"/>
              </a:rPr>
              <a:t> Union (</a:t>
            </a:r>
            <a:r>
              <a:rPr lang="cs-CZ" dirty="0" err="1" smtClean="0">
                <a:latin typeface="Calibri" pitchFamily="34" charset="0"/>
              </a:rPr>
              <a:t>former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Council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of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Ministers</a:t>
            </a:r>
            <a:r>
              <a:rPr lang="cs-CZ" dirty="0" smtClean="0">
                <a:latin typeface="Calibri" pitchFamily="34" charset="0"/>
              </a:rPr>
              <a:t>)  </a:t>
            </a:r>
            <a:r>
              <a:rPr lang="cs-CZ" dirty="0" err="1" smtClean="0">
                <a:latin typeface="Calibri" pitchFamily="34" charset="0"/>
              </a:rPr>
              <a:t>is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en-US" dirty="0" smtClean="0">
                <a:latin typeface="Calibri" pitchFamily="34" charset="0"/>
              </a:rPr>
              <a:t>voice of the Member States</a:t>
            </a:r>
            <a:r>
              <a:rPr lang="cs-CZ" dirty="0" smtClean="0">
                <a:latin typeface="Calibri" pitchFamily="34" charset="0"/>
              </a:rPr>
              <a:t>. </a:t>
            </a:r>
            <a:r>
              <a:rPr lang="cs-CZ" dirty="0" err="1" smtClean="0">
                <a:latin typeface="Calibri" pitchFamily="34" charset="0"/>
              </a:rPr>
              <a:t>It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consists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of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ministers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from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national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governments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of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all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EU </a:t>
            </a:r>
            <a:r>
              <a:rPr lang="cs-CZ" dirty="0" err="1" smtClean="0">
                <a:latin typeface="Calibri" pitchFamily="34" charset="0"/>
              </a:rPr>
              <a:t>countries</a:t>
            </a:r>
            <a:r>
              <a:rPr lang="cs-CZ" dirty="0" smtClean="0">
                <a:latin typeface="Calibri" pitchFamily="34" charset="0"/>
              </a:rPr>
              <a:t>. </a:t>
            </a:r>
            <a:r>
              <a:rPr lang="cs-CZ" dirty="0" err="1" smtClean="0">
                <a:latin typeface="Calibri" pitchFamily="34" charset="0"/>
              </a:rPr>
              <a:t>It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strongest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European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institution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pPr algn="just">
              <a:lnSpc>
                <a:spcPct val="120000"/>
              </a:lnSpc>
            </a:pPr>
            <a:r>
              <a:rPr lang="cs-CZ" dirty="0" err="1" smtClean="0">
                <a:latin typeface="Calibri" pitchFamily="34" charset="0"/>
              </a:rPr>
              <a:t>Tasks</a:t>
            </a:r>
            <a:r>
              <a:rPr lang="cs-CZ" dirty="0" smtClean="0">
                <a:latin typeface="Calibri" pitchFamily="34" charset="0"/>
              </a:rPr>
              <a:t>:</a:t>
            </a:r>
          </a:p>
          <a:p>
            <a:pPr marL="514350" indent="-514350" algn="just">
              <a:lnSpc>
                <a:spcPct val="120000"/>
              </a:lnSpc>
              <a:buFont typeface="+mj-lt"/>
              <a:buAutoNum type="arabicPeriod"/>
            </a:pPr>
            <a:r>
              <a:rPr lang="cs-CZ" dirty="0" err="1" smtClean="0">
                <a:latin typeface="Calibri" pitchFamily="34" charset="0"/>
              </a:rPr>
              <a:t>it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shares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with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Parliament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responsibility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for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passing</a:t>
            </a:r>
            <a:r>
              <a:rPr lang="cs-CZ" dirty="0" smtClean="0">
                <a:latin typeface="Calibri" pitchFamily="34" charset="0"/>
              </a:rPr>
              <a:t> EU </a:t>
            </a:r>
            <a:r>
              <a:rPr lang="cs-CZ" dirty="0" err="1" smtClean="0">
                <a:latin typeface="Calibri" pitchFamily="34" charset="0"/>
              </a:rPr>
              <a:t>laws</a:t>
            </a:r>
            <a:r>
              <a:rPr lang="cs-CZ" dirty="0" smtClean="0">
                <a:latin typeface="Calibri" pitchFamily="34" charset="0"/>
              </a:rPr>
              <a:t>;</a:t>
            </a:r>
          </a:p>
          <a:p>
            <a:pPr marL="514350" indent="-514350" algn="just">
              <a:lnSpc>
                <a:spcPct val="120000"/>
              </a:lnSpc>
              <a:buFont typeface="+mj-lt"/>
              <a:buAutoNum type="arabicPeriod"/>
            </a:pPr>
            <a:r>
              <a:rPr lang="cs-CZ" dirty="0" err="1" smtClean="0">
                <a:latin typeface="Calibri" pitchFamily="34" charset="0"/>
              </a:rPr>
              <a:t>it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also</a:t>
            </a:r>
            <a:r>
              <a:rPr lang="cs-CZ" dirty="0" smtClean="0">
                <a:latin typeface="Calibri" pitchFamily="34" charset="0"/>
              </a:rPr>
              <a:t> in </a:t>
            </a:r>
            <a:r>
              <a:rPr lang="cs-CZ" dirty="0" err="1" smtClean="0">
                <a:latin typeface="Calibri" pitchFamily="34" charset="0"/>
              </a:rPr>
              <a:t>charge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of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EU’s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foreign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security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and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defence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policies</a:t>
            </a:r>
            <a:r>
              <a:rPr lang="cs-CZ" dirty="0" smtClean="0">
                <a:latin typeface="Calibri" pitchFamily="34" charset="0"/>
              </a:rPr>
              <a:t>;</a:t>
            </a:r>
          </a:p>
          <a:p>
            <a:pPr marL="514350" indent="-514350" algn="just">
              <a:lnSpc>
                <a:spcPct val="120000"/>
              </a:lnSpc>
              <a:buFont typeface="+mj-lt"/>
              <a:buAutoNum type="arabicPeriod"/>
            </a:pPr>
            <a:r>
              <a:rPr lang="cs-CZ" dirty="0" err="1" smtClean="0">
                <a:latin typeface="Calibri" pitchFamily="34" charset="0"/>
              </a:rPr>
              <a:t>it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responsible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for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key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decisions</a:t>
            </a:r>
            <a:r>
              <a:rPr lang="cs-CZ" dirty="0" smtClean="0">
                <a:latin typeface="Calibri" pitchFamily="34" charset="0"/>
              </a:rPr>
              <a:t> on justice </a:t>
            </a:r>
            <a:r>
              <a:rPr lang="cs-CZ" dirty="0" err="1" smtClean="0">
                <a:latin typeface="Calibri" pitchFamily="34" charset="0"/>
              </a:rPr>
              <a:t>and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freedom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issues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pPr algn="just">
              <a:lnSpc>
                <a:spcPct val="120000"/>
              </a:lnSpc>
            </a:pPr>
            <a:r>
              <a:rPr lang="cs-CZ" dirty="0" err="1" smtClean="0">
                <a:latin typeface="Calibri" pitchFamily="34" charset="0"/>
              </a:rPr>
              <a:t>Meetings</a:t>
            </a:r>
            <a:r>
              <a:rPr lang="cs-CZ" dirty="0" smtClean="0">
                <a:latin typeface="Calibri" pitchFamily="34" charset="0"/>
              </a:rPr>
              <a:t> are </a:t>
            </a:r>
            <a:r>
              <a:rPr lang="cs-CZ" dirty="0" err="1" smtClean="0">
                <a:latin typeface="Calibri" pitchFamily="34" charset="0"/>
              </a:rPr>
              <a:t>attended</a:t>
            </a:r>
            <a:r>
              <a:rPr lang="cs-CZ" dirty="0" smtClean="0">
                <a:latin typeface="Calibri" pitchFamily="34" charset="0"/>
              </a:rPr>
              <a:t> by </a:t>
            </a:r>
            <a:r>
              <a:rPr lang="cs-CZ" dirty="0" err="1" smtClean="0">
                <a:latin typeface="Calibri" pitchFamily="34" charset="0"/>
              </a:rPr>
              <a:t>whichever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ministers</a:t>
            </a:r>
            <a:r>
              <a:rPr lang="cs-CZ" dirty="0" smtClean="0">
                <a:latin typeface="Calibri" pitchFamily="34" charset="0"/>
              </a:rPr>
              <a:t> are </a:t>
            </a:r>
            <a:r>
              <a:rPr lang="cs-CZ" dirty="0" err="1" smtClean="0">
                <a:latin typeface="Calibri" pitchFamily="34" charset="0"/>
              </a:rPr>
              <a:t>responsible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for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items</a:t>
            </a:r>
            <a:r>
              <a:rPr lang="cs-CZ" dirty="0" smtClean="0">
                <a:latin typeface="Calibri" pitchFamily="34" charset="0"/>
              </a:rPr>
              <a:t> to </a:t>
            </a:r>
            <a:r>
              <a:rPr lang="cs-CZ" dirty="0" err="1" smtClean="0">
                <a:latin typeface="Calibri" pitchFamily="34" charset="0"/>
              </a:rPr>
              <a:t>be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discussed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pPr algn="just">
              <a:lnSpc>
                <a:spcPct val="120000"/>
              </a:lnSpc>
            </a:pPr>
            <a:r>
              <a:rPr lang="cs-CZ" dirty="0" err="1" smtClean="0">
                <a:latin typeface="Calibri" pitchFamily="34" charset="0"/>
              </a:rPr>
              <a:t>Every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six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months</a:t>
            </a:r>
            <a:r>
              <a:rPr lang="cs-CZ" dirty="0" smtClean="0">
                <a:latin typeface="Calibri" pitchFamily="34" charset="0"/>
              </a:rPr>
              <a:t>, a </a:t>
            </a:r>
            <a:r>
              <a:rPr lang="cs-CZ" dirty="0" err="1" smtClean="0">
                <a:latin typeface="Calibri" pitchFamily="34" charset="0"/>
              </a:rPr>
              <a:t>different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member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state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assumes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so</a:t>
            </a:r>
            <a:r>
              <a:rPr lang="cs-CZ" dirty="0" smtClean="0">
                <a:latin typeface="Calibri" pitchFamily="34" charset="0"/>
              </a:rPr>
              <a:t>-</a:t>
            </a:r>
            <a:r>
              <a:rPr lang="cs-CZ" dirty="0" err="1" smtClean="0">
                <a:latin typeface="Calibri" pitchFamily="34" charset="0"/>
              </a:rPr>
              <a:t>called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presidency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of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EU</a:t>
            </a:r>
            <a:r>
              <a:rPr lang="en-US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(</a:t>
            </a:r>
            <a:r>
              <a:rPr lang="cs-CZ" dirty="0" err="1" smtClean="0">
                <a:latin typeface="Calibri" pitchFamily="34" charset="0"/>
              </a:rPr>
              <a:t>from</a:t>
            </a:r>
            <a:r>
              <a:rPr lang="en-US" dirty="0" smtClean="0">
                <a:latin typeface="Calibri" pitchFamily="34" charset="0"/>
              </a:rPr>
              <a:t> 1 J</a:t>
            </a:r>
            <a:r>
              <a:rPr lang="cs-CZ" dirty="0" err="1" smtClean="0">
                <a:latin typeface="Calibri" pitchFamily="34" charset="0"/>
              </a:rPr>
              <a:t>uly</a:t>
            </a:r>
            <a:r>
              <a:rPr lang="cs-CZ" dirty="0" smtClean="0">
                <a:latin typeface="Calibri" pitchFamily="34" charset="0"/>
              </a:rPr>
              <a:t> to 31 </a:t>
            </a:r>
            <a:r>
              <a:rPr lang="cs-CZ" dirty="0" err="1" smtClean="0">
                <a:latin typeface="Calibri" pitchFamily="34" charset="0"/>
              </a:rPr>
              <a:t>December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en-US" dirty="0" smtClean="0">
                <a:latin typeface="Calibri" pitchFamily="34" charset="0"/>
              </a:rPr>
              <a:t>201</a:t>
            </a:r>
            <a:r>
              <a:rPr lang="cs-CZ" dirty="0" smtClean="0">
                <a:latin typeface="Calibri" pitchFamily="34" charset="0"/>
              </a:rPr>
              <a:t>3 </a:t>
            </a:r>
            <a:r>
              <a:rPr lang="cs-CZ" dirty="0" err="1" smtClean="0">
                <a:latin typeface="Calibri" pitchFamily="34" charset="0"/>
              </a:rPr>
              <a:t>it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is</a:t>
            </a:r>
            <a:r>
              <a:rPr lang="en-US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Lithuania</a:t>
            </a:r>
            <a:r>
              <a:rPr lang="cs-CZ" dirty="0" smtClean="0">
                <a:latin typeface="Calibri" pitchFamily="34" charset="0"/>
              </a:rPr>
              <a:t>).</a:t>
            </a:r>
          </a:p>
          <a:p>
            <a:pPr algn="just">
              <a:lnSpc>
                <a:spcPct val="120000"/>
              </a:lnSpc>
            </a:pP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presidents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and</a:t>
            </a:r>
            <a:r>
              <a:rPr lang="cs-CZ" dirty="0" smtClean="0">
                <a:latin typeface="Calibri" pitchFamily="34" charset="0"/>
              </a:rPr>
              <a:t>/</a:t>
            </a:r>
            <a:r>
              <a:rPr lang="cs-CZ" dirty="0" err="1" smtClean="0">
                <a:latin typeface="Calibri" pitchFamily="34" charset="0"/>
              </a:rPr>
              <a:t>or</a:t>
            </a:r>
            <a:r>
              <a:rPr lang="cs-CZ" dirty="0" smtClean="0">
                <a:latin typeface="Calibri" pitchFamily="34" charset="0"/>
              </a:rPr>
              <a:t> prime </a:t>
            </a:r>
            <a:r>
              <a:rPr lang="cs-CZ" dirty="0" err="1" smtClean="0">
                <a:latin typeface="Calibri" pitchFamily="34" charset="0"/>
              </a:rPr>
              <a:t>ministers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of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member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states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meet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few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times</a:t>
            </a:r>
            <a:r>
              <a:rPr lang="cs-CZ" dirty="0" smtClean="0">
                <a:latin typeface="Calibri" pitchFamily="34" charset="0"/>
              </a:rPr>
              <a:t> per </a:t>
            </a:r>
            <a:r>
              <a:rPr lang="cs-CZ" dirty="0" err="1" smtClean="0">
                <a:latin typeface="Calibri" pitchFamily="34" charset="0"/>
              </a:rPr>
              <a:t>year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becoming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European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Council</a:t>
            </a:r>
            <a:r>
              <a:rPr lang="cs-CZ" dirty="0" smtClean="0">
                <a:latin typeface="Calibri" pitchFamily="34" charset="0"/>
              </a:rPr>
              <a:t>. </a:t>
            </a:r>
            <a:r>
              <a:rPr lang="cs-CZ" dirty="0" err="1" smtClean="0">
                <a:latin typeface="Calibri" pitchFamily="34" charset="0"/>
              </a:rPr>
              <a:t>They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lay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down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general</a:t>
            </a:r>
            <a:r>
              <a:rPr lang="cs-CZ" dirty="0" smtClean="0">
                <a:latin typeface="Calibri" pitchFamily="34" charset="0"/>
              </a:rPr>
              <a:t> EU </a:t>
            </a:r>
            <a:r>
              <a:rPr lang="cs-CZ" dirty="0" err="1" smtClean="0">
                <a:latin typeface="Calibri" pitchFamily="34" charset="0"/>
              </a:rPr>
              <a:t>policy</a:t>
            </a:r>
            <a:r>
              <a:rPr lang="cs-CZ" dirty="0" smtClean="0">
                <a:latin typeface="Calibri" pitchFamily="34" charset="0"/>
              </a:rPr>
              <a:t>. These </a:t>
            </a:r>
            <a:r>
              <a:rPr lang="cs-CZ" dirty="0" err="1" smtClean="0">
                <a:latin typeface="Calibri" pitchFamily="34" charset="0"/>
              </a:rPr>
              <a:t>meetings</a:t>
            </a:r>
            <a:r>
              <a:rPr lang="cs-CZ" dirty="0" smtClean="0">
                <a:latin typeface="Calibri" pitchFamily="34" charset="0"/>
              </a:rPr>
              <a:t> are </a:t>
            </a:r>
            <a:r>
              <a:rPr lang="cs-CZ" dirty="0" err="1" smtClean="0">
                <a:latin typeface="Calibri" pitchFamily="34" charset="0"/>
              </a:rPr>
              <a:t>called</a:t>
            </a:r>
            <a:r>
              <a:rPr lang="cs-CZ" dirty="0" smtClean="0">
                <a:latin typeface="Calibri" pitchFamily="34" charset="0"/>
              </a:rPr>
              <a:t> ‘summit’. </a:t>
            </a:r>
          </a:p>
          <a:p>
            <a:pPr algn="just">
              <a:lnSpc>
                <a:spcPct val="120000"/>
              </a:lnSpc>
            </a:pPr>
            <a:r>
              <a:rPr lang="en-US" dirty="0" smtClean="0">
                <a:latin typeface="Calibri" pitchFamily="34" charset="0"/>
              </a:rPr>
              <a:t>The President of the European Council is </a:t>
            </a:r>
            <a:r>
              <a:rPr lang="cs-CZ" dirty="0" err="1" smtClean="0">
                <a:latin typeface="Calibri" pitchFamily="34" charset="0"/>
              </a:rPr>
              <a:t>now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en-US" dirty="0" smtClean="0">
                <a:latin typeface="Calibri" pitchFamily="34" charset="0"/>
              </a:rPr>
              <a:t>Herman Van </a:t>
            </a:r>
            <a:r>
              <a:rPr lang="en-US" dirty="0" err="1" smtClean="0">
                <a:latin typeface="Calibri" pitchFamily="34" charset="0"/>
              </a:rPr>
              <a:t>Rompuy</a:t>
            </a:r>
            <a:r>
              <a:rPr lang="en-US" dirty="0" smtClean="0">
                <a:latin typeface="Calibri" pitchFamily="34" charset="0"/>
              </a:rPr>
              <a:t>.</a:t>
            </a:r>
            <a:r>
              <a:rPr lang="cs-CZ" dirty="0" smtClean="0">
                <a:latin typeface="Calibri" pitchFamily="34" charset="0"/>
              </a:rPr>
              <a:t> 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330008" cy="850106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European</a:t>
            </a:r>
            <a:r>
              <a:rPr lang="cs-CZ" dirty="0" smtClean="0"/>
              <a:t> </a:t>
            </a:r>
            <a:r>
              <a:rPr lang="cs-CZ" dirty="0" err="1" smtClean="0"/>
              <a:t>Commission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142984"/>
            <a:ext cx="8208912" cy="5526376"/>
          </a:xfrm>
        </p:spPr>
        <p:txBody>
          <a:bodyPr>
            <a:noAutofit/>
          </a:bodyPr>
          <a:lstStyle/>
          <a:p>
            <a:pPr algn="just"/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European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Commission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represents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interests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Europe</a:t>
            </a:r>
            <a:r>
              <a:rPr lang="cs-CZ" sz="1800" dirty="0" smtClean="0">
                <a:latin typeface="Calibri" pitchFamily="34" charset="0"/>
              </a:rPr>
              <a:t> as a </a:t>
            </a:r>
            <a:r>
              <a:rPr lang="cs-CZ" sz="1800" dirty="0" err="1" smtClean="0">
                <a:latin typeface="Calibri" pitchFamily="34" charset="0"/>
              </a:rPr>
              <a:t>whole</a:t>
            </a:r>
            <a:r>
              <a:rPr lang="cs-CZ" sz="1800" dirty="0" smtClean="0">
                <a:latin typeface="Calibri" pitchFamily="34" charset="0"/>
              </a:rPr>
              <a:t>.</a:t>
            </a:r>
          </a:p>
          <a:p>
            <a:pPr algn="just"/>
            <a:endParaRPr lang="cs-CZ" sz="1800" dirty="0" smtClean="0">
              <a:latin typeface="Calibri" pitchFamily="34" charset="0"/>
            </a:endParaRPr>
          </a:p>
          <a:p>
            <a:pPr algn="just"/>
            <a:r>
              <a:rPr lang="cs-CZ" sz="1800" dirty="0" err="1" smtClean="0">
                <a:latin typeface="Calibri" pitchFamily="34" charset="0"/>
              </a:rPr>
              <a:t>Tasks</a:t>
            </a:r>
            <a:r>
              <a:rPr lang="cs-CZ" sz="1800" dirty="0" smtClean="0">
                <a:latin typeface="Calibri" pitchFamily="34" charset="0"/>
              </a:rPr>
              <a:t>: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800" dirty="0" err="1" smtClean="0">
                <a:latin typeface="Calibri" pitchFamily="34" charset="0"/>
              </a:rPr>
              <a:t>it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proposes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new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European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laws</a:t>
            </a:r>
            <a:r>
              <a:rPr lang="cs-CZ" sz="1800" dirty="0" smtClean="0">
                <a:latin typeface="Calibri" pitchFamily="34" charset="0"/>
              </a:rPr>
              <a:t>;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800" dirty="0" err="1" smtClean="0">
                <a:latin typeface="Calibri" pitchFamily="34" charset="0"/>
              </a:rPr>
              <a:t>it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makes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sure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that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everyone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obeys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European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treaties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laws</a:t>
            </a:r>
            <a:r>
              <a:rPr lang="cs-CZ" sz="1800" dirty="0" smtClean="0">
                <a:latin typeface="Calibri" pitchFamily="34" charset="0"/>
              </a:rPr>
              <a:t>;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800" dirty="0" err="1" smtClean="0">
                <a:latin typeface="Calibri" pitchFamily="34" charset="0"/>
              </a:rPr>
              <a:t>it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can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take</a:t>
            </a:r>
            <a:r>
              <a:rPr lang="cs-CZ" sz="1800" dirty="0" smtClean="0">
                <a:latin typeface="Calibri" pitchFamily="34" charset="0"/>
              </a:rPr>
              <a:t> rule-</a:t>
            </a:r>
            <a:r>
              <a:rPr lang="cs-CZ" sz="1800" dirty="0" err="1" smtClean="0">
                <a:latin typeface="Calibri" pitchFamily="34" charset="0"/>
              </a:rPr>
              <a:t>breakers</a:t>
            </a:r>
            <a:r>
              <a:rPr lang="cs-CZ" sz="1800" dirty="0" smtClean="0">
                <a:latin typeface="Calibri" pitchFamily="34" charset="0"/>
              </a:rPr>
              <a:t> to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Court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Justice </a:t>
            </a:r>
            <a:r>
              <a:rPr lang="cs-CZ" sz="1800" dirty="0" err="1" smtClean="0">
                <a:latin typeface="Calibri" pitchFamily="34" charset="0"/>
              </a:rPr>
              <a:t>if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necessary</a:t>
            </a:r>
            <a:r>
              <a:rPr lang="cs-CZ" sz="1800" dirty="0" smtClean="0">
                <a:latin typeface="Calibri" pitchFamily="34" charset="0"/>
              </a:rPr>
              <a:t>.</a:t>
            </a:r>
          </a:p>
          <a:p>
            <a:pPr algn="just"/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Commission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consists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28 </a:t>
            </a:r>
            <a:r>
              <a:rPr lang="cs-CZ" sz="1800" dirty="0" err="1" smtClean="0">
                <a:latin typeface="Calibri" pitchFamily="34" charset="0"/>
              </a:rPr>
              <a:t>men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women</a:t>
            </a:r>
            <a:r>
              <a:rPr lang="cs-CZ" sz="1800" dirty="0" smtClean="0">
                <a:latin typeface="Calibri" pitchFamily="34" charset="0"/>
              </a:rPr>
              <a:t> — </a:t>
            </a:r>
            <a:r>
              <a:rPr lang="cs-CZ" sz="1800" dirty="0" err="1" smtClean="0">
                <a:latin typeface="Calibri" pitchFamily="34" charset="0"/>
              </a:rPr>
              <a:t>one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from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each</a:t>
            </a:r>
            <a:r>
              <a:rPr lang="cs-CZ" sz="1800" dirty="0" smtClean="0">
                <a:latin typeface="Calibri" pitchFamily="34" charset="0"/>
              </a:rPr>
              <a:t> EU country, </a:t>
            </a:r>
            <a:r>
              <a:rPr lang="cs-CZ" sz="1800" dirty="0" err="1" smtClean="0">
                <a:latin typeface="Calibri" pitchFamily="34" charset="0"/>
              </a:rPr>
              <a:t>who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work</a:t>
            </a:r>
            <a:r>
              <a:rPr lang="cs-CZ" sz="1800" dirty="0" smtClean="0">
                <a:latin typeface="Calibri" pitchFamily="34" charset="0"/>
              </a:rPr>
              <a:t> in </a:t>
            </a:r>
            <a:r>
              <a:rPr lang="cs-CZ" sz="1800" dirty="0" err="1" smtClean="0">
                <a:latin typeface="Calibri" pitchFamily="34" charset="0"/>
              </a:rPr>
              <a:t>Brussels</a:t>
            </a:r>
            <a:r>
              <a:rPr lang="cs-CZ" sz="1800" dirty="0" smtClean="0">
                <a:latin typeface="Calibri" pitchFamily="34" charset="0"/>
              </a:rPr>
              <a:t>. </a:t>
            </a:r>
            <a:r>
              <a:rPr lang="cs-CZ" sz="1800" dirty="0" err="1" smtClean="0">
                <a:latin typeface="Calibri" pitchFamily="34" charset="0"/>
              </a:rPr>
              <a:t>They</a:t>
            </a:r>
            <a:r>
              <a:rPr lang="cs-CZ" sz="1800" dirty="0" smtClean="0">
                <a:latin typeface="Calibri" pitchFamily="34" charset="0"/>
              </a:rPr>
              <a:t> do not </a:t>
            </a:r>
            <a:r>
              <a:rPr lang="cs-CZ" sz="1800" dirty="0" err="1" smtClean="0">
                <a:latin typeface="Calibri" pitchFamily="34" charset="0"/>
              </a:rPr>
              <a:t>represent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governments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their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home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countries</a:t>
            </a:r>
            <a:r>
              <a:rPr lang="cs-CZ" sz="1800" dirty="0" smtClean="0">
                <a:latin typeface="Calibri" pitchFamily="34" charset="0"/>
              </a:rPr>
              <a:t>. </a:t>
            </a:r>
            <a:r>
              <a:rPr lang="cs-CZ" sz="1800" dirty="0" err="1" smtClean="0">
                <a:latin typeface="Calibri" pitchFamily="34" charset="0"/>
              </a:rPr>
              <a:t>Each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them</a:t>
            </a:r>
            <a:r>
              <a:rPr lang="cs-CZ" sz="1800" dirty="0" smtClean="0">
                <a:latin typeface="Calibri" pitchFamily="34" charset="0"/>
              </a:rPr>
              <a:t> has </a:t>
            </a:r>
            <a:r>
              <a:rPr lang="cs-CZ" sz="1800" dirty="0" err="1" smtClean="0">
                <a:latin typeface="Calibri" pitchFamily="34" charset="0"/>
              </a:rPr>
              <a:t>responsibility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for</a:t>
            </a:r>
            <a:r>
              <a:rPr lang="cs-CZ" sz="1800" dirty="0" smtClean="0">
                <a:latin typeface="Calibri" pitchFamily="34" charset="0"/>
              </a:rPr>
              <a:t> a </a:t>
            </a:r>
            <a:r>
              <a:rPr lang="cs-CZ" sz="1800" dirty="0" err="1" smtClean="0">
                <a:latin typeface="Calibri" pitchFamily="34" charset="0"/>
              </a:rPr>
              <a:t>particular</a:t>
            </a:r>
            <a:r>
              <a:rPr lang="cs-CZ" sz="1800" dirty="0" smtClean="0">
                <a:latin typeface="Calibri" pitchFamily="34" charset="0"/>
              </a:rPr>
              <a:t> EU </a:t>
            </a:r>
            <a:r>
              <a:rPr lang="cs-CZ" sz="1800" dirty="0" err="1" smtClean="0">
                <a:latin typeface="Calibri" pitchFamily="34" charset="0"/>
              </a:rPr>
              <a:t>policy</a:t>
            </a:r>
            <a:r>
              <a:rPr lang="cs-CZ" sz="1800" dirty="0" smtClean="0">
                <a:latin typeface="Calibri" pitchFamily="34" charset="0"/>
              </a:rPr>
              <a:t> area.</a:t>
            </a:r>
          </a:p>
          <a:p>
            <a:pPr algn="just"/>
            <a:endParaRPr lang="cs-CZ" sz="1800" dirty="0" smtClean="0">
              <a:latin typeface="Calibri" pitchFamily="34" charset="0"/>
            </a:endParaRPr>
          </a:p>
          <a:p>
            <a:pPr algn="just"/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president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Commission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is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chosen</a:t>
            </a:r>
            <a:r>
              <a:rPr lang="cs-CZ" sz="1800" dirty="0" smtClean="0">
                <a:latin typeface="Calibri" pitchFamily="34" charset="0"/>
              </a:rPr>
              <a:t> by EU </a:t>
            </a:r>
            <a:r>
              <a:rPr lang="cs-CZ" sz="1800" dirty="0" err="1" smtClean="0">
                <a:latin typeface="Calibri" pitchFamily="34" charset="0"/>
              </a:rPr>
              <a:t>governments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approved</a:t>
            </a:r>
            <a:r>
              <a:rPr lang="cs-CZ" sz="1800" dirty="0" smtClean="0">
                <a:latin typeface="Calibri" pitchFamily="34" charset="0"/>
              </a:rPr>
              <a:t> by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European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Parliament</a:t>
            </a:r>
            <a:r>
              <a:rPr lang="cs-CZ" sz="1800" dirty="0" smtClean="0">
                <a:latin typeface="Calibri" pitchFamily="34" charset="0"/>
              </a:rPr>
              <a:t>.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other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commissioners</a:t>
            </a:r>
            <a:r>
              <a:rPr lang="cs-CZ" sz="1800" dirty="0" smtClean="0">
                <a:latin typeface="Calibri" pitchFamily="34" charset="0"/>
              </a:rPr>
              <a:t> are </a:t>
            </a:r>
            <a:r>
              <a:rPr lang="cs-CZ" sz="1800" dirty="0" err="1" smtClean="0">
                <a:latin typeface="Calibri" pitchFamily="34" charset="0"/>
              </a:rPr>
              <a:t>nominated</a:t>
            </a:r>
            <a:r>
              <a:rPr lang="cs-CZ" sz="1800" dirty="0" smtClean="0">
                <a:latin typeface="Calibri" pitchFamily="34" charset="0"/>
              </a:rPr>
              <a:t> by </a:t>
            </a:r>
            <a:r>
              <a:rPr lang="cs-CZ" sz="1800" dirty="0" err="1" smtClean="0">
                <a:latin typeface="Calibri" pitchFamily="34" charset="0"/>
              </a:rPr>
              <a:t>their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national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governments</a:t>
            </a:r>
            <a:r>
              <a:rPr lang="cs-CZ" sz="1800" dirty="0" smtClean="0">
                <a:latin typeface="Calibri" pitchFamily="34" charset="0"/>
              </a:rPr>
              <a:t> .</a:t>
            </a:r>
          </a:p>
          <a:p>
            <a:pPr algn="just"/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president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members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Commission</a:t>
            </a:r>
            <a:r>
              <a:rPr lang="cs-CZ" sz="1800" dirty="0" smtClean="0">
                <a:latin typeface="Calibri" pitchFamily="34" charset="0"/>
              </a:rPr>
              <a:t> are </a:t>
            </a:r>
            <a:r>
              <a:rPr lang="cs-CZ" sz="1800" dirty="0" err="1" smtClean="0">
                <a:latin typeface="Calibri" pitchFamily="34" charset="0"/>
              </a:rPr>
              <a:t>appointed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for</a:t>
            </a:r>
            <a:r>
              <a:rPr lang="cs-CZ" sz="1800" dirty="0" smtClean="0">
                <a:latin typeface="Calibri" pitchFamily="34" charset="0"/>
              </a:rPr>
              <a:t> a period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five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years</a:t>
            </a:r>
            <a:r>
              <a:rPr lang="cs-CZ" sz="1800" dirty="0" smtClean="0">
                <a:latin typeface="Calibri" pitchFamily="34" charset="0"/>
              </a:rPr>
              <a:t>.</a:t>
            </a:r>
          </a:p>
          <a:p>
            <a:pPr algn="just"/>
            <a:r>
              <a:rPr lang="en-US" sz="1800" dirty="0" smtClean="0">
                <a:latin typeface="Calibri" pitchFamily="34" charset="0"/>
              </a:rPr>
              <a:t>The President of the European Commission is </a:t>
            </a:r>
            <a:r>
              <a:rPr lang="cs-CZ" sz="1800" dirty="0" err="1" smtClean="0">
                <a:latin typeface="Calibri" pitchFamily="34" charset="0"/>
              </a:rPr>
              <a:t>now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en-US" sz="1800" dirty="0" smtClean="0">
                <a:latin typeface="Calibri" pitchFamily="34" charset="0"/>
              </a:rPr>
              <a:t>José Manuel </a:t>
            </a:r>
            <a:r>
              <a:rPr lang="en-US" sz="1800" dirty="0" err="1" smtClean="0">
                <a:latin typeface="Calibri" pitchFamily="34" charset="0"/>
              </a:rPr>
              <a:t>Barroso</a:t>
            </a:r>
            <a:r>
              <a:rPr lang="en-US" sz="1800" dirty="0" smtClean="0">
                <a:latin typeface="Calibri" pitchFamily="34" charset="0"/>
              </a:rPr>
              <a:t>.</a:t>
            </a:r>
            <a:endParaRPr lang="cs-CZ" sz="1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Commflag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285984" y="214289"/>
            <a:ext cx="4572032" cy="6096043"/>
          </a:xfrm>
        </p:spPr>
      </p:pic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285720" y="6357958"/>
            <a:ext cx="8572560" cy="30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1587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/>
              <a:t>JLOGAN. </a:t>
            </a:r>
            <a:r>
              <a:rPr lang="cs-CZ" sz="800" dirty="0" err="1" smtClean="0"/>
              <a:t>Commflag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2013-08-19]. Dostupné z: </a:t>
            </a:r>
            <a:r>
              <a:rPr lang="cs-CZ" sz="800" dirty="0" smtClean="0">
                <a:hlinkClick r:id="rId3"/>
              </a:rPr>
              <a:t>http://en.wikipedia.org/wiki/File:Commflag.jpg</a:t>
            </a:r>
            <a:endParaRPr lang="cs-CZ" sz="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776864" cy="1066130"/>
          </a:xfrm>
        </p:spPr>
        <p:txBody>
          <a:bodyPr>
            <a:noAutofit/>
          </a:bodyPr>
          <a:lstStyle/>
          <a:p>
            <a:r>
              <a:rPr lang="cs-CZ" sz="3400" dirty="0" err="1" smtClean="0"/>
              <a:t>The</a:t>
            </a:r>
            <a:r>
              <a:rPr lang="cs-CZ" sz="3400" dirty="0" smtClean="0"/>
              <a:t> </a:t>
            </a:r>
            <a:r>
              <a:rPr lang="cs-CZ" sz="3400" dirty="0" err="1" smtClean="0"/>
              <a:t>Court</a:t>
            </a:r>
            <a:r>
              <a:rPr lang="cs-CZ" sz="3400" dirty="0" smtClean="0"/>
              <a:t> </a:t>
            </a:r>
            <a:r>
              <a:rPr lang="cs-CZ" sz="3400" dirty="0" err="1" smtClean="0"/>
              <a:t>of</a:t>
            </a:r>
            <a:r>
              <a:rPr lang="cs-CZ" sz="3400" dirty="0" smtClean="0"/>
              <a:t> Justice </a:t>
            </a:r>
            <a:r>
              <a:rPr lang="cs-CZ" sz="3400" dirty="0" err="1" smtClean="0"/>
              <a:t>and</a:t>
            </a:r>
            <a:r>
              <a:rPr lang="cs-CZ" sz="3400" dirty="0" smtClean="0"/>
              <a:t> </a:t>
            </a:r>
            <a:r>
              <a:rPr lang="cs-CZ" sz="3400" dirty="0" err="1" smtClean="0"/>
              <a:t>other</a:t>
            </a:r>
            <a:r>
              <a:rPr lang="cs-CZ" sz="3400" dirty="0" smtClean="0"/>
              <a:t> </a:t>
            </a:r>
            <a:r>
              <a:rPr lang="cs-CZ" sz="3400" dirty="0" err="1" smtClean="0"/>
              <a:t>institutions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84784"/>
            <a:ext cx="8050088" cy="5112568"/>
          </a:xfrm>
        </p:spPr>
        <p:txBody>
          <a:bodyPr>
            <a:noAutofit/>
          </a:bodyPr>
          <a:lstStyle/>
          <a:p>
            <a:pPr algn="just"/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Court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is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located</a:t>
            </a:r>
            <a:r>
              <a:rPr lang="cs-CZ" sz="1800" dirty="0" smtClean="0">
                <a:latin typeface="Calibri" pitchFamily="34" charset="0"/>
              </a:rPr>
              <a:t> in </a:t>
            </a:r>
            <a:r>
              <a:rPr lang="cs-CZ" sz="1800" dirty="0" err="1" smtClean="0">
                <a:latin typeface="Calibri" pitchFamily="34" charset="0"/>
              </a:rPr>
              <a:t>Luxembourg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has </a:t>
            </a:r>
            <a:r>
              <a:rPr lang="cs-CZ" sz="1800" dirty="0" err="1" smtClean="0">
                <a:latin typeface="Calibri" pitchFamily="34" charset="0"/>
              </a:rPr>
              <a:t>one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judge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from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each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member</a:t>
            </a:r>
            <a:r>
              <a:rPr lang="cs-CZ" sz="1800" dirty="0" smtClean="0">
                <a:latin typeface="Calibri" pitchFamily="34" charset="0"/>
              </a:rPr>
              <a:t> country. </a:t>
            </a:r>
          </a:p>
          <a:p>
            <a:pPr algn="just"/>
            <a:r>
              <a:rPr lang="cs-CZ" sz="1800" dirty="0" err="1" smtClean="0">
                <a:latin typeface="Calibri" pitchFamily="34" charset="0"/>
              </a:rPr>
              <a:t>Tasks</a:t>
            </a:r>
            <a:r>
              <a:rPr lang="cs-CZ" sz="1800" dirty="0" smtClean="0">
                <a:latin typeface="Calibri" pitchFamily="34" charset="0"/>
              </a:rPr>
              <a:t>: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job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Court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Justice </a:t>
            </a:r>
            <a:r>
              <a:rPr lang="cs-CZ" sz="1800" dirty="0" err="1" smtClean="0">
                <a:latin typeface="Calibri" pitchFamily="34" charset="0"/>
              </a:rPr>
              <a:t>is</a:t>
            </a:r>
            <a:r>
              <a:rPr lang="cs-CZ" sz="1800" dirty="0" smtClean="0">
                <a:latin typeface="Calibri" pitchFamily="34" charset="0"/>
              </a:rPr>
              <a:t> to </a:t>
            </a:r>
            <a:r>
              <a:rPr lang="cs-CZ" sz="1800" dirty="0" err="1" smtClean="0">
                <a:latin typeface="Calibri" pitchFamily="34" charset="0"/>
              </a:rPr>
              <a:t>make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sure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that</a:t>
            </a:r>
            <a:r>
              <a:rPr lang="cs-CZ" sz="1800" dirty="0" smtClean="0">
                <a:latin typeface="Calibri" pitchFamily="34" charset="0"/>
              </a:rPr>
              <a:t> EU </a:t>
            </a:r>
            <a:r>
              <a:rPr lang="cs-CZ" sz="1800" dirty="0" err="1" smtClean="0">
                <a:latin typeface="Calibri" pitchFamily="34" charset="0"/>
              </a:rPr>
              <a:t>law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is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interpreted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applied</a:t>
            </a:r>
            <a:r>
              <a:rPr lang="cs-CZ" sz="1800" dirty="0" smtClean="0">
                <a:latin typeface="Calibri" pitchFamily="34" charset="0"/>
              </a:rPr>
              <a:t> in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same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way</a:t>
            </a:r>
            <a:r>
              <a:rPr lang="cs-CZ" sz="1800" dirty="0" smtClean="0">
                <a:latin typeface="Calibri" pitchFamily="34" charset="0"/>
              </a:rPr>
              <a:t> in </a:t>
            </a:r>
            <a:r>
              <a:rPr lang="cs-CZ" sz="1800" dirty="0" err="1" smtClean="0">
                <a:latin typeface="Calibri" pitchFamily="34" charset="0"/>
              </a:rPr>
              <a:t>all</a:t>
            </a:r>
            <a:r>
              <a:rPr lang="cs-CZ" sz="1800" dirty="0" smtClean="0">
                <a:latin typeface="Calibri" pitchFamily="34" charset="0"/>
              </a:rPr>
              <a:t> EU </a:t>
            </a:r>
            <a:r>
              <a:rPr lang="cs-CZ" sz="1800" dirty="0" err="1" smtClean="0">
                <a:latin typeface="Calibri" pitchFamily="34" charset="0"/>
              </a:rPr>
              <a:t>countries</a:t>
            </a:r>
            <a:r>
              <a:rPr lang="cs-CZ" sz="1800" dirty="0" smtClean="0">
                <a:latin typeface="Calibri" pitchFamily="34" charset="0"/>
              </a:rPr>
              <a:t>, </a:t>
            </a:r>
            <a:r>
              <a:rPr lang="cs-CZ" sz="1800" dirty="0" err="1" smtClean="0">
                <a:latin typeface="Calibri" pitchFamily="34" charset="0"/>
              </a:rPr>
              <a:t>thereby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ensuring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that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law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is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equal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for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everyone</a:t>
            </a:r>
            <a:r>
              <a:rPr lang="cs-CZ" sz="1800" dirty="0" smtClean="0">
                <a:latin typeface="Calibri" pitchFamily="34" charset="0"/>
              </a:rPr>
              <a:t>.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Court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also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makes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sure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that</a:t>
            </a:r>
            <a:r>
              <a:rPr lang="cs-CZ" sz="1800" dirty="0" smtClean="0">
                <a:latin typeface="Calibri" pitchFamily="34" charset="0"/>
              </a:rPr>
              <a:t> EU </a:t>
            </a:r>
            <a:r>
              <a:rPr lang="cs-CZ" sz="1800" dirty="0" err="1" smtClean="0">
                <a:latin typeface="Calibri" pitchFamily="34" charset="0"/>
              </a:rPr>
              <a:t>member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states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institutions</a:t>
            </a:r>
            <a:r>
              <a:rPr lang="cs-CZ" sz="1800" dirty="0" smtClean="0">
                <a:latin typeface="Calibri" pitchFamily="34" charset="0"/>
              </a:rPr>
              <a:t> do </a:t>
            </a:r>
            <a:r>
              <a:rPr lang="cs-CZ" sz="1800" dirty="0" err="1" smtClean="0">
                <a:latin typeface="Calibri" pitchFamily="34" charset="0"/>
              </a:rPr>
              <a:t>what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law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requires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them</a:t>
            </a:r>
            <a:r>
              <a:rPr lang="cs-CZ" sz="1800" dirty="0" smtClean="0">
                <a:latin typeface="Calibri" pitchFamily="34" charset="0"/>
              </a:rPr>
              <a:t> to do. </a:t>
            </a:r>
          </a:p>
          <a:p>
            <a:pPr algn="just"/>
            <a:endParaRPr lang="cs-CZ" sz="1600" b="1" dirty="0" smtClean="0">
              <a:latin typeface="Calibri" pitchFamily="34" charset="0"/>
            </a:endParaRPr>
          </a:p>
          <a:p>
            <a:pPr algn="just"/>
            <a:r>
              <a:rPr lang="cs-CZ" sz="1400" b="1" dirty="0" err="1" smtClean="0">
                <a:latin typeface="Calibri" pitchFamily="34" charset="0"/>
              </a:rPr>
              <a:t>The</a:t>
            </a:r>
            <a:r>
              <a:rPr lang="cs-CZ" sz="1400" b="1" dirty="0" smtClean="0">
                <a:latin typeface="Calibri" pitchFamily="34" charset="0"/>
              </a:rPr>
              <a:t> </a:t>
            </a:r>
            <a:r>
              <a:rPr lang="cs-CZ" sz="1400" b="1" dirty="0" err="1" smtClean="0">
                <a:latin typeface="Calibri" pitchFamily="34" charset="0"/>
              </a:rPr>
              <a:t>Court</a:t>
            </a:r>
            <a:r>
              <a:rPr lang="cs-CZ" sz="1400" b="1" dirty="0" smtClean="0">
                <a:latin typeface="Calibri" pitchFamily="34" charset="0"/>
              </a:rPr>
              <a:t> </a:t>
            </a:r>
            <a:r>
              <a:rPr lang="cs-CZ" sz="1400" b="1" dirty="0" err="1" smtClean="0">
                <a:latin typeface="Calibri" pitchFamily="34" charset="0"/>
              </a:rPr>
              <a:t>of</a:t>
            </a:r>
            <a:r>
              <a:rPr lang="cs-CZ" sz="1400" b="1" dirty="0" smtClean="0">
                <a:latin typeface="Calibri" pitchFamily="34" charset="0"/>
              </a:rPr>
              <a:t> </a:t>
            </a:r>
            <a:r>
              <a:rPr lang="cs-CZ" sz="1400" b="1" dirty="0" err="1" smtClean="0">
                <a:latin typeface="Calibri" pitchFamily="34" charset="0"/>
              </a:rPr>
              <a:t>Auditors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checks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that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the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EU’s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funds</a:t>
            </a:r>
            <a:r>
              <a:rPr lang="cs-CZ" sz="1400" dirty="0" smtClean="0">
                <a:latin typeface="Calibri" pitchFamily="34" charset="0"/>
              </a:rPr>
              <a:t> are </a:t>
            </a:r>
            <a:r>
              <a:rPr lang="cs-CZ" sz="1400" dirty="0" err="1" smtClean="0">
                <a:latin typeface="Calibri" pitchFamily="34" charset="0"/>
              </a:rPr>
              <a:t>spent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legally</a:t>
            </a:r>
            <a:r>
              <a:rPr lang="cs-CZ" sz="1400" dirty="0" smtClean="0">
                <a:latin typeface="Calibri" pitchFamily="34" charset="0"/>
              </a:rPr>
              <a:t>, </a:t>
            </a:r>
            <a:r>
              <a:rPr lang="cs-CZ" sz="1400" dirty="0" err="1" smtClean="0">
                <a:latin typeface="Calibri" pitchFamily="34" charset="0"/>
              </a:rPr>
              <a:t>economically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and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for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the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intended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purpose</a:t>
            </a:r>
            <a:r>
              <a:rPr lang="cs-CZ" sz="1400" dirty="0" smtClean="0">
                <a:latin typeface="Calibri" pitchFamily="34" charset="0"/>
              </a:rPr>
              <a:t>. </a:t>
            </a:r>
            <a:r>
              <a:rPr lang="cs-CZ" sz="1400" dirty="0" err="1" smtClean="0">
                <a:latin typeface="Calibri" pitchFamily="34" charset="0"/>
              </a:rPr>
              <a:t>The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Court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is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based</a:t>
            </a:r>
            <a:r>
              <a:rPr lang="cs-CZ" sz="1400" dirty="0" smtClean="0">
                <a:latin typeface="Calibri" pitchFamily="34" charset="0"/>
              </a:rPr>
              <a:t> in </a:t>
            </a:r>
            <a:r>
              <a:rPr lang="cs-CZ" sz="1400" dirty="0" err="1" smtClean="0">
                <a:latin typeface="Calibri" pitchFamily="34" charset="0"/>
              </a:rPr>
              <a:t>Luxembourg</a:t>
            </a:r>
            <a:r>
              <a:rPr lang="cs-CZ" sz="1400" dirty="0" smtClean="0">
                <a:latin typeface="Calibri" pitchFamily="34" charset="0"/>
              </a:rPr>
              <a:t>.</a:t>
            </a:r>
          </a:p>
          <a:p>
            <a:pPr algn="just"/>
            <a:endParaRPr lang="cs-CZ" sz="1400" dirty="0" smtClean="0">
              <a:latin typeface="Calibri" pitchFamily="34" charset="0"/>
            </a:endParaRPr>
          </a:p>
          <a:p>
            <a:pPr algn="just"/>
            <a:r>
              <a:rPr lang="cs-CZ" sz="1400" b="1" dirty="0" err="1" smtClean="0">
                <a:latin typeface="Calibri" pitchFamily="34" charset="0"/>
              </a:rPr>
              <a:t>The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b="1" dirty="0" err="1" smtClean="0">
                <a:latin typeface="Calibri" pitchFamily="34" charset="0"/>
              </a:rPr>
              <a:t>European</a:t>
            </a:r>
            <a:r>
              <a:rPr lang="cs-CZ" sz="1400" b="1" dirty="0" smtClean="0">
                <a:latin typeface="Calibri" pitchFamily="34" charset="0"/>
              </a:rPr>
              <a:t> </a:t>
            </a:r>
            <a:r>
              <a:rPr lang="cs-CZ" sz="1400" b="1" dirty="0" err="1" smtClean="0">
                <a:latin typeface="Calibri" pitchFamily="34" charset="0"/>
              </a:rPr>
              <a:t>Economic</a:t>
            </a:r>
            <a:r>
              <a:rPr lang="cs-CZ" sz="1400" b="1" dirty="0" smtClean="0">
                <a:latin typeface="Calibri" pitchFamily="34" charset="0"/>
              </a:rPr>
              <a:t> </a:t>
            </a:r>
            <a:r>
              <a:rPr lang="cs-CZ" sz="1400" b="1" dirty="0" err="1" smtClean="0">
                <a:latin typeface="Calibri" pitchFamily="34" charset="0"/>
              </a:rPr>
              <a:t>and</a:t>
            </a:r>
            <a:r>
              <a:rPr lang="cs-CZ" sz="1400" b="1" dirty="0" smtClean="0">
                <a:latin typeface="Calibri" pitchFamily="34" charset="0"/>
              </a:rPr>
              <a:t> </a:t>
            </a:r>
            <a:r>
              <a:rPr lang="cs-CZ" sz="1400" b="1" dirty="0" err="1" smtClean="0">
                <a:latin typeface="Calibri" pitchFamily="34" charset="0"/>
              </a:rPr>
              <a:t>Social</a:t>
            </a:r>
            <a:r>
              <a:rPr lang="cs-CZ" sz="1400" b="1" dirty="0" smtClean="0">
                <a:latin typeface="Calibri" pitchFamily="34" charset="0"/>
              </a:rPr>
              <a:t> </a:t>
            </a:r>
            <a:r>
              <a:rPr lang="cs-CZ" sz="1400" b="1" dirty="0" err="1" smtClean="0">
                <a:latin typeface="Calibri" pitchFamily="34" charset="0"/>
              </a:rPr>
              <a:t>Committee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gives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advice</a:t>
            </a:r>
            <a:r>
              <a:rPr lang="cs-CZ" sz="1400" dirty="0" smtClean="0">
                <a:latin typeface="Calibri" pitchFamily="34" charset="0"/>
              </a:rPr>
              <a:t> on </a:t>
            </a:r>
            <a:r>
              <a:rPr lang="cs-CZ" sz="1400" dirty="0" err="1" smtClean="0">
                <a:latin typeface="Calibri" pitchFamily="34" charset="0"/>
              </a:rPr>
              <a:t>proposed</a:t>
            </a:r>
            <a:r>
              <a:rPr lang="cs-CZ" sz="1400" dirty="0" smtClean="0">
                <a:latin typeface="Calibri" pitchFamily="34" charset="0"/>
              </a:rPr>
              <a:t> EU </a:t>
            </a:r>
            <a:r>
              <a:rPr lang="cs-CZ" sz="1400" dirty="0" err="1" smtClean="0">
                <a:latin typeface="Calibri" pitchFamily="34" charset="0"/>
              </a:rPr>
              <a:t>decisions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about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employment</a:t>
            </a:r>
            <a:r>
              <a:rPr lang="cs-CZ" sz="1400" dirty="0" smtClean="0">
                <a:latin typeface="Calibri" pitchFamily="34" charset="0"/>
              </a:rPr>
              <a:t>, </a:t>
            </a:r>
            <a:r>
              <a:rPr lang="cs-CZ" sz="1400" dirty="0" err="1" smtClean="0">
                <a:latin typeface="Calibri" pitchFamily="34" charset="0"/>
              </a:rPr>
              <a:t>social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spending</a:t>
            </a:r>
            <a:r>
              <a:rPr lang="cs-CZ" sz="1400" dirty="0" smtClean="0">
                <a:latin typeface="Calibri" pitchFamily="34" charset="0"/>
              </a:rPr>
              <a:t>, </a:t>
            </a:r>
            <a:r>
              <a:rPr lang="cs-CZ" sz="1400" dirty="0" err="1" smtClean="0">
                <a:latin typeface="Calibri" pitchFamily="34" charset="0"/>
              </a:rPr>
              <a:t>vocational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training</a:t>
            </a:r>
            <a:r>
              <a:rPr lang="cs-CZ" sz="1400" dirty="0" smtClean="0">
                <a:latin typeface="Calibri" pitchFamily="34" charset="0"/>
              </a:rPr>
              <a:t>, </a:t>
            </a:r>
            <a:r>
              <a:rPr lang="cs-CZ" sz="1400" dirty="0" err="1" smtClean="0">
                <a:latin typeface="Calibri" pitchFamily="34" charset="0"/>
              </a:rPr>
              <a:t>etc</a:t>
            </a:r>
            <a:r>
              <a:rPr lang="cs-CZ" sz="1400" dirty="0" smtClean="0">
                <a:latin typeface="Calibri" pitchFamily="34" charset="0"/>
              </a:rPr>
              <a:t>.</a:t>
            </a:r>
          </a:p>
          <a:p>
            <a:pPr algn="just"/>
            <a:r>
              <a:rPr lang="cs-CZ" sz="1400" b="1" dirty="0" smtClean="0">
                <a:latin typeface="Calibri" pitchFamily="34" charset="0"/>
              </a:rPr>
              <a:t> </a:t>
            </a:r>
            <a:endParaRPr lang="cs-CZ" sz="1400" dirty="0" smtClean="0">
              <a:latin typeface="Calibri" pitchFamily="34" charset="0"/>
            </a:endParaRPr>
          </a:p>
          <a:p>
            <a:pPr algn="just"/>
            <a:r>
              <a:rPr lang="cs-CZ" sz="1400" b="1" dirty="0" err="1" smtClean="0">
                <a:latin typeface="Calibri" pitchFamily="34" charset="0"/>
              </a:rPr>
              <a:t>The</a:t>
            </a:r>
            <a:r>
              <a:rPr lang="cs-CZ" sz="1400" b="1" dirty="0" smtClean="0">
                <a:latin typeface="Calibri" pitchFamily="34" charset="0"/>
              </a:rPr>
              <a:t> </a:t>
            </a:r>
            <a:r>
              <a:rPr lang="cs-CZ" sz="1400" b="1" dirty="0" err="1" smtClean="0">
                <a:latin typeface="Calibri" pitchFamily="34" charset="0"/>
              </a:rPr>
              <a:t>Committee</a:t>
            </a:r>
            <a:r>
              <a:rPr lang="cs-CZ" sz="1400" b="1" dirty="0" smtClean="0">
                <a:latin typeface="Calibri" pitchFamily="34" charset="0"/>
              </a:rPr>
              <a:t> </a:t>
            </a:r>
            <a:r>
              <a:rPr lang="cs-CZ" sz="1400" b="1" dirty="0" err="1" smtClean="0">
                <a:latin typeface="Calibri" pitchFamily="34" charset="0"/>
              </a:rPr>
              <a:t>of</a:t>
            </a:r>
            <a:r>
              <a:rPr lang="cs-CZ" sz="1400" b="1" dirty="0" smtClean="0">
                <a:latin typeface="Calibri" pitchFamily="34" charset="0"/>
              </a:rPr>
              <a:t> </a:t>
            </a:r>
            <a:r>
              <a:rPr lang="cs-CZ" sz="1400" b="1" dirty="0" err="1" smtClean="0">
                <a:latin typeface="Calibri" pitchFamily="34" charset="0"/>
              </a:rPr>
              <a:t>the</a:t>
            </a:r>
            <a:r>
              <a:rPr lang="cs-CZ" sz="1400" b="1" dirty="0" smtClean="0">
                <a:latin typeface="Calibri" pitchFamily="34" charset="0"/>
              </a:rPr>
              <a:t> </a:t>
            </a:r>
            <a:r>
              <a:rPr lang="cs-CZ" sz="1400" b="1" dirty="0" err="1" smtClean="0">
                <a:latin typeface="Calibri" pitchFamily="34" charset="0"/>
              </a:rPr>
              <a:t>Regions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gives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advice</a:t>
            </a:r>
            <a:r>
              <a:rPr lang="cs-CZ" sz="1400" dirty="0" smtClean="0">
                <a:latin typeface="Calibri" pitchFamily="34" charset="0"/>
              </a:rPr>
              <a:t> on </a:t>
            </a:r>
            <a:r>
              <a:rPr lang="cs-CZ" sz="1400" dirty="0" err="1" smtClean="0">
                <a:latin typeface="Calibri" pitchFamily="34" charset="0"/>
              </a:rPr>
              <a:t>upcoming</a:t>
            </a:r>
            <a:r>
              <a:rPr lang="cs-CZ" sz="1400" dirty="0" smtClean="0">
                <a:latin typeface="Calibri" pitchFamily="34" charset="0"/>
              </a:rPr>
              <a:t> EU </a:t>
            </a:r>
            <a:r>
              <a:rPr lang="cs-CZ" sz="1400" dirty="0" err="1" smtClean="0">
                <a:latin typeface="Calibri" pitchFamily="34" charset="0"/>
              </a:rPr>
              <a:t>decisions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with</a:t>
            </a:r>
            <a:r>
              <a:rPr lang="cs-CZ" sz="1400" dirty="0" smtClean="0">
                <a:latin typeface="Calibri" pitchFamily="34" charset="0"/>
              </a:rPr>
              <a:t> a </a:t>
            </a:r>
            <a:r>
              <a:rPr lang="cs-CZ" sz="1400" dirty="0" err="1" smtClean="0">
                <a:latin typeface="Calibri" pitchFamily="34" charset="0"/>
              </a:rPr>
              <a:t>direct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impact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at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the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local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or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regional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level</a:t>
            </a:r>
            <a:r>
              <a:rPr lang="cs-CZ" sz="1400" dirty="0" smtClean="0">
                <a:latin typeface="Calibri" pitchFamily="34" charset="0"/>
              </a:rPr>
              <a:t> as </a:t>
            </a:r>
            <a:r>
              <a:rPr lang="cs-CZ" sz="1400" dirty="0" err="1" smtClean="0">
                <a:latin typeface="Calibri" pitchFamily="34" charset="0"/>
              </a:rPr>
              <a:t>regards</a:t>
            </a:r>
            <a:r>
              <a:rPr lang="cs-CZ" sz="1400" dirty="0" smtClean="0">
                <a:latin typeface="Calibri" pitchFamily="34" charset="0"/>
              </a:rPr>
              <a:t> transport, </a:t>
            </a:r>
            <a:r>
              <a:rPr lang="cs-CZ" sz="1400" dirty="0" err="1" smtClean="0">
                <a:latin typeface="Calibri" pitchFamily="34" charset="0"/>
              </a:rPr>
              <a:t>health</a:t>
            </a:r>
            <a:r>
              <a:rPr lang="cs-CZ" sz="1400" dirty="0" smtClean="0">
                <a:latin typeface="Calibri" pitchFamily="34" charset="0"/>
              </a:rPr>
              <a:t>, </a:t>
            </a:r>
            <a:r>
              <a:rPr lang="cs-CZ" sz="1400" dirty="0" err="1" smtClean="0">
                <a:latin typeface="Calibri" pitchFamily="34" charset="0"/>
              </a:rPr>
              <a:t>employment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or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education</a:t>
            </a:r>
            <a:r>
              <a:rPr lang="cs-CZ" sz="1400" dirty="0" smtClean="0">
                <a:latin typeface="Calibri" pitchFamily="34" charset="0"/>
              </a:rPr>
              <a:t>.</a:t>
            </a:r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Euro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42910" y="1340768"/>
            <a:ext cx="8249570" cy="5328592"/>
          </a:xfrm>
        </p:spPr>
        <p:txBody>
          <a:bodyPr>
            <a:noAutofit/>
          </a:bodyPr>
          <a:lstStyle/>
          <a:p>
            <a:pPr algn="just">
              <a:buNone/>
            </a:pPr>
            <a:endParaRPr lang="cs-CZ" sz="1800" dirty="0" smtClean="0">
              <a:latin typeface="Calibri" pitchFamily="34" charset="0"/>
            </a:endParaRPr>
          </a:p>
          <a:p>
            <a:pPr algn="just"/>
            <a:r>
              <a:rPr lang="cs-CZ" sz="1800" dirty="0" smtClean="0">
                <a:latin typeface="Calibri" pitchFamily="34" charset="0"/>
              </a:rPr>
              <a:t>In 1999 </a:t>
            </a:r>
            <a:r>
              <a:rPr lang="cs-CZ" sz="1800" dirty="0" err="1" smtClean="0">
                <a:latin typeface="Calibri" pitchFamily="34" charset="0"/>
              </a:rPr>
              <a:t>twelve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countries</a:t>
            </a:r>
            <a:r>
              <a:rPr lang="cs-CZ" sz="1800" dirty="0" smtClean="0">
                <a:latin typeface="Calibri" pitchFamily="34" charset="0"/>
              </a:rPr>
              <a:t> in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EU </a:t>
            </a:r>
            <a:r>
              <a:rPr lang="cs-CZ" sz="1800" dirty="0" err="1" smtClean="0">
                <a:latin typeface="Calibri" pitchFamily="34" charset="0"/>
              </a:rPr>
              <a:t>decided</a:t>
            </a:r>
            <a:r>
              <a:rPr lang="cs-CZ" sz="1800" dirty="0" smtClean="0">
                <a:latin typeface="Calibri" pitchFamily="34" charset="0"/>
              </a:rPr>
              <a:t> to </a:t>
            </a:r>
            <a:r>
              <a:rPr lang="cs-CZ" sz="1800" dirty="0" err="1" smtClean="0">
                <a:latin typeface="Calibri" pitchFamily="34" charset="0"/>
              </a:rPr>
              <a:t>share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one</a:t>
            </a:r>
            <a:r>
              <a:rPr lang="cs-CZ" sz="1800" dirty="0" smtClean="0">
                <a:latin typeface="Calibri" pitchFamily="34" charset="0"/>
              </a:rPr>
              <a:t> type </a:t>
            </a:r>
            <a:r>
              <a:rPr lang="cs-CZ" sz="1800" dirty="0" err="1" smtClean="0">
                <a:latin typeface="Calibri" pitchFamily="34" charset="0"/>
              </a:rPr>
              <a:t>of</a:t>
            </a:r>
            <a:r>
              <a:rPr lang="cs-CZ" sz="1800" dirty="0" smtClean="0">
                <a:latin typeface="Calibri" pitchFamily="34" charset="0"/>
              </a:rPr>
              <a:t> money </a:t>
            </a:r>
            <a:r>
              <a:rPr lang="cs-CZ" sz="1800" dirty="0" err="1" smtClean="0">
                <a:latin typeface="Calibri" pitchFamily="34" charset="0"/>
              </a:rPr>
              <a:t>or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currency</a:t>
            </a:r>
            <a:r>
              <a:rPr lang="cs-CZ" sz="1800" dirty="0" smtClean="0">
                <a:latin typeface="Calibri" pitchFamily="34" charset="0"/>
              </a:rPr>
              <a:t>. </a:t>
            </a:r>
          </a:p>
          <a:p>
            <a:pPr algn="just">
              <a:buNone/>
            </a:pPr>
            <a:r>
              <a:rPr lang="cs-CZ" sz="1800" dirty="0" smtClean="0">
                <a:latin typeface="Calibri" pitchFamily="34" charset="0"/>
              </a:rPr>
              <a:t>	On </a:t>
            </a:r>
            <a:r>
              <a:rPr lang="cs-CZ" sz="1800" dirty="0" err="1" smtClean="0">
                <a:latin typeface="Calibri" pitchFamily="34" charset="0"/>
              </a:rPr>
              <a:t>January</a:t>
            </a:r>
            <a:r>
              <a:rPr lang="cs-CZ" sz="1800" dirty="0" smtClean="0">
                <a:latin typeface="Calibri" pitchFamily="34" charset="0"/>
              </a:rPr>
              <a:t> 1, 2002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Euro </a:t>
            </a:r>
            <a:r>
              <a:rPr lang="cs-CZ" sz="1800" dirty="0" err="1" smtClean="0">
                <a:latin typeface="Calibri" pitchFamily="34" charset="0"/>
              </a:rPr>
              <a:t>was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first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used</a:t>
            </a:r>
            <a:r>
              <a:rPr lang="cs-CZ" sz="1800" dirty="0" smtClean="0">
                <a:latin typeface="Calibri" pitchFamily="34" charset="0"/>
              </a:rPr>
              <a:t> as </a:t>
            </a:r>
            <a:r>
              <a:rPr lang="cs-CZ" sz="1800" dirty="0" err="1" smtClean="0">
                <a:latin typeface="Calibri" pitchFamily="34" charset="0"/>
              </a:rPr>
              <a:t>national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currency</a:t>
            </a:r>
            <a:r>
              <a:rPr lang="cs-CZ" sz="1800" dirty="0" smtClean="0">
                <a:latin typeface="Calibri" pitchFamily="34" charset="0"/>
              </a:rPr>
              <a:t> in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partecipating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countries</a:t>
            </a:r>
            <a:r>
              <a:rPr lang="cs-CZ" sz="1800" dirty="0" smtClean="0">
                <a:latin typeface="Calibri" pitchFamily="34" charset="0"/>
              </a:rPr>
              <a:t>.</a:t>
            </a:r>
          </a:p>
          <a:p>
            <a:pPr algn="just">
              <a:buNone/>
            </a:pPr>
            <a:endParaRPr lang="cs-CZ" sz="1800" dirty="0" smtClean="0">
              <a:latin typeface="Calibri" pitchFamily="34" charset="0"/>
            </a:endParaRPr>
          </a:p>
          <a:p>
            <a:pPr algn="just"/>
            <a:r>
              <a:rPr lang="cs-CZ" sz="1800" dirty="0" smtClean="0">
                <a:latin typeface="Calibri" pitchFamily="34" charset="0"/>
              </a:rPr>
              <a:t>In 2013 </a:t>
            </a:r>
            <a:r>
              <a:rPr lang="cs-CZ" sz="1800" dirty="0" err="1" smtClean="0">
                <a:latin typeface="Calibri" pitchFamily="34" charset="0"/>
              </a:rPr>
              <a:t>there</a:t>
            </a:r>
            <a:r>
              <a:rPr lang="cs-CZ" sz="1800" dirty="0" smtClean="0">
                <a:latin typeface="Calibri" pitchFamily="34" charset="0"/>
              </a:rPr>
              <a:t> are 17 </a:t>
            </a:r>
            <a:r>
              <a:rPr lang="cs-CZ" sz="1800" dirty="0" err="1" smtClean="0">
                <a:latin typeface="Calibri" pitchFamily="34" charset="0"/>
              </a:rPr>
              <a:t>countries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which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share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Euro. These are </a:t>
            </a:r>
            <a:r>
              <a:rPr lang="cs-CZ" sz="1800" dirty="0" err="1" smtClean="0">
                <a:latin typeface="Calibri" pitchFamily="34" charset="0"/>
              </a:rPr>
              <a:t>Austria</a:t>
            </a:r>
            <a:r>
              <a:rPr lang="cs-CZ" sz="1800" dirty="0" smtClean="0">
                <a:latin typeface="Calibri" pitchFamily="34" charset="0"/>
              </a:rPr>
              <a:t>, </a:t>
            </a:r>
            <a:r>
              <a:rPr lang="cs-CZ" sz="1800" dirty="0" err="1" smtClean="0">
                <a:latin typeface="Calibri" pitchFamily="34" charset="0"/>
              </a:rPr>
              <a:t>Belgium</a:t>
            </a:r>
            <a:r>
              <a:rPr lang="cs-CZ" sz="1800" dirty="0" smtClean="0">
                <a:latin typeface="Calibri" pitchFamily="34" charset="0"/>
              </a:rPr>
              <a:t>, </a:t>
            </a:r>
            <a:r>
              <a:rPr lang="cs-CZ" sz="1800" dirty="0" err="1" smtClean="0">
                <a:latin typeface="Calibri" pitchFamily="34" charset="0"/>
              </a:rPr>
              <a:t>Cyprus</a:t>
            </a:r>
            <a:r>
              <a:rPr lang="cs-CZ" sz="1800" dirty="0" smtClean="0">
                <a:latin typeface="Calibri" pitchFamily="34" charset="0"/>
              </a:rPr>
              <a:t>, </a:t>
            </a:r>
            <a:r>
              <a:rPr lang="cs-CZ" sz="1800" dirty="0" err="1" smtClean="0">
                <a:latin typeface="Calibri" pitchFamily="34" charset="0"/>
              </a:rPr>
              <a:t>Estonia</a:t>
            </a:r>
            <a:r>
              <a:rPr lang="cs-CZ" sz="1800" dirty="0" smtClean="0">
                <a:latin typeface="Calibri" pitchFamily="34" charset="0"/>
              </a:rPr>
              <a:t>, </a:t>
            </a:r>
            <a:r>
              <a:rPr lang="cs-CZ" sz="1800" dirty="0" err="1" smtClean="0">
                <a:latin typeface="Calibri" pitchFamily="34" charset="0"/>
              </a:rPr>
              <a:t>Finland</a:t>
            </a:r>
            <a:r>
              <a:rPr lang="cs-CZ" sz="1800" dirty="0" smtClean="0">
                <a:latin typeface="Calibri" pitchFamily="34" charset="0"/>
              </a:rPr>
              <a:t>, France, </a:t>
            </a:r>
            <a:r>
              <a:rPr lang="cs-CZ" sz="1800" dirty="0" err="1" smtClean="0">
                <a:latin typeface="Calibri" pitchFamily="34" charset="0"/>
              </a:rPr>
              <a:t>Germany</a:t>
            </a:r>
            <a:r>
              <a:rPr lang="cs-CZ" sz="1800" dirty="0" smtClean="0">
                <a:latin typeface="Calibri" pitchFamily="34" charset="0"/>
              </a:rPr>
              <a:t>, </a:t>
            </a:r>
            <a:r>
              <a:rPr lang="cs-CZ" sz="1800" dirty="0" err="1" smtClean="0">
                <a:latin typeface="Calibri" pitchFamily="34" charset="0"/>
              </a:rPr>
              <a:t>Greece</a:t>
            </a:r>
            <a:r>
              <a:rPr lang="cs-CZ" sz="1800" dirty="0" smtClean="0">
                <a:latin typeface="Calibri" pitchFamily="34" charset="0"/>
              </a:rPr>
              <a:t>, </a:t>
            </a:r>
            <a:r>
              <a:rPr lang="cs-CZ" sz="1800" dirty="0" err="1" smtClean="0">
                <a:latin typeface="Calibri" pitchFamily="34" charset="0"/>
              </a:rPr>
              <a:t>Ireland</a:t>
            </a:r>
            <a:r>
              <a:rPr lang="cs-CZ" sz="1800" dirty="0" smtClean="0">
                <a:latin typeface="Calibri" pitchFamily="34" charset="0"/>
              </a:rPr>
              <a:t>, Italy, </a:t>
            </a:r>
            <a:r>
              <a:rPr lang="cs-CZ" sz="1800" dirty="0" err="1" smtClean="0">
                <a:latin typeface="Calibri" pitchFamily="34" charset="0"/>
              </a:rPr>
              <a:t>Luxembourg</a:t>
            </a:r>
            <a:r>
              <a:rPr lang="cs-CZ" sz="1800" dirty="0" smtClean="0">
                <a:latin typeface="Calibri" pitchFamily="34" charset="0"/>
              </a:rPr>
              <a:t>, Malta, </a:t>
            </a:r>
            <a:r>
              <a:rPr lang="cs-CZ" sz="1800" dirty="0" err="1" smtClean="0">
                <a:latin typeface="Calibri" pitchFamily="34" charset="0"/>
              </a:rPr>
              <a:t>the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Netherlands</a:t>
            </a:r>
            <a:r>
              <a:rPr lang="cs-CZ" sz="1800" dirty="0" smtClean="0">
                <a:latin typeface="Calibri" pitchFamily="34" charset="0"/>
              </a:rPr>
              <a:t>, Portugal, </a:t>
            </a:r>
            <a:r>
              <a:rPr lang="cs-CZ" sz="1800" dirty="0" err="1" smtClean="0">
                <a:latin typeface="Calibri" pitchFamily="34" charset="0"/>
              </a:rPr>
              <a:t>Slovakia</a:t>
            </a:r>
            <a:r>
              <a:rPr lang="cs-CZ" sz="1800" dirty="0" smtClean="0">
                <a:latin typeface="Calibri" pitchFamily="34" charset="0"/>
              </a:rPr>
              <a:t>, </a:t>
            </a:r>
            <a:r>
              <a:rPr lang="cs-CZ" sz="1800" dirty="0" err="1" smtClean="0">
                <a:latin typeface="Calibri" pitchFamily="34" charset="0"/>
              </a:rPr>
              <a:t>Slovenia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Spain</a:t>
            </a:r>
            <a:r>
              <a:rPr lang="cs-CZ" sz="1800" dirty="0" smtClean="0">
                <a:latin typeface="Calibri" pitchFamily="34" charset="0"/>
              </a:rPr>
              <a:t>.</a:t>
            </a:r>
          </a:p>
          <a:p>
            <a:pPr algn="just"/>
            <a:endParaRPr lang="cs-CZ" sz="1800" dirty="0" smtClean="0">
              <a:latin typeface="Calibri" pitchFamily="34" charset="0"/>
            </a:endParaRPr>
          </a:p>
          <a:p>
            <a:pPr algn="just"/>
            <a:r>
              <a:rPr lang="cs-CZ" sz="1800" dirty="0" err="1" smtClean="0">
                <a:latin typeface="Calibri" pitchFamily="34" charset="0"/>
              </a:rPr>
              <a:t>Advantages</a:t>
            </a:r>
            <a:r>
              <a:rPr lang="cs-CZ" sz="1800" dirty="0" smtClean="0">
                <a:latin typeface="Calibri" pitchFamily="34" charset="0"/>
              </a:rPr>
              <a:t>: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sz="1800" dirty="0" smtClean="0">
                <a:latin typeface="Calibri" pitchFamily="34" charset="0"/>
              </a:rPr>
              <a:t>t</a:t>
            </a:r>
            <a:r>
              <a:rPr lang="en-US" sz="1800" dirty="0" smtClean="0">
                <a:latin typeface="Calibri" pitchFamily="34" charset="0"/>
              </a:rPr>
              <a:t>here is no need to exchange money into a new currency every time you cross a border within the </a:t>
            </a:r>
            <a:r>
              <a:rPr lang="en-US" sz="1800" dirty="0" err="1" smtClean="0">
                <a:latin typeface="Calibri" pitchFamily="34" charset="0"/>
              </a:rPr>
              <a:t>Eurozone</a:t>
            </a:r>
            <a:r>
              <a:rPr lang="cs-CZ" sz="1800" dirty="0" smtClean="0">
                <a:latin typeface="Calibri" pitchFamily="34" charset="0"/>
              </a:rPr>
              <a:t>;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sz="1800" dirty="0" err="1" smtClean="0">
                <a:latin typeface="Calibri" pitchFamily="34" charset="0"/>
              </a:rPr>
              <a:t>there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is</a:t>
            </a:r>
            <a:r>
              <a:rPr lang="cs-CZ" sz="1800" dirty="0" smtClean="0">
                <a:latin typeface="Calibri" pitchFamily="34" charset="0"/>
              </a:rPr>
              <a:t> no</a:t>
            </a:r>
            <a:r>
              <a:rPr lang="en-US" sz="1800" dirty="0" smtClean="0">
                <a:latin typeface="Calibri" pitchFamily="34" charset="0"/>
              </a:rPr>
              <a:t> exchange-rate fluctuations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and</a:t>
            </a:r>
            <a:r>
              <a:rPr lang="cs-CZ" sz="1800" dirty="0" smtClean="0">
                <a:latin typeface="Calibri" pitchFamily="34" charset="0"/>
              </a:rPr>
              <a:t> no </a:t>
            </a:r>
            <a:r>
              <a:rPr lang="en-US" sz="1800" dirty="0" smtClean="0">
                <a:latin typeface="Calibri" pitchFamily="34" charset="0"/>
              </a:rPr>
              <a:t>exchange-transaction costs </a:t>
            </a:r>
            <a:r>
              <a:rPr lang="cs-CZ" sz="1800" dirty="0" err="1" smtClean="0">
                <a:latin typeface="Calibri" pitchFamily="34" charset="0"/>
              </a:rPr>
              <a:t>which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encourages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en-US" sz="1800" dirty="0" smtClean="0">
                <a:latin typeface="Calibri" pitchFamily="34" charset="0"/>
              </a:rPr>
              <a:t>trade </a:t>
            </a:r>
            <a:r>
              <a:rPr lang="cs-CZ" sz="1800" dirty="0" err="1" smtClean="0">
                <a:latin typeface="Calibri" pitchFamily="34" charset="0"/>
              </a:rPr>
              <a:t>between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member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states</a:t>
            </a:r>
            <a:r>
              <a:rPr lang="cs-CZ" sz="1800" dirty="0" smtClean="0">
                <a:latin typeface="Calibri" pitchFamily="34" charset="0"/>
              </a:rPr>
              <a:t>;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sz="1800" dirty="0" smtClean="0">
                <a:latin typeface="Calibri" pitchFamily="34" charset="0"/>
              </a:rPr>
              <a:t>more </a:t>
            </a:r>
            <a:r>
              <a:rPr lang="cs-CZ" sz="1800" dirty="0" err="1" smtClean="0">
                <a:latin typeface="Calibri" pitchFamily="34" charset="0"/>
              </a:rPr>
              <a:t>economic</a:t>
            </a:r>
            <a:r>
              <a:rPr lang="cs-CZ" sz="1800" dirty="0" smtClean="0">
                <a:latin typeface="Calibri" pitchFamily="34" charset="0"/>
              </a:rPr>
              <a:t> stability, </a:t>
            </a:r>
            <a:r>
              <a:rPr lang="cs-CZ" sz="1800" dirty="0" err="1" smtClean="0">
                <a:latin typeface="Calibri" pitchFamily="34" charset="0"/>
              </a:rPr>
              <a:t>less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inflation</a:t>
            </a:r>
            <a:r>
              <a:rPr lang="cs-CZ" sz="1800" dirty="0" smtClean="0">
                <a:latin typeface="Calibri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500702"/>
            <a:ext cx="8572560" cy="1071570"/>
          </a:xfrm>
        </p:spPr>
        <p:txBody>
          <a:bodyPr>
            <a:normAutofit/>
          </a:bodyPr>
          <a:lstStyle/>
          <a:p>
            <a:r>
              <a:rPr lang="cs-CZ" sz="800" dirty="0" err="1" smtClean="0">
                <a:solidFill>
                  <a:schemeClr val="tx1"/>
                </a:solidFill>
              </a:rPr>
              <a:t>Left</a:t>
            </a:r>
            <a:r>
              <a:rPr lang="cs-CZ" sz="800" dirty="0" smtClean="0">
                <a:solidFill>
                  <a:schemeClr val="tx1"/>
                </a:solidFill>
              </a:rPr>
              <a:t>: </a:t>
            </a:r>
            <a:r>
              <a:rPr lang="cs-CZ" sz="800" dirty="0" smtClean="0"/>
              <a:t>NETZLER, </a:t>
            </a:r>
            <a:r>
              <a:rPr lang="cs-CZ" sz="800" dirty="0" err="1" smtClean="0"/>
              <a:t>Andrew</a:t>
            </a:r>
            <a:r>
              <a:rPr lang="cs-CZ" sz="800" dirty="0" smtClean="0"/>
              <a:t>. Euro </a:t>
            </a:r>
            <a:r>
              <a:rPr lang="cs-CZ" sz="800" dirty="0" err="1" smtClean="0"/>
              <a:t>banknotes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2013-08-19]. Dostupné z: </a:t>
            </a:r>
            <a:r>
              <a:rPr lang="cs-CZ" sz="800" dirty="0" smtClean="0">
                <a:hlinkClick r:id="rId2"/>
              </a:rPr>
              <a:t>http://commons.wikimedia.org/wiki/File:Euro_banknotes.png</a:t>
            </a:r>
            <a:r>
              <a:rPr lang="cs-CZ" sz="800" dirty="0" smtClean="0"/>
              <a:t/>
            </a:r>
            <a:br>
              <a:rPr lang="cs-CZ" sz="800" dirty="0" smtClean="0"/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800" dirty="0" err="1" smtClean="0">
                <a:solidFill>
                  <a:schemeClr val="tx1"/>
                </a:solidFill>
              </a:rPr>
              <a:t>Right</a:t>
            </a:r>
            <a:r>
              <a:rPr lang="cs-CZ" sz="800" dirty="0" smtClean="0">
                <a:solidFill>
                  <a:schemeClr val="tx1"/>
                </a:solidFill>
              </a:rPr>
              <a:t>: </a:t>
            </a:r>
            <a:r>
              <a:rPr lang="cs-CZ" sz="800" dirty="0" smtClean="0"/>
              <a:t>YANN. Frankfurt, </a:t>
            </a:r>
            <a:r>
              <a:rPr lang="cs-CZ" sz="800" dirty="0" err="1" smtClean="0"/>
              <a:t>European</a:t>
            </a:r>
            <a:r>
              <a:rPr lang="cs-CZ" sz="800" dirty="0" smtClean="0"/>
              <a:t> </a:t>
            </a:r>
            <a:r>
              <a:rPr lang="cs-CZ" sz="800" dirty="0" err="1" smtClean="0"/>
              <a:t>Central</a:t>
            </a:r>
            <a:r>
              <a:rPr lang="cs-CZ" sz="800" dirty="0" smtClean="0"/>
              <a:t> Bank </a:t>
            </a:r>
            <a:r>
              <a:rPr lang="cs-CZ" sz="800" dirty="0" err="1" smtClean="0"/>
              <a:t>with</a:t>
            </a:r>
            <a:r>
              <a:rPr lang="cs-CZ" sz="800" dirty="0" smtClean="0"/>
              <a:t> Euro.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2013-08-19]. Dostupné z: </a:t>
            </a:r>
            <a:r>
              <a:rPr lang="cs-CZ" sz="800" dirty="0" smtClean="0">
                <a:hlinkClick r:id="rId3"/>
              </a:rPr>
              <a:t>http://commons.wikimedia.org/wiki/File:Frankfurt,_European_Central_Bank_with_Euro.jpg</a:t>
            </a:r>
            <a:r>
              <a:rPr lang="cs-CZ" sz="800" dirty="0" smtClean="0"/>
              <a:t/>
            </a:r>
            <a:br>
              <a:rPr lang="cs-CZ" sz="800" dirty="0" smtClean="0"/>
            </a:br>
            <a:endParaRPr lang="cs-CZ" sz="800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 descr="Euro_banknotes.png"/>
          <p:cNvPicPr>
            <a:picLocks noGrp="1" noChangeAspect="1"/>
          </p:cNvPicPr>
          <p:nvPr>
            <p:ph sz="quarter" idx="1"/>
          </p:nvPr>
        </p:nvPicPr>
        <p:blipFill>
          <a:blip r:embed="rId4"/>
          <a:stretch>
            <a:fillRect/>
          </a:stretch>
        </p:blipFill>
        <p:spPr>
          <a:xfrm>
            <a:off x="142844" y="1000108"/>
            <a:ext cx="5143536" cy="3930134"/>
          </a:xfrm>
        </p:spPr>
      </p:pic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00694" y="857232"/>
            <a:ext cx="3429024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European</a:t>
            </a:r>
            <a:r>
              <a:rPr lang="cs-CZ" dirty="0" smtClean="0"/>
              <a:t> </a:t>
            </a:r>
            <a:r>
              <a:rPr lang="cs-CZ" dirty="0" err="1" smtClean="0"/>
              <a:t>Central</a:t>
            </a:r>
            <a:r>
              <a:rPr lang="cs-CZ" dirty="0" smtClean="0"/>
              <a:t> Bank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>
          <a:xfrm>
            <a:off x="1000100" y="1357298"/>
            <a:ext cx="7500990" cy="5286412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/>
          </a:p>
          <a:p>
            <a:pPr algn="just">
              <a:lnSpc>
                <a:spcPct val="12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European</a:t>
            </a:r>
            <a:r>
              <a:rPr lang="cs-CZ" dirty="0" smtClean="0"/>
              <a:t> </a:t>
            </a:r>
            <a:r>
              <a:rPr lang="cs-CZ" dirty="0" err="1" smtClean="0"/>
              <a:t>Central</a:t>
            </a:r>
            <a:r>
              <a:rPr lang="cs-CZ" dirty="0" smtClean="0"/>
              <a:t> Bank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responsible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managing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euro.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situated</a:t>
            </a:r>
            <a:r>
              <a:rPr lang="cs-CZ" dirty="0" smtClean="0"/>
              <a:t> in Frankfurt (</a:t>
            </a:r>
            <a:r>
              <a:rPr lang="cs-CZ" dirty="0" err="1" smtClean="0"/>
              <a:t>Germany</a:t>
            </a:r>
            <a:r>
              <a:rPr lang="cs-CZ" dirty="0" smtClean="0"/>
              <a:t>).</a:t>
            </a:r>
            <a:r>
              <a:rPr lang="cs-CZ" dirty="0" err="1" smtClean="0"/>
              <a:t>The</a:t>
            </a:r>
            <a:r>
              <a:rPr lang="cs-CZ" dirty="0" smtClean="0"/>
              <a:t> Bank </a:t>
            </a:r>
            <a:r>
              <a:rPr lang="cs-CZ" dirty="0" err="1" smtClean="0"/>
              <a:t>is</a:t>
            </a:r>
            <a:r>
              <a:rPr lang="cs-CZ" dirty="0" smtClean="0"/>
              <a:t> independent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governments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bodies</a:t>
            </a:r>
            <a:r>
              <a:rPr lang="cs-CZ" dirty="0" smtClean="0"/>
              <a:t>.</a:t>
            </a:r>
          </a:p>
          <a:p>
            <a:pPr algn="just">
              <a:lnSpc>
                <a:spcPct val="120000"/>
              </a:lnSpc>
            </a:pPr>
            <a:endParaRPr lang="cs-CZ" dirty="0" smtClean="0"/>
          </a:p>
          <a:p>
            <a:pPr algn="just">
              <a:lnSpc>
                <a:spcPct val="120000"/>
              </a:lnSpc>
            </a:pPr>
            <a:r>
              <a:rPr lang="cs-CZ" dirty="0" err="1" smtClean="0"/>
              <a:t>Tasks</a:t>
            </a:r>
            <a:r>
              <a:rPr lang="cs-CZ" dirty="0" smtClean="0"/>
              <a:t>:</a:t>
            </a:r>
          </a:p>
          <a:p>
            <a:pPr marL="514350" lvl="0" indent="-514350" algn="just">
              <a:lnSpc>
                <a:spcPct val="120000"/>
              </a:lnSpc>
              <a:buFont typeface="+mj-lt"/>
              <a:buAutoNum type="arabi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sets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r>
              <a:rPr lang="cs-CZ" dirty="0" smtClean="0"/>
              <a:t> </a:t>
            </a:r>
            <a:r>
              <a:rPr lang="cs-CZ" dirty="0" err="1" smtClean="0"/>
              <a:t>rates</a:t>
            </a:r>
            <a:r>
              <a:rPr lang="cs-CZ" dirty="0" smtClean="0"/>
              <a:t>;</a:t>
            </a:r>
          </a:p>
          <a:p>
            <a:pPr marL="514350" lvl="0" indent="-514350" algn="just">
              <a:lnSpc>
                <a:spcPct val="120000"/>
              </a:lnSpc>
              <a:buFont typeface="+mj-lt"/>
              <a:buAutoNum type="arabi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tries</a:t>
            </a:r>
            <a:r>
              <a:rPr lang="cs-CZ" dirty="0" smtClean="0"/>
              <a:t> to </a:t>
            </a:r>
            <a:r>
              <a:rPr lang="cs-CZ" dirty="0" err="1" smtClean="0"/>
              <a:t>ensure</a:t>
            </a:r>
            <a:r>
              <a:rPr lang="cs-CZ" dirty="0" smtClean="0"/>
              <a:t> </a:t>
            </a:r>
            <a:r>
              <a:rPr lang="cs-CZ" dirty="0" err="1" smtClean="0"/>
              <a:t>price</a:t>
            </a:r>
            <a:r>
              <a:rPr lang="cs-CZ" dirty="0" smtClean="0"/>
              <a:t> stability,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less</a:t>
            </a:r>
            <a:r>
              <a:rPr lang="cs-CZ" dirty="0" smtClean="0"/>
              <a:t> </a:t>
            </a:r>
            <a:r>
              <a:rPr lang="cs-CZ" dirty="0" err="1" smtClean="0"/>
              <a:t>inflation</a:t>
            </a:r>
            <a:r>
              <a:rPr lang="cs-CZ" dirty="0" smtClean="0"/>
              <a:t>;</a:t>
            </a:r>
          </a:p>
          <a:p>
            <a:pPr marL="514350" lvl="0" indent="-514350" algn="just">
              <a:lnSpc>
                <a:spcPct val="120000"/>
              </a:lnSpc>
              <a:buFont typeface="+mj-lt"/>
              <a:buAutoNum type="arabicPeriod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lends</a:t>
            </a:r>
            <a:r>
              <a:rPr lang="cs-CZ" dirty="0" smtClean="0"/>
              <a:t> money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finances</a:t>
            </a:r>
            <a:r>
              <a:rPr lang="cs-CZ" dirty="0" smtClean="0"/>
              <a:t> </a:t>
            </a:r>
            <a:r>
              <a:rPr lang="cs-CZ" dirty="0" err="1" smtClean="0"/>
              <a:t>projects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European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r>
              <a:rPr lang="cs-CZ" dirty="0" smtClean="0"/>
              <a:t> such as </a:t>
            </a:r>
            <a:r>
              <a:rPr lang="cs-CZ" dirty="0" err="1" smtClean="0"/>
              <a:t>rail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road</a:t>
            </a:r>
            <a:r>
              <a:rPr lang="cs-CZ" dirty="0" smtClean="0"/>
              <a:t> </a:t>
            </a:r>
            <a:r>
              <a:rPr lang="cs-CZ" dirty="0" err="1" smtClean="0"/>
              <a:t>links</a:t>
            </a:r>
            <a:r>
              <a:rPr lang="cs-CZ" dirty="0" smtClean="0"/>
              <a:t>;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gives</a:t>
            </a:r>
            <a:r>
              <a:rPr lang="cs-CZ" dirty="0" smtClean="0"/>
              <a:t> </a:t>
            </a:r>
            <a:r>
              <a:rPr lang="cs-CZ" dirty="0" err="1" smtClean="0"/>
              <a:t>credit</a:t>
            </a:r>
            <a:r>
              <a:rPr lang="cs-CZ" dirty="0" smtClean="0"/>
              <a:t> to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businesses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lends</a:t>
            </a:r>
            <a:r>
              <a:rPr lang="cs-CZ" dirty="0" smtClean="0"/>
              <a:t> to </a:t>
            </a:r>
            <a:r>
              <a:rPr lang="cs-CZ" dirty="0" err="1" smtClean="0"/>
              <a:t>candidate</a:t>
            </a:r>
            <a:r>
              <a:rPr lang="cs-CZ" dirty="0" smtClean="0"/>
              <a:t> </a:t>
            </a:r>
            <a:r>
              <a:rPr lang="cs-CZ" dirty="0" err="1" smtClean="0"/>
              <a:t>states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developing</a:t>
            </a:r>
            <a:r>
              <a:rPr lang="cs-CZ" dirty="0" smtClean="0"/>
              <a:t> </a:t>
            </a:r>
            <a:r>
              <a:rPr lang="cs-CZ" dirty="0" err="1" smtClean="0"/>
              <a:t>countries</a:t>
            </a:r>
            <a:r>
              <a:rPr lang="cs-CZ" dirty="0" smtClean="0"/>
              <a:t>. </a:t>
            </a:r>
          </a:p>
          <a:p>
            <a:pPr algn="just">
              <a:lnSpc>
                <a:spcPct val="120000"/>
              </a:lnSpc>
            </a:pPr>
            <a:endParaRPr lang="cs-CZ" dirty="0" smtClean="0"/>
          </a:p>
          <a:p>
            <a:pPr algn="just">
              <a:lnSpc>
                <a:spcPct val="120000"/>
              </a:lnSpc>
            </a:pPr>
            <a:r>
              <a:rPr lang="en-US" dirty="0" smtClean="0"/>
              <a:t>The President of the Central Bank is </a:t>
            </a:r>
            <a:r>
              <a:rPr lang="cs-CZ" dirty="0" err="1" smtClean="0"/>
              <a:t>now</a:t>
            </a:r>
            <a:r>
              <a:rPr lang="cs-CZ" dirty="0" smtClean="0"/>
              <a:t> Mario </a:t>
            </a:r>
            <a:r>
              <a:rPr lang="cs-CZ" dirty="0" err="1" smtClean="0"/>
              <a:t>Draghi</a:t>
            </a:r>
            <a:r>
              <a:rPr lang="en-US" dirty="0" smtClean="0"/>
              <a:t>.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future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EU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857364"/>
            <a:ext cx="7772400" cy="457203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900" dirty="0" err="1" smtClean="0">
                <a:latin typeface="Calibri" pitchFamily="34" charset="0"/>
              </a:rPr>
              <a:t>There</a:t>
            </a:r>
            <a:r>
              <a:rPr lang="cs-CZ" sz="1900" dirty="0" smtClean="0">
                <a:latin typeface="Calibri" pitchFamily="34" charset="0"/>
              </a:rPr>
              <a:t> are many </a:t>
            </a:r>
            <a:r>
              <a:rPr lang="cs-CZ" sz="1900" dirty="0" err="1" smtClean="0">
                <a:latin typeface="Calibri" pitchFamily="34" charset="0"/>
              </a:rPr>
              <a:t>different</a:t>
            </a:r>
            <a:r>
              <a:rPr lang="cs-CZ" sz="1900" dirty="0" smtClean="0">
                <a:latin typeface="Calibri" pitchFamily="34" charset="0"/>
              </a:rPr>
              <a:t> </a:t>
            </a:r>
            <a:r>
              <a:rPr lang="cs-CZ" sz="1900" dirty="0" err="1" smtClean="0">
                <a:latin typeface="Calibri" pitchFamily="34" charset="0"/>
              </a:rPr>
              <a:t>opinions</a:t>
            </a:r>
            <a:r>
              <a:rPr lang="cs-CZ" sz="1900" dirty="0" smtClean="0">
                <a:latin typeface="Calibri" pitchFamily="34" charset="0"/>
              </a:rPr>
              <a:t> on </a:t>
            </a:r>
            <a:r>
              <a:rPr lang="cs-CZ" sz="1900" dirty="0" err="1" smtClean="0">
                <a:latin typeface="Calibri" pitchFamily="34" charset="0"/>
              </a:rPr>
              <a:t>the</a:t>
            </a:r>
            <a:r>
              <a:rPr lang="cs-CZ" sz="1900" dirty="0" smtClean="0">
                <a:latin typeface="Calibri" pitchFamily="34" charset="0"/>
              </a:rPr>
              <a:t> </a:t>
            </a:r>
            <a:r>
              <a:rPr lang="cs-CZ" sz="1900" dirty="0" err="1" smtClean="0">
                <a:latin typeface="Calibri" pitchFamily="34" charset="0"/>
              </a:rPr>
              <a:t>future</a:t>
            </a:r>
            <a:r>
              <a:rPr lang="cs-CZ" sz="1900" dirty="0" smtClean="0">
                <a:latin typeface="Calibri" pitchFamily="34" charset="0"/>
              </a:rPr>
              <a:t> </a:t>
            </a:r>
            <a:r>
              <a:rPr lang="cs-CZ" sz="1900" dirty="0" err="1" smtClean="0">
                <a:latin typeface="Calibri" pitchFamily="34" charset="0"/>
              </a:rPr>
              <a:t>of</a:t>
            </a:r>
            <a:r>
              <a:rPr lang="cs-CZ" sz="1900" dirty="0" smtClean="0">
                <a:latin typeface="Calibri" pitchFamily="34" charset="0"/>
              </a:rPr>
              <a:t> </a:t>
            </a:r>
            <a:r>
              <a:rPr lang="cs-CZ" sz="1900" dirty="0" err="1" smtClean="0">
                <a:latin typeface="Calibri" pitchFamily="34" charset="0"/>
              </a:rPr>
              <a:t>the</a:t>
            </a:r>
            <a:r>
              <a:rPr lang="cs-CZ" sz="1900" dirty="0" smtClean="0">
                <a:latin typeface="Calibri" pitchFamily="34" charset="0"/>
              </a:rPr>
              <a:t> EU. </a:t>
            </a:r>
            <a:r>
              <a:rPr lang="cs-CZ" sz="1900" dirty="0" err="1" smtClean="0">
                <a:latin typeface="Calibri" pitchFamily="34" charset="0"/>
              </a:rPr>
              <a:t>They</a:t>
            </a:r>
            <a:r>
              <a:rPr lang="cs-CZ" sz="1900" dirty="0" smtClean="0">
                <a:latin typeface="Calibri" pitchFamily="34" charset="0"/>
              </a:rPr>
              <a:t> are </a:t>
            </a:r>
            <a:r>
              <a:rPr lang="cs-CZ" sz="1900" dirty="0" err="1" smtClean="0">
                <a:latin typeface="Calibri" pitchFamily="34" charset="0"/>
              </a:rPr>
              <a:t>summed</a:t>
            </a:r>
            <a:r>
              <a:rPr lang="cs-CZ" sz="1900" dirty="0" smtClean="0">
                <a:latin typeface="Calibri" pitchFamily="34" charset="0"/>
              </a:rPr>
              <a:t> </a:t>
            </a:r>
            <a:r>
              <a:rPr lang="cs-CZ" sz="1900" dirty="0" err="1" smtClean="0">
                <a:latin typeface="Calibri" pitchFamily="34" charset="0"/>
              </a:rPr>
              <a:t>up</a:t>
            </a:r>
            <a:r>
              <a:rPr lang="cs-CZ" sz="1900" dirty="0" smtClean="0">
                <a:latin typeface="Calibri" pitchFamily="34" charset="0"/>
              </a:rPr>
              <a:t> in </a:t>
            </a:r>
            <a:r>
              <a:rPr lang="cs-CZ" sz="1900" dirty="0" err="1" smtClean="0">
                <a:latin typeface="Calibri" pitchFamily="34" charset="0"/>
              </a:rPr>
              <a:t>the</a:t>
            </a:r>
            <a:r>
              <a:rPr lang="cs-CZ" sz="1900" dirty="0" smtClean="0">
                <a:latin typeface="Calibri" pitchFamily="34" charset="0"/>
              </a:rPr>
              <a:t> </a:t>
            </a:r>
            <a:r>
              <a:rPr lang="cs-CZ" sz="1900" dirty="0" err="1" smtClean="0">
                <a:latin typeface="Calibri" pitchFamily="34" charset="0"/>
              </a:rPr>
              <a:t>article</a:t>
            </a:r>
            <a:r>
              <a:rPr lang="cs-CZ" sz="1900" dirty="0" smtClean="0">
                <a:latin typeface="Calibri" pitchFamily="34" charset="0"/>
              </a:rPr>
              <a:t>  </a:t>
            </a:r>
            <a:r>
              <a:rPr lang="en-US" sz="1900" i="1" dirty="0" smtClean="0">
                <a:latin typeface="Calibri" pitchFamily="34" charset="0"/>
              </a:rPr>
              <a:t>The future of the European Union</a:t>
            </a:r>
            <a:r>
              <a:rPr lang="cs-CZ" sz="1900" i="1" dirty="0" smtClean="0">
                <a:latin typeface="Calibri" pitchFamily="34" charset="0"/>
              </a:rPr>
              <a:t>. </a:t>
            </a:r>
            <a:r>
              <a:rPr lang="en-US" sz="1900" i="1" dirty="0" smtClean="0">
                <a:latin typeface="Calibri" pitchFamily="34" charset="0"/>
              </a:rPr>
              <a:t>The choice</a:t>
            </a:r>
            <a:r>
              <a:rPr lang="cs-CZ" sz="1900" i="1" dirty="0" smtClean="0">
                <a:latin typeface="Calibri" pitchFamily="34" charset="0"/>
              </a:rPr>
              <a:t>. </a:t>
            </a:r>
            <a:r>
              <a:rPr lang="en-US" sz="1900" i="1" dirty="0" smtClean="0">
                <a:latin typeface="Calibri" pitchFamily="34" charset="0"/>
              </a:rPr>
              <a:t>A limited version of federalism is a less miserable solution than the break-up of the euro</a:t>
            </a:r>
            <a:r>
              <a:rPr lang="cs-CZ" sz="1900" dirty="0" smtClean="0">
                <a:latin typeface="Calibri" pitchFamily="34" charset="0"/>
              </a:rPr>
              <a:t> : „</a:t>
            </a:r>
            <a:r>
              <a:rPr lang="en-US" sz="1900" dirty="0" smtClean="0">
                <a:latin typeface="Calibri" pitchFamily="34" charset="0"/>
              </a:rPr>
              <a:t>W</a:t>
            </a:r>
            <a:r>
              <a:rPr lang="cs-CZ" sz="1900" dirty="0" err="1" smtClean="0">
                <a:latin typeface="Calibri" pitchFamily="34" charset="0"/>
              </a:rPr>
              <a:t>hat</a:t>
            </a:r>
            <a:r>
              <a:rPr lang="en-US" sz="1900" dirty="0" smtClean="0">
                <a:latin typeface="Calibri" pitchFamily="34" charset="0"/>
              </a:rPr>
              <a:t> will become of the European Union? One road leads to the full break-up of the euro, with all its economic and political repercussions</a:t>
            </a:r>
            <a:r>
              <a:rPr lang="cs-CZ" sz="1900" dirty="0" smtClean="0">
                <a:latin typeface="Calibri" pitchFamily="34" charset="0"/>
              </a:rPr>
              <a:t> (=</a:t>
            </a:r>
            <a:r>
              <a:rPr lang="cs-CZ" sz="1900" dirty="0" err="1" smtClean="0">
                <a:latin typeface="Calibri" pitchFamily="34" charset="0"/>
              </a:rPr>
              <a:t>consequences</a:t>
            </a:r>
            <a:r>
              <a:rPr lang="cs-CZ" sz="1900" dirty="0" smtClean="0">
                <a:latin typeface="Calibri" pitchFamily="34" charset="0"/>
              </a:rPr>
              <a:t>)</a:t>
            </a:r>
            <a:r>
              <a:rPr lang="en-US" sz="1900" dirty="0" smtClean="0">
                <a:latin typeface="Calibri" pitchFamily="34" charset="0"/>
              </a:rPr>
              <a:t>. The other involves an unprecedented transfer of wealth across Europe's borders and, in return, a corresponding surrender of sovereignty. </a:t>
            </a:r>
            <a:r>
              <a:rPr lang="en-US" sz="1900" b="1" dirty="0" smtClean="0">
                <a:latin typeface="Calibri" pitchFamily="34" charset="0"/>
              </a:rPr>
              <a:t>Separate or </a:t>
            </a:r>
            <a:r>
              <a:rPr lang="en-US" sz="1900" b="1" dirty="0" err="1" smtClean="0">
                <a:latin typeface="Calibri" pitchFamily="34" charset="0"/>
              </a:rPr>
              <a:t>superstate</a:t>
            </a:r>
            <a:r>
              <a:rPr lang="cs-CZ" sz="1900" b="1" dirty="0" smtClean="0">
                <a:latin typeface="Calibri" pitchFamily="34" charset="0"/>
              </a:rPr>
              <a:t> </a:t>
            </a:r>
            <a:r>
              <a:rPr lang="cs-CZ" sz="1900" dirty="0" smtClean="0">
                <a:latin typeface="Calibri" pitchFamily="34" charset="0"/>
              </a:rPr>
              <a:t>(=</a:t>
            </a:r>
            <a:r>
              <a:rPr lang="cs-CZ" sz="1900" dirty="0" err="1" smtClean="0">
                <a:latin typeface="Calibri" pitchFamily="34" charset="0"/>
              </a:rPr>
              <a:t>federation</a:t>
            </a:r>
            <a:r>
              <a:rPr lang="cs-CZ" sz="1900" dirty="0" smtClean="0">
                <a:latin typeface="Calibri" pitchFamily="34" charset="0"/>
              </a:rPr>
              <a:t>)</a:t>
            </a:r>
            <a:r>
              <a:rPr lang="en-US" sz="1900" dirty="0" smtClean="0">
                <a:latin typeface="Calibri" pitchFamily="34" charset="0"/>
              </a:rPr>
              <a:t>: those seem to be the alternatives now.</a:t>
            </a:r>
            <a:r>
              <a:rPr lang="cs-CZ" sz="1900" dirty="0" smtClean="0">
                <a:latin typeface="Calibri" pitchFamily="34" charset="0"/>
              </a:rPr>
              <a:t>“</a:t>
            </a:r>
            <a:endParaRPr lang="en-US" sz="1900" dirty="0" smtClean="0">
              <a:latin typeface="Calibri" pitchFamily="34" charset="0"/>
            </a:endParaRPr>
          </a:p>
          <a:p>
            <a:endParaRPr lang="en-US" b="1" i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267348"/>
          </a:xfrm>
        </p:spPr>
        <p:txBody>
          <a:bodyPr>
            <a:normAutofit fontScale="62500" lnSpcReduction="20000"/>
          </a:bodyPr>
          <a:lstStyle/>
          <a:p>
            <a:r>
              <a:rPr lang="en-US" sz="2200" dirty="0" err="1" smtClean="0">
                <a:latin typeface="Calibri" pitchFamily="34" charset="0"/>
              </a:rPr>
              <a:t>Obr</a:t>
            </a:r>
            <a:r>
              <a:rPr lang="cs-CZ" sz="2200" dirty="0" smtClean="0">
                <a:latin typeface="Calibri" pitchFamily="34" charset="0"/>
              </a:rPr>
              <a:t>á</a:t>
            </a:r>
            <a:r>
              <a:rPr lang="en-US" sz="2200" dirty="0" err="1" smtClean="0">
                <a:latin typeface="Calibri" pitchFamily="34" charset="0"/>
              </a:rPr>
              <a:t>zk</a:t>
            </a:r>
            <a:r>
              <a:rPr lang="cs-CZ" sz="2200" dirty="0" smtClean="0">
                <a:latin typeface="Calibri" pitchFamily="34" charset="0"/>
              </a:rPr>
              <a:t>y </a:t>
            </a:r>
            <a:r>
              <a:rPr lang="cs-CZ" sz="2200" dirty="0" err="1" smtClean="0">
                <a:latin typeface="Calibri" pitchFamily="34" charset="0"/>
              </a:rPr>
              <a:t>Wikimedia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Commons</a:t>
            </a:r>
            <a:r>
              <a:rPr lang="cs-CZ" sz="2200" dirty="0" smtClean="0">
                <a:latin typeface="Calibri" pitchFamily="34" charset="0"/>
              </a:rPr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700" dirty="0" smtClean="0">
                <a:latin typeface="Calibri" pitchFamily="34" charset="0"/>
              </a:rPr>
              <a:t>Kolja21. EU28-2013:</a:t>
            </a:r>
            <a:r>
              <a:rPr lang="cs-CZ" sz="1700" dirty="0" err="1" smtClean="0">
                <a:latin typeface="Calibri" pitchFamily="34" charset="0"/>
              </a:rPr>
              <a:t>European</a:t>
            </a:r>
            <a:r>
              <a:rPr lang="cs-CZ" sz="1700" dirty="0" smtClean="0">
                <a:latin typeface="Calibri" pitchFamily="34" charset="0"/>
              </a:rPr>
              <a:t> Union map,. In:</a:t>
            </a:r>
            <a:r>
              <a:rPr lang="cs-CZ" sz="1700" i="1" dirty="0" smtClean="0">
                <a:latin typeface="Calibri" pitchFamily="34" charset="0"/>
              </a:rPr>
              <a:t> </a:t>
            </a:r>
            <a:r>
              <a:rPr lang="cs-CZ" sz="1700" i="1" dirty="0" err="1" smtClean="0">
                <a:latin typeface="Calibri" pitchFamily="34" charset="0"/>
              </a:rPr>
              <a:t>Wikipedia</a:t>
            </a:r>
            <a:r>
              <a:rPr lang="cs-CZ" sz="1700" i="1" dirty="0" smtClean="0">
                <a:latin typeface="Calibri" pitchFamily="34" charset="0"/>
              </a:rPr>
              <a:t>: </a:t>
            </a:r>
            <a:r>
              <a:rPr lang="cs-CZ" sz="1700" i="1" dirty="0" err="1" smtClean="0">
                <a:latin typeface="Calibri" pitchFamily="34" charset="0"/>
              </a:rPr>
              <a:t>the</a:t>
            </a:r>
            <a:r>
              <a:rPr lang="cs-CZ" sz="1700" i="1" dirty="0" smtClean="0">
                <a:latin typeface="Calibri" pitchFamily="34" charset="0"/>
              </a:rPr>
              <a:t> free </a:t>
            </a:r>
            <a:r>
              <a:rPr lang="cs-CZ" sz="1700" i="1" dirty="0" err="1" smtClean="0">
                <a:latin typeface="Calibri" pitchFamily="34" charset="0"/>
              </a:rPr>
              <a:t>encyclopedia</a:t>
            </a:r>
            <a:r>
              <a:rPr lang="cs-CZ" sz="1700" dirty="0" smtClean="0">
                <a:latin typeface="Calibri" pitchFamily="34" charset="0"/>
              </a:rPr>
              <a:t> [online]. San </a:t>
            </a:r>
            <a:r>
              <a:rPr lang="cs-CZ" sz="1700" dirty="0" err="1" smtClean="0">
                <a:latin typeface="Calibri" pitchFamily="34" charset="0"/>
              </a:rPr>
              <a:t>Francisco</a:t>
            </a:r>
            <a:r>
              <a:rPr lang="cs-CZ" sz="1700" dirty="0" smtClean="0">
                <a:latin typeface="Calibri" pitchFamily="34" charset="0"/>
              </a:rPr>
              <a:t> (CA): </a:t>
            </a:r>
            <a:r>
              <a:rPr lang="cs-CZ" sz="1700" dirty="0" err="1" smtClean="0">
                <a:latin typeface="Calibri" pitchFamily="34" charset="0"/>
              </a:rPr>
              <a:t>Wikimedia</a:t>
            </a:r>
            <a:r>
              <a:rPr lang="cs-CZ" sz="1700" dirty="0" smtClean="0">
                <a:latin typeface="Calibri" pitchFamily="34" charset="0"/>
              </a:rPr>
              <a:t> </a:t>
            </a:r>
            <a:r>
              <a:rPr lang="cs-CZ" sz="1700" dirty="0" err="1" smtClean="0">
                <a:latin typeface="Calibri" pitchFamily="34" charset="0"/>
              </a:rPr>
              <a:t>Foundation</a:t>
            </a:r>
            <a:r>
              <a:rPr lang="cs-CZ" sz="1700" dirty="0" smtClean="0">
                <a:latin typeface="Calibri" pitchFamily="34" charset="0"/>
              </a:rPr>
              <a:t>, 2001- [cit. 2013-08-19]. Dostupné z: </a:t>
            </a:r>
            <a:r>
              <a:rPr lang="cs-CZ" sz="1700" dirty="0" smtClean="0">
                <a:latin typeface="Calibri" pitchFamily="34" charset="0"/>
                <a:hlinkClick r:id="rId2"/>
              </a:rPr>
              <a:t>http://commons.wikimedia.org/wiki/File%3AEU28-2013_European_Union_map.svg</a:t>
            </a:r>
            <a:endParaRPr lang="cs-CZ" sz="1700" dirty="0" smtClean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700" dirty="0" smtClean="0">
                <a:latin typeface="Calibri" pitchFamily="34" charset="0"/>
              </a:rPr>
              <a:t>Flag_</a:t>
            </a:r>
            <a:r>
              <a:rPr lang="cs-CZ" sz="1700" dirty="0" err="1" smtClean="0">
                <a:latin typeface="Calibri" pitchFamily="34" charset="0"/>
              </a:rPr>
              <a:t>of</a:t>
            </a:r>
            <a:r>
              <a:rPr lang="cs-CZ" sz="1700" dirty="0" smtClean="0">
                <a:latin typeface="Calibri" pitchFamily="34" charset="0"/>
              </a:rPr>
              <a:t>_</a:t>
            </a:r>
            <a:r>
              <a:rPr lang="cs-CZ" sz="1700" dirty="0" err="1" smtClean="0">
                <a:latin typeface="Calibri" pitchFamily="34" charset="0"/>
              </a:rPr>
              <a:t>Europe</a:t>
            </a:r>
            <a:r>
              <a:rPr lang="cs-CZ" sz="1700" dirty="0" smtClean="0">
                <a:latin typeface="Calibri" pitchFamily="34" charset="0"/>
              </a:rPr>
              <a:t>. In:</a:t>
            </a:r>
            <a:r>
              <a:rPr lang="cs-CZ" sz="1700" i="1" dirty="0" smtClean="0">
                <a:latin typeface="Calibri" pitchFamily="34" charset="0"/>
              </a:rPr>
              <a:t> </a:t>
            </a:r>
            <a:r>
              <a:rPr lang="cs-CZ" sz="1700" i="1" dirty="0" err="1" smtClean="0">
                <a:latin typeface="Calibri" pitchFamily="34" charset="0"/>
              </a:rPr>
              <a:t>Wikipedia</a:t>
            </a:r>
            <a:r>
              <a:rPr lang="cs-CZ" sz="1700" i="1" dirty="0" smtClean="0">
                <a:latin typeface="Calibri" pitchFamily="34" charset="0"/>
              </a:rPr>
              <a:t>: </a:t>
            </a:r>
            <a:r>
              <a:rPr lang="cs-CZ" sz="1700" i="1" dirty="0" err="1" smtClean="0">
                <a:latin typeface="Calibri" pitchFamily="34" charset="0"/>
              </a:rPr>
              <a:t>the</a:t>
            </a:r>
            <a:r>
              <a:rPr lang="cs-CZ" sz="1700" i="1" dirty="0" smtClean="0">
                <a:latin typeface="Calibri" pitchFamily="34" charset="0"/>
              </a:rPr>
              <a:t> free </a:t>
            </a:r>
            <a:r>
              <a:rPr lang="cs-CZ" sz="1700" i="1" dirty="0" err="1" smtClean="0">
                <a:latin typeface="Calibri" pitchFamily="34" charset="0"/>
              </a:rPr>
              <a:t>encyclopedia</a:t>
            </a:r>
            <a:r>
              <a:rPr lang="cs-CZ" sz="1700" dirty="0" smtClean="0">
                <a:latin typeface="Calibri" pitchFamily="34" charset="0"/>
              </a:rPr>
              <a:t> [online]. San </a:t>
            </a:r>
            <a:r>
              <a:rPr lang="cs-CZ" sz="1700" dirty="0" err="1" smtClean="0">
                <a:latin typeface="Calibri" pitchFamily="34" charset="0"/>
              </a:rPr>
              <a:t>Francisco</a:t>
            </a:r>
            <a:r>
              <a:rPr lang="cs-CZ" sz="1700" dirty="0" smtClean="0">
                <a:latin typeface="Calibri" pitchFamily="34" charset="0"/>
              </a:rPr>
              <a:t> (CA): </a:t>
            </a:r>
            <a:r>
              <a:rPr lang="cs-CZ" sz="1700" dirty="0" err="1" smtClean="0">
                <a:latin typeface="Calibri" pitchFamily="34" charset="0"/>
              </a:rPr>
              <a:t>Wikimedia</a:t>
            </a:r>
            <a:r>
              <a:rPr lang="cs-CZ" sz="1700" dirty="0" smtClean="0">
                <a:latin typeface="Calibri" pitchFamily="34" charset="0"/>
              </a:rPr>
              <a:t> </a:t>
            </a:r>
            <a:r>
              <a:rPr lang="cs-CZ" sz="1700" dirty="0" err="1" smtClean="0">
                <a:latin typeface="Calibri" pitchFamily="34" charset="0"/>
              </a:rPr>
              <a:t>Foundation</a:t>
            </a:r>
            <a:r>
              <a:rPr lang="cs-CZ" sz="1700" dirty="0" smtClean="0">
                <a:latin typeface="Calibri" pitchFamily="34" charset="0"/>
              </a:rPr>
              <a:t>, 2001- [cit. 2013-08-19]. Dostupné z: </a:t>
            </a:r>
            <a:r>
              <a:rPr lang="cs-CZ" sz="1700" dirty="0" smtClean="0">
                <a:latin typeface="Calibri" pitchFamily="34" charset="0"/>
                <a:hlinkClick r:id="rId3"/>
              </a:rPr>
              <a:t>http://commons.wikimedia.org/wiki/File%3AFlag_of_Europe.svg</a:t>
            </a:r>
            <a:endParaRPr lang="cs-CZ" sz="1700" dirty="0" smtClean="0">
              <a:latin typeface="Calibri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700" dirty="0" smtClean="0">
                <a:latin typeface="Calibri" pitchFamily="34" charset="0"/>
              </a:rPr>
              <a:t>BLUE, Mars. </a:t>
            </a:r>
            <a:r>
              <a:rPr lang="cs-CZ" sz="1700" dirty="0" err="1" smtClean="0">
                <a:latin typeface="Calibri" pitchFamily="34" charset="0"/>
              </a:rPr>
              <a:t>SchengenGrenzeBayern</a:t>
            </a:r>
            <a:r>
              <a:rPr lang="cs-CZ" sz="1700" dirty="0" smtClean="0">
                <a:latin typeface="Calibri" pitchFamily="34" charset="0"/>
              </a:rPr>
              <a:t>-</a:t>
            </a:r>
            <a:r>
              <a:rPr lang="cs-CZ" sz="1700" dirty="0" err="1" smtClean="0">
                <a:latin typeface="Calibri" pitchFamily="34" charset="0"/>
              </a:rPr>
              <a:t>Tirol</a:t>
            </a:r>
            <a:r>
              <a:rPr lang="cs-CZ" sz="1700" dirty="0" smtClean="0">
                <a:latin typeface="Calibri" pitchFamily="34" charset="0"/>
              </a:rPr>
              <a:t>. In:</a:t>
            </a:r>
            <a:r>
              <a:rPr lang="cs-CZ" sz="1700" i="1" dirty="0" smtClean="0">
                <a:latin typeface="Calibri" pitchFamily="34" charset="0"/>
              </a:rPr>
              <a:t> </a:t>
            </a:r>
            <a:r>
              <a:rPr lang="cs-CZ" sz="1700" i="1" dirty="0" err="1" smtClean="0">
                <a:latin typeface="Calibri" pitchFamily="34" charset="0"/>
              </a:rPr>
              <a:t>Wikipedia</a:t>
            </a:r>
            <a:r>
              <a:rPr lang="cs-CZ" sz="1700" i="1" dirty="0" smtClean="0">
                <a:latin typeface="Calibri" pitchFamily="34" charset="0"/>
              </a:rPr>
              <a:t>: </a:t>
            </a:r>
            <a:r>
              <a:rPr lang="cs-CZ" sz="1700" i="1" dirty="0" err="1" smtClean="0">
                <a:latin typeface="Calibri" pitchFamily="34" charset="0"/>
              </a:rPr>
              <a:t>the</a:t>
            </a:r>
            <a:r>
              <a:rPr lang="cs-CZ" sz="1700" i="1" dirty="0" smtClean="0">
                <a:latin typeface="Calibri" pitchFamily="34" charset="0"/>
              </a:rPr>
              <a:t> free </a:t>
            </a:r>
            <a:r>
              <a:rPr lang="cs-CZ" sz="1700" i="1" dirty="0" err="1" smtClean="0">
                <a:latin typeface="Calibri" pitchFamily="34" charset="0"/>
              </a:rPr>
              <a:t>encyclopedia</a:t>
            </a:r>
            <a:r>
              <a:rPr lang="cs-CZ" sz="1700" dirty="0" smtClean="0">
                <a:latin typeface="Calibri" pitchFamily="34" charset="0"/>
              </a:rPr>
              <a:t> [online]. San </a:t>
            </a:r>
            <a:r>
              <a:rPr lang="cs-CZ" sz="1700" dirty="0" err="1" smtClean="0">
                <a:latin typeface="Calibri" pitchFamily="34" charset="0"/>
              </a:rPr>
              <a:t>Francisco</a:t>
            </a:r>
            <a:r>
              <a:rPr lang="cs-CZ" sz="1700" dirty="0" smtClean="0">
                <a:latin typeface="Calibri" pitchFamily="34" charset="0"/>
              </a:rPr>
              <a:t> (CA): </a:t>
            </a:r>
            <a:r>
              <a:rPr lang="cs-CZ" sz="1700" dirty="0" err="1" smtClean="0">
                <a:latin typeface="Calibri" pitchFamily="34" charset="0"/>
              </a:rPr>
              <a:t>Wikimedia</a:t>
            </a:r>
            <a:r>
              <a:rPr lang="cs-CZ" sz="1700" dirty="0" smtClean="0">
                <a:latin typeface="Calibri" pitchFamily="34" charset="0"/>
              </a:rPr>
              <a:t> </a:t>
            </a:r>
            <a:r>
              <a:rPr lang="cs-CZ" sz="1700" dirty="0" err="1" smtClean="0">
                <a:latin typeface="Calibri" pitchFamily="34" charset="0"/>
              </a:rPr>
              <a:t>Foundation</a:t>
            </a:r>
            <a:r>
              <a:rPr lang="cs-CZ" sz="1700" dirty="0" smtClean="0">
                <a:latin typeface="Calibri" pitchFamily="34" charset="0"/>
              </a:rPr>
              <a:t>, 2001- [cit. 2013-08-19]. Dostupné z: </a:t>
            </a:r>
            <a:r>
              <a:rPr lang="cs-CZ" sz="1700" dirty="0" smtClean="0">
                <a:latin typeface="Calibri" pitchFamily="34" charset="0"/>
                <a:hlinkClick r:id="rId4"/>
              </a:rPr>
              <a:t>http://commons.wikimedia.org/wiki/File:SchengenGrenzeBayern-Tirol.jpg</a:t>
            </a:r>
            <a:endParaRPr lang="cs-CZ" sz="1700" dirty="0" smtClean="0">
              <a:latin typeface="Calibri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700" dirty="0" smtClean="0">
                <a:latin typeface="Calibri" pitchFamily="34" charset="0"/>
              </a:rPr>
              <a:t>WL. </a:t>
            </a:r>
            <a:r>
              <a:rPr lang="cs-CZ" sz="1700" dirty="0" err="1" smtClean="0">
                <a:latin typeface="Calibri" pitchFamily="34" charset="0"/>
              </a:rPr>
              <a:t>European</a:t>
            </a:r>
            <a:r>
              <a:rPr lang="cs-CZ" sz="1700" dirty="0" smtClean="0">
                <a:latin typeface="Calibri" pitchFamily="34" charset="0"/>
              </a:rPr>
              <a:t> </a:t>
            </a:r>
            <a:r>
              <a:rPr lang="cs-CZ" sz="1700" dirty="0" err="1" smtClean="0">
                <a:latin typeface="Calibri" pitchFamily="34" charset="0"/>
              </a:rPr>
              <a:t>Parliament</a:t>
            </a:r>
            <a:r>
              <a:rPr lang="cs-CZ" sz="1700" dirty="0" smtClean="0">
                <a:latin typeface="Calibri" pitchFamily="34" charset="0"/>
              </a:rPr>
              <a:t> </a:t>
            </a:r>
            <a:r>
              <a:rPr lang="cs-CZ" sz="1700" dirty="0" err="1" smtClean="0">
                <a:latin typeface="Calibri" pitchFamily="34" charset="0"/>
              </a:rPr>
              <a:t>Brussels</a:t>
            </a:r>
            <a:r>
              <a:rPr lang="cs-CZ" sz="1700" dirty="0" smtClean="0">
                <a:latin typeface="Calibri" pitchFamily="34" charset="0"/>
              </a:rPr>
              <a:t> </a:t>
            </a:r>
            <a:r>
              <a:rPr lang="cs-CZ" sz="1700" dirty="0" err="1" smtClean="0">
                <a:latin typeface="Calibri" pitchFamily="34" charset="0"/>
              </a:rPr>
              <a:t>Inside</a:t>
            </a:r>
            <a:r>
              <a:rPr lang="cs-CZ" sz="1700" dirty="0" smtClean="0">
                <a:latin typeface="Calibri" pitchFamily="34" charset="0"/>
              </a:rPr>
              <a:t>. In:</a:t>
            </a:r>
            <a:r>
              <a:rPr lang="cs-CZ" sz="1700" i="1" dirty="0" smtClean="0">
                <a:latin typeface="Calibri" pitchFamily="34" charset="0"/>
              </a:rPr>
              <a:t> </a:t>
            </a:r>
            <a:r>
              <a:rPr lang="cs-CZ" sz="1700" i="1" dirty="0" err="1" smtClean="0">
                <a:latin typeface="Calibri" pitchFamily="34" charset="0"/>
              </a:rPr>
              <a:t>Wikipedia</a:t>
            </a:r>
            <a:r>
              <a:rPr lang="cs-CZ" sz="1700" i="1" dirty="0" smtClean="0">
                <a:latin typeface="Calibri" pitchFamily="34" charset="0"/>
              </a:rPr>
              <a:t>: </a:t>
            </a:r>
            <a:r>
              <a:rPr lang="cs-CZ" sz="1700" i="1" dirty="0" err="1" smtClean="0">
                <a:latin typeface="Calibri" pitchFamily="34" charset="0"/>
              </a:rPr>
              <a:t>the</a:t>
            </a:r>
            <a:r>
              <a:rPr lang="cs-CZ" sz="1700" i="1" dirty="0" smtClean="0">
                <a:latin typeface="Calibri" pitchFamily="34" charset="0"/>
              </a:rPr>
              <a:t> free </a:t>
            </a:r>
            <a:r>
              <a:rPr lang="cs-CZ" sz="1700" i="1" dirty="0" err="1" smtClean="0">
                <a:latin typeface="Calibri" pitchFamily="34" charset="0"/>
              </a:rPr>
              <a:t>encyclopedia</a:t>
            </a:r>
            <a:r>
              <a:rPr lang="cs-CZ" sz="1700" dirty="0" smtClean="0">
                <a:latin typeface="Calibri" pitchFamily="34" charset="0"/>
              </a:rPr>
              <a:t> [online]. San </a:t>
            </a:r>
            <a:r>
              <a:rPr lang="cs-CZ" sz="1700" dirty="0" err="1" smtClean="0">
                <a:latin typeface="Calibri" pitchFamily="34" charset="0"/>
              </a:rPr>
              <a:t>Francisco</a:t>
            </a:r>
            <a:r>
              <a:rPr lang="cs-CZ" sz="1700" dirty="0" smtClean="0">
                <a:latin typeface="Calibri" pitchFamily="34" charset="0"/>
              </a:rPr>
              <a:t> (CA): </a:t>
            </a:r>
            <a:r>
              <a:rPr lang="cs-CZ" sz="1700" dirty="0" err="1" smtClean="0">
                <a:latin typeface="Calibri" pitchFamily="34" charset="0"/>
              </a:rPr>
              <a:t>Wikimedia</a:t>
            </a:r>
            <a:r>
              <a:rPr lang="cs-CZ" sz="1700" dirty="0" smtClean="0">
                <a:latin typeface="Calibri" pitchFamily="34" charset="0"/>
              </a:rPr>
              <a:t> </a:t>
            </a:r>
            <a:r>
              <a:rPr lang="cs-CZ" sz="1700" dirty="0" err="1" smtClean="0">
                <a:latin typeface="Calibri" pitchFamily="34" charset="0"/>
              </a:rPr>
              <a:t>Foundation</a:t>
            </a:r>
            <a:r>
              <a:rPr lang="cs-CZ" sz="1700" dirty="0" smtClean="0">
                <a:latin typeface="Calibri" pitchFamily="34" charset="0"/>
              </a:rPr>
              <a:t>, 2001- [cit. 2013-08-19]. Dostupné z: </a:t>
            </a:r>
            <a:r>
              <a:rPr lang="cs-CZ" sz="1700" dirty="0" smtClean="0">
                <a:latin typeface="Calibri" pitchFamily="34" charset="0"/>
                <a:hlinkClick r:id="rId5"/>
              </a:rPr>
              <a:t>http://commons.wikimedia.org/wiki/File:European-parliament-brussels-inside.JPG</a:t>
            </a:r>
            <a:endParaRPr lang="cs-CZ" sz="1700" dirty="0" smtClean="0">
              <a:latin typeface="Calibri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700" dirty="0" smtClean="0">
                <a:latin typeface="Calibri" pitchFamily="34" charset="0"/>
              </a:rPr>
              <a:t>RAMA., </a:t>
            </a:r>
            <a:r>
              <a:rPr lang="cs-CZ" sz="1700" dirty="0" err="1" smtClean="0">
                <a:latin typeface="Calibri" pitchFamily="34" charset="0"/>
              </a:rPr>
              <a:t>Institutions</a:t>
            </a:r>
            <a:r>
              <a:rPr lang="cs-CZ" sz="1700" dirty="0" smtClean="0">
                <a:latin typeface="Calibri" pitchFamily="34" charset="0"/>
              </a:rPr>
              <a:t> </a:t>
            </a:r>
            <a:r>
              <a:rPr lang="cs-CZ" sz="1700" dirty="0" err="1" smtClean="0">
                <a:latin typeface="Calibri" pitchFamily="34" charset="0"/>
              </a:rPr>
              <a:t>europeennes</a:t>
            </a:r>
            <a:r>
              <a:rPr lang="cs-CZ" sz="1700" dirty="0" smtClean="0">
                <a:latin typeface="Calibri" pitchFamily="34" charset="0"/>
              </a:rPr>
              <a:t> (</a:t>
            </a:r>
            <a:r>
              <a:rPr lang="cs-CZ" sz="1700" dirty="0" err="1" smtClean="0">
                <a:latin typeface="Calibri" pitchFamily="34" charset="0"/>
              </a:rPr>
              <a:t>European</a:t>
            </a:r>
            <a:r>
              <a:rPr lang="cs-CZ" sz="1700" dirty="0" smtClean="0">
                <a:latin typeface="Calibri" pitchFamily="34" charset="0"/>
              </a:rPr>
              <a:t> </a:t>
            </a:r>
            <a:r>
              <a:rPr lang="cs-CZ" sz="1700" dirty="0" err="1" smtClean="0">
                <a:latin typeface="Calibri" pitchFamily="34" charset="0"/>
              </a:rPr>
              <a:t>Parliament</a:t>
            </a:r>
            <a:r>
              <a:rPr lang="cs-CZ" sz="1700" dirty="0" smtClean="0">
                <a:latin typeface="Calibri" pitchFamily="34" charset="0"/>
              </a:rPr>
              <a:t> in </a:t>
            </a:r>
            <a:r>
              <a:rPr lang="cs-CZ" sz="1700" dirty="0" err="1" smtClean="0">
                <a:latin typeface="Calibri" pitchFamily="34" charset="0"/>
              </a:rPr>
              <a:t>Strasbourg</a:t>
            </a:r>
            <a:r>
              <a:rPr lang="cs-CZ" sz="1700" dirty="0" smtClean="0">
                <a:latin typeface="Calibri" pitchFamily="34" charset="0"/>
              </a:rPr>
              <a:t>). In:</a:t>
            </a:r>
            <a:r>
              <a:rPr lang="cs-CZ" sz="1700" i="1" dirty="0" smtClean="0">
                <a:latin typeface="Calibri" pitchFamily="34" charset="0"/>
              </a:rPr>
              <a:t> </a:t>
            </a:r>
            <a:r>
              <a:rPr lang="cs-CZ" sz="1700" i="1" dirty="0" err="1" smtClean="0">
                <a:latin typeface="Calibri" pitchFamily="34" charset="0"/>
              </a:rPr>
              <a:t>Wikipedia</a:t>
            </a:r>
            <a:r>
              <a:rPr lang="cs-CZ" sz="1700" i="1" dirty="0" smtClean="0">
                <a:latin typeface="Calibri" pitchFamily="34" charset="0"/>
              </a:rPr>
              <a:t>: </a:t>
            </a:r>
            <a:r>
              <a:rPr lang="cs-CZ" sz="1700" i="1" dirty="0" err="1" smtClean="0">
                <a:latin typeface="Calibri" pitchFamily="34" charset="0"/>
              </a:rPr>
              <a:t>the</a:t>
            </a:r>
            <a:r>
              <a:rPr lang="cs-CZ" sz="1700" i="1" dirty="0" smtClean="0">
                <a:latin typeface="Calibri" pitchFamily="34" charset="0"/>
              </a:rPr>
              <a:t> free </a:t>
            </a:r>
            <a:r>
              <a:rPr lang="cs-CZ" sz="1700" i="1" dirty="0" err="1" smtClean="0">
                <a:latin typeface="Calibri" pitchFamily="34" charset="0"/>
              </a:rPr>
              <a:t>encyclopedia</a:t>
            </a:r>
            <a:r>
              <a:rPr lang="cs-CZ" sz="1700" dirty="0" smtClean="0">
                <a:latin typeface="Calibri" pitchFamily="34" charset="0"/>
              </a:rPr>
              <a:t> [online]. San </a:t>
            </a:r>
            <a:r>
              <a:rPr lang="cs-CZ" sz="1700" dirty="0" err="1" smtClean="0">
                <a:latin typeface="Calibri" pitchFamily="34" charset="0"/>
              </a:rPr>
              <a:t>Francisco</a:t>
            </a:r>
            <a:r>
              <a:rPr lang="cs-CZ" sz="1700" dirty="0" smtClean="0">
                <a:latin typeface="Calibri" pitchFamily="34" charset="0"/>
              </a:rPr>
              <a:t> (CA): </a:t>
            </a:r>
            <a:r>
              <a:rPr lang="cs-CZ" sz="1700" dirty="0" err="1" smtClean="0">
                <a:latin typeface="Calibri" pitchFamily="34" charset="0"/>
              </a:rPr>
              <a:t>Wikimedia</a:t>
            </a:r>
            <a:r>
              <a:rPr lang="cs-CZ" sz="1700" dirty="0" smtClean="0">
                <a:latin typeface="Calibri" pitchFamily="34" charset="0"/>
              </a:rPr>
              <a:t> </a:t>
            </a:r>
            <a:r>
              <a:rPr lang="cs-CZ" sz="1700" dirty="0" err="1" smtClean="0">
                <a:latin typeface="Calibri" pitchFamily="34" charset="0"/>
              </a:rPr>
              <a:t>Foundation</a:t>
            </a:r>
            <a:r>
              <a:rPr lang="cs-CZ" sz="1700" dirty="0" smtClean="0">
                <a:latin typeface="Calibri" pitchFamily="34" charset="0"/>
              </a:rPr>
              <a:t>, 2001- [cit. 2013-08-19]. Dostupné z: </a:t>
            </a:r>
            <a:r>
              <a:rPr lang="cs-CZ" sz="1700" dirty="0" smtClean="0">
                <a:latin typeface="Calibri" pitchFamily="34" charset="0"/>
                <a:hlinkClick r:id="rId6"/>
              </a:rPr>
              <a:t>http://commons.wikimedia.org/wiki/File:Institutions_europeennes_IMG_4300.jpg</a:t>
            </a:r>
            <a:endParaRPr lang="cs-CZ" sz="1700" dirty="0" smtClean="0">
              <a:latin typeface="Calibri" pitchFamily="34" charset="0"/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700" dirty="0" smtClean="0">
                <a:latin typeface="Calibri" pitchFamily="34" charset="0"/>
              </a:rPr>
              <a:t>JLOGAN. </a:t>
            </a:r>
            <a:r>
              <a:rPr lang="cs-CZ" sz="1700" dirty="0" err="1" smtClean="0">
                <a:latin typeface="Calibri" pitchFamily="34" charset="0"/>
              </a:rPr>
              <a:t>Commflag</a:t>
            </a:r>
            <a:r>
              <a:rPr lang="cs-CZ" sz="1700" dirty="0" smtClean="0">
                <a:latin typeface="Calibri" pitchFamily="34" charset="0"/>
              </a:rPr>
              <a:t>. In:</a:t>
            </a:r>
            <a:r>
              <a:rPr lang="cs-CZ" sz="1700" i="1" dirty="0" smtClean="0">
                <a:latin typeface="Calibri" pitchFamily="34" charset="0"/>
              </a:rPr>
              <a:t> </a:t>
            </a:r>
            <a:r>
              <a:rPr lang="cs-CZ" sz="1700" i="1" dirty="0" err="1" smtClean="0">
                <a:latin typeface="Calibri" pitchFamily="34" charset="0"/>
              </a:rPr>
              <a:t>Wikipedia</a:t>
            </a:r>
            <a:r>
              <a:rPr lang="cs-CZ" sz="1700" i="1" dirty="0" smtClean="0">
                <a:latin typeface="Calibri" pitchFamily="34" charset="0"/>
              </a:rPr>
              <a:t>: </a:t>
            </a:r>
            <a:r>
              <a:rPr lang="cs-CZ" sz="1700" i="1" dirty="0" err="1" smtClean="0">
                <a:latin typeface="Calibri" pitchFamily="34" charset="0"/>
              </a:rPr>
              <a:t>the</a:t>
            </a:r>
            <a:r>
              <a:rPr lang="cs-CZ" sz="1700" i="1" dirty="0" smtClean="0">
                <a:latin typeface="Calibri" pitchFamily="34" charset="0"/>
              </a:rPr>
              <a:t> free </a:t>
            </a:r>
            <a:r>
              <a:rPr lang="cs-CZ" sz="1700" i="1" dirty="0" err="1" smtClean="0">
                <a:latin typeface="Calibri" pitchFamily="34" charset="0"/>
              </a:rPr>
              <a:t>encyclopedia</a:t>
            </a:r>
            <a:r>
              <a:rPr lang="cs-CZ" sz="1700" dirty="0" smtClean="0">
                <a:latin typeface="Calibri" pitchFamily="34" charset="0"/>
              </a:rPr>
              <a:t> [online]. San </a:t>
            </a:r>
            <a:r>
              <a:rPr lang="cs-CZ" sz="1700" dirty="0" err="1" smtClean="0">
                <a:latin typeface="Calibri" pitchFamily="34" charset="0"/>
              </a:rPr>
              <a:t>Francisco</a:t>
            </a:r>
            <a:r>
              <a:rPr lang="cs-CZ" sz="1700" dirty="0" smtClean="0">
                <a:latin typeface="Calibri" pitchFamily="34" charset="0"/>
              </a:rPr>
              <a:t> (CA): </a:t>
            </a:r>
            <a:r>
              <a:rPr lang="cs-CZ" sz="1700" dirty="0" err="1" smtClean="0">
                <a:latin typeface="Calibri" pitchFamily="34" charset="0"/>
              </a:rPr>
              <a:t>Wikimedia</a:t>
            </a:r>
            <a:r>
              <a:rPr lang="cs-CZ" sz="1700" dirty="0" smtClean="0">
                <a:latin typeface="Calibri" pitchFamily="34" charset="0"/>
              </a:rPr>
              <a:t> </a:t>
            </a:r>
            <a:r>
              <a:rPr lang="cs-CZ" sz="1700" dirty="0" err="1" smtClean="0">
                <a:latin typeface="Calibri" pitchFamily="34" charset="0"/>
              </a:rPr>
              <a:t>Foundation</a:t>
            </a:r>
            <a:r>
              <a:rPr lang="cs-CZ" sz="1700" dirty="0" smtClean="0">
                <a:latin typeface="Calibri" pitchFamily="34" charset="0"/>
              </a:rPr>
              <a:t>, 2001- [cit. 2013-08-19]. Dostupné z: </a:t>
            </a:r>
            <a:r>
              <a:rPr lang="cs-CZ" sz="1700" dirty="0" smtClean="0">
                <a:latin typeface="Calibri" pitchFamily="34" charset="0"/>
                <a:hlinkClick r:id="rId7"/>
              </a:rPr>
              <a:t>http://en.wikipedia.org/wiki/File:Commflag.jpg</a:t>
            </a:r>
            <a:endParaRPr lang="cs-CZ" sz="1700" dirty="0" smtClean="0">
              <a:latin typeface="Calibri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700" dirty="0" smtClean="0">
                <a:latin typeface="Calibri" pitchFamily="34" charset="0"/>
              </a:rPr>
              <a:t>NETZLER, </a:t>
            </a:r>
            <a:r>
              <a:rPr lang="cs-CZ" sz="1700" dirty="0" err="1" smtClean="0">
                <a:latin typeface="Calibri" pitchFamily="34" charset="0"/>
              </a:rPr>
              <a:t>Andrew</a:t>
            </a:r>
            <a:r>
              <a:rPr lang="cs-CZ" sz="1700" dirty="0" smtClean="0">
                <a:latin typeface="Calibri" pitchFamily="34" charset="0"/>
              </a:rPr>
              <a:t>. Euro </a:t>
            </a:r>
            <a:r>
              <a:rPr lang="cs-CZ" sz="1700" dirty="0" err="1" smtClean="0">
                <a:latin typeface="Calibri" pitchFamily="34" charset="0"/>
              </a:rPr>
              <a:t>banknotes</a:t>
            </a:r>
            <a:r>
              <a:rPr lang="cs-CZ" sz="1700" dirty="0" smtClean="0">
                <a:latin typeface="Calibri" pitchFamily="34" charset="0"/>
              </a:rPr>
              <a:t>. In:</a:t>
            </a:r>
            <a:r>
              <a:rPr lang="cs-CZ" sz="1700" i="1" dirty="0" smtClean="0">
                <a:latin typeface="Calibri" pitchFamily="34" charset="0"/>
              </a:rPr>
              <a:t> </a:t>
            </a:r>
            <a:r>
              <a:rPr lang="cs-CZ" sz="1700" i="1" dirty="0" err="1" smtClean="0">
                <a:latin typeface="Calibri" pitchFamily="34" charset="0"/>
              </a:rPr>
              <a:t>Wikipedia</a:t>
            </a:r>
            <a:r>
              <a:rPr lang="cs-CZ" sz="1700" i="1" dirty="0" smtClean="0">
                <a:latin typeface="Calibri" pitchFamily="34" charset="0"/>
              </a:rPr>
              <a:t>: </a:t>
            </a:r>
            <a:r>
              <a:rPr lang="cs-CZ" sz="1700" i="1" dirty="0" err="1" smtClean="0">
                <a:latin typeface="Calibri" pitchFamily="34" charset="0"/>
              </a:rPr>
              <a:t>the</a:t>
            </a:r>
            <a:r>
              <a:rPr lang="cs-CZ" sz="1700" i="1" dirty="0" smtClean="0">
                <a:latin typeface="Calibri" pitchFamily="34" charset="0"/>
              </a:rPr>
              <a:t> free </a:t>
            </a:r>
            <a:r>
              <a:rPr lang="cs-CZ" sz="1700" i="1" dirty="0" err="1" smtClean="0">
                <a:latin typeface="Calibri" pitchFamily="34" charset="0"/>
              </a:rPr>
              <a:t>encyclopedia</a:t>
            </a:r>
            <a:r>
              <a:rPr lang="cs-CZ" sz="1700" dirty="0" smtClean="0">
                <a:latin typeface="Calibri" pitchFamily="34" charset="0"/>
              </a:rPr>
              <a:t> [online]. San </a:t>
            </a:r>
            <a:r>
              <a:rPr lang="cs-CZ" sz="1700" dirty="0" err="1" smtClean="0">
                <a:latin typeface="Calibri" pitchFamily="34" charset="0"/>
              </a:rPr>
              <a:t>Francisco</a:t>
            </a:r>
            <a:r>
              <a:rPr lang="cs-CZ" sz="1700" dirty="0" smtClean="0">
                <a:latin typeface="Calibri" pitchFamily="34" charset="0"/>
              </a:rPr>
              <a:t> (CA): </a:t>
            </a:r>
            <a:r>
              <a:rPr lang="cs-CZ" sz="1700" dirty="0" err="1" smtClean="0">
                <a:latin typeface="Calibri" pitchFamily="34" charset="0"/>
              </a:rPr>
              <a:t>Wikimedia</a:t>
            </a:r>
            <a:r>
              <a:rPr lang="cs-CZ" sz="1700" dirty="0" smtClean="0">
                <a:latin typeface="Calibri" pitchFamily="34" charset="0"/>
              </a:rPr>
              <a:t> </a:t>
            </a:r>
            <a:r>
              <a:rPr lang="cs-CZ" sz="1700" dirty="0" err="1" smtClean="0">
                <a:latin typeface="Calibri" pitchFamily="34" charset="0"/>
              </a:rPr>
              <a:t>Foundation</a:t>
            </a:r>
            <a:r>
              <a:rPr lang="cs-CZ" sz="1700" dirty="0" smtClean="0">
                <a:latin typeface="Calibri" pitchFamily="34" charset="0"/>
              </a:rPr>
              <a:t>, 2001- [cit. 2013-08-19]. Dostupné z: </a:t>
            </a:r>
            <a:r>
              <a:rPr lang="cs-CZ" sz="1700" dirty="0" smtClean="0">
                <a:latin typeface="Calibri" pitchFamily="34" charset="0"/>
                <a:hlinkClick r:id="rId8"/>
              </a:rPr>
              <a:t>http://commons.wikimedia.org/wiki/File:Euro_banknotes.png</a:t>
            </a:r>
            <a:endParaRPr lang="cs-CZ" sz="1700" dirty="0" smtClean="0">
              <a:latin typeface="Calibri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700" dirty="0" smtClean="0">
                <a:latin typeface="Calibri" pitchFamily="34" charset="0"/>
              </a:rPr>
              <a:t>YANN. Frankfurt, </a:t>
            </a:r>
            <a:r>
              <a:rPr lang="cs-CZ" sz="1700" dirty="0" err="1" smtClean="0">
                <a:latin typeface="Calibri" pitchFamily="34" charset="0"/>
              </a:rPr>
              <a:t>European</a:t>
            </a:r>
            <a:r>
              <a:rPr lang="cs-CZ" sz="1700" dirty="0" smtClean="0">
                <a:latin typeface="Calibri" pitchFamily="34" charset="0"/>
              </a:rPr>
              <a:t> </a:t>
            </a:r>
            <a:r>
              <a:rPr lang="cs-CZ" sz="1700" dirty="0" err="1" smtClean="0">
                <a:latin typeface="Calibri" pitchFamily="34" charset="0"/>
              </a:rPr>
              <a:t>Central</a:t>
            </a:r>
            <a:r>
              <a:rPr lang="cs-CZ" sz="1700" dirty="0" smtClean="0">
                <a:latin typeface="Calibri" pitchFamily="34" charset="0"/>
              </a:rPr>
              <a:t> Bank </a:t>
            </a:r>
            <a:r>
              <a:rPr lang="cs-CZ" sz="1700" dirty="0" err="1" smtClean="0">
                <a:latin typeface="Calibri" pitchFamily="34" charset="0"/>
              </a:rPr>
              <a:t>with</a:t>
            </a:r>
            <a:r>
              <a:rPr lang="cs-CZ" sz="1700" dirty="0" smtClean="0">
                <a:latin typeface="Calibri" pitchFamily="34" charset="0"/>
              </a:rPr>
              <a:t> Euro. In:</a:t>
            </a:r>
            <a:r>
              <a:rPr lang="cs-CZ" sz="1700" i="1" dirty="0" smtClean="0">
                <a:latin typeface="Calibri" pitchFamily="34" charset="0"/>
              </a:rPr>
              <a:t> </a:t>
            </a:r>
            <a:r>
              <a:rPr lang="cs-CZ" sz="1700" i="1" dirty="0" err="1" smtClean="0">
                <a:latin typeface="Calibri" pitchFamily="34" charset="0"/>
              </a:rPr>
              <a:t>Wikipedia</a:t>
            </a:r>
            <a:r>
              <a:rPr lang="cs-CZ" sz="1700" i="1" dirty="0" smtClean="0">
                <a:latin typeface="Calibri" pitchFamily="34" charset="0"/>
              </a:rPr>
              <a:t>: </a:t>
            </a:r>
            <a:r>
              <a:rPr lang="cs-CZ" sz="1700" i="1" dirty="0" err="1" smtClean="0">
                <a:latin typeface="Calibri" pitchFamily="34" charset="0"/>
              </a:rPr>
              <a:t>the</a:t>
            </a:r>
            <a:r>
              <a:rPr lang="cs-CZ" sz="1700" i="1" dirty="0" smtClean="0">
                <a:latin typeface="Calibri" pitchFamily="34" charset="0"/>
              </a:rPr>
              <a:t> free </a:t>
            </a:r>
            <a:r>
              <a:rPr lang="cs-CZ" sz="1700" i="1" dirty="0" err="1" smtClean="0">
                <a:latin typeface="Calibri" pitchFamily="34" charset="0"/>
              </a:rPr>
              <a:t>encyclopedia</a:t>
            </a:r>
            <a:r>
              <a:rPr lang="cs-CZ" sz="1700" dirty="0" smtClean="0">
                <a:latin typeface="Calibri" pitchFamily="34" charset="0"/>
              </a:rPr>
              <a:t> [online]. San </a:t>
            </a:r>
            <a:r>
              <a:rPr lang="cs-CZ" sz="1700" dirty="0" err="1" smtClean="0">
                <a:latin typeface="Calibri" pitchFamily="34" charset="0"/>
              </a:rPr>
              <a:t>Francisco</a:t>
            </a:r>
            <a:r>
              <a:rPr lang="cs-CZ" sz="1700" dirty="0" smtClean="0">
                <a:latin typeface="Calibri" pitchFamily="34" charset="0"/>
              </a:rPr>
              <a:t> (CA): </a:t>
            </a:r>
            <a:r>
              <a:rPr lang="cs-CZ" sz="1700" dirty="0" err="1" smtClean="0">
                <a:latin typeface="Calibri" pitchFamily="34" charset="0"/>
              </a:rPr>
              <a:t>Wikimedia</a:t>
            </a:r>
            <a:r>
              <a:rPr lang="cs-CZ" sz="1700" dirty="0" smtClean="0">
                <a:latin typeface="Calibri" pitchFamily="34" charset="0"/>
              </a:rPr>
              <a:t> </a:t>
            </a:r>
            <a:r>
              <a:rPr lang="cs-CZ" sz="1700" dirty="0" err="1" smtClean="0">
                <a:latin typeface="Calibri" pitchFamily="34" charset="0"/>
              </a:rPr>
              <a:t>Foundation</a:t>
            </a:r>
            <a:r>
              <a:rPr lang="cs-CZ" sz="1700" dirty="0" smtClean="0">
                <a:latin typeface="Calibri" pitchFamily="34" charset="0"/>
              </a:rPr>
              <a:t>, 2001- [cit. 2013-08-19]. Dostupné z: </a:t>
            </a:r>
            <a:r>
              <a:rPr lang="cs-CZ" sz="1700" dirty="0" smtClean="0">
                <a:latin typeface="Calibri" pitchFamily="34" charset="0"/>
                <a:hlinkClick r:id="rId9"/>
              </a:rPr>
              <a:t>http://commons.wikimedia.org/wiki/File:Frankfurt,_European_Central_Bank_with_Euro.jpg</a:t>
            </a:r>
            <a:endParaRPr lang="cs-CZ" sz="1700" dirty="0" smtClean="0">
              <a:latin typeface="Calibri" pitchFamily="34" charset="0"/>
            </a:endParaRPr>
          </a:p>
          <a:p>
            <a:r>
              <a:rPr lang="cs-CZ" sz="2200" dirty="0" err="1" smtClean="0">
                <a:latin typeface="Calibri" pitchFamily="34" charset="0"/>
              </a:rPr>
              <a:t>How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the</a:t>
            </a:r>
            <a:r>
              <a:rPr lang="cs-CZ" sz="2200" dirty="0" smtClean="0">
                <a:latin typeface="Calibri" pitchFamily="34" charset="0"/>
              </a:rPr>
              <a:t> EU </a:t>
            </a:r>
            <a:r>
              <a:rPr lang="cs-CZ" sz="2200" dirty="0" err="1" smtClean="0">
                <a:latin typeface="Calibri" pitchFamily="34" charset="0"/>
              </a:rPr>
              <a:t>works</a:t>
            </a:r>
            <a:r>
              <a:rPr lang="cs-CZ" sz="2200" dirty="0" smtClean="0">
                <a:latin typeface="Calibri" pitchFamily="34" charset="0"/>
              </a:rPr>
              <a:t>. COMMUNICATION DEPARTMENT OF THE EUROPEAN COMMISSION.</a:t>
            </a:r>
            <a:r>
              <a:rPr lang="cs-CZ" sz="2200" i="1" dirty="0" smtClean="0">
                <a:latin typeface="Calibri" pitchFamily="34" charset="0"/>
              </a:rPr>
              <a:t> </a:t>
            </a:r>
            <a:r>
              <a:rPr lang="cs-CZ" sz="2200" i="1" dirty="0" err="1" smtClean="0">
                <a:latin typeface="Calibri" pitchFamily="34" charset="0"/>
              </a:rPr>
              <a:t>European</a:t>
            </a:r>
            <a:r>
              <a:rPr lang="cs-CZ" sz="2200" i="1" dirty="0" smtClean="0">
                <a:latin typeface="Calibri" pitchFamily="34" charset="0"/>
              </a:rPr>
              <a:t> Union</a:t>
            </a:r>
            <a:r>
              <a:rPr lang="cs-CZ" sz="2200" dirty="0" smtClean="0">
                <a:latin typeface="Calibri" pitchFamily="34" charset="0"/>
              </a:rPr>
              <a:t> [online]. 2013 [cit. 2013-08-19]. Dostupné z: </a:t>
            </a:r>
            <a:r>
              <a:rPr lang="cs-CZ" sz="2200" dirty="0" smtClean="0">
                <a:latin typeface="Calibri" pitchFamily="34" charset="0"/>
                <a:hlinkClick r:id="rId10"/>
              </a:rPr>
              <a:t>http://europa.eu/index_en.htm</a:t>
            </a:r>
            <a:endParaRPr lang="cs-CZ" sz="2200" dirty="0" smtClean="0">
              <a:latin typeface="Calibri" pitchFamily="34" charset="0"/>
            </a:endParaRPr>
          </a:p>
          <a:p>
            <a:r>
              <a:rPr lang="cs-CZ" sz="2200" dirty="0" err="1" smtClean="0">
                <a:latin typeface="Calibri" pitchFamily="34" charset="0"/>
              </a:rPr>
              <a:t>The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future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of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the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European</a:t>
            </a:r>
            <a:r>
              <a:rPr lang="cs-CZ" sz="2200" dirty="0" smtClean="0">
                <a:latin typeface="Calibri" pitchFamily="34" charset="0"/>
              </a:rPr>
              <a:t> Union. </a:t>
            </a:r>
            <a:r>
              <a:rPr lang="cs-CZ" sz="2200" dirty="0" err="1" smtClean="0">
                <a:latin typeface="Calibri" pitchFamily="34" charset="0"/>
              </a:rPr>
              <a:t>The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choice</a:t>
            </a:r>
            <a:r>
              <a:rPr lang="cs-CZ" sz="2200" dirty="0" smtClean="0">
                <a:latin typeface="Calibri" pitchFamily="34" charset="0"/>
              </a:rPr>
              <a:t>. A limited </a:t>
            </a:r>
            <a:r>
              <a:rPr lang="cs-CZ" sz="2200" dirty="0" err="1" smtClean="0">
                <a:latin typeface="Calibri" pitchFamily="34" charset="0"/>
              </a:rPr>
              <a:t>version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of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federalism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is</a:t>
            </a:r>
            <a:r>
              <a:rPr lang="cs-CZ" sz="2200" dirty="0" smtClean="0">
                <a:latin typeface="Calibri" pitchFamily="34" charset="0"/>
              </a:rPr>
              <a:t> a </a:t>
            </a:r>
            <a:r>
              <a:rPr lang="cs-CZ" sz="2200" dirty="0" err="1" smtClean="0">
                <a:latin typeface="Calibri" pitchFamily="34" charset="0"/>
              </a:rPr>
              <a:t>less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miserable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solution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than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the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break</a:t>
            </a:r>
            <a:r>
              <a:rPr lang="cs-CZ" sz="2200" dirty="0" smtClean="0">
                <a:latin typeface="Calibri" pitchFamily="34" charset="0"/>
              </a:rPr>
              <a:t>-</a:t>
            </a:r>
            <a:r>
              <a:rPr lang="cs-CZ" sz="2200" dirty="0" err="1" smtClean="0">
                <a:latin typeface="Calibri" pitchFamily="34" charset="0"/>
              </a:rPr>
              <a:t>up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of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the</a:t>
            </a:r>
            <a:r>
              <a:rPr lang="cs-CZ" sz="2200" dirty="0" smtClean="0">
                <a:latin typeface="Calibri" pitchFamily="34" charset="0"/>
              </a:rPr>
              <a:t> euro.</a:t>
            </a:r>
            <a:r>
              <a:rPr lang="cs-CZ" sz="2200" i="1" dirty="0" smtClean="0">
                <a:latin typeface="Calibri" pitchFamily="34" charset="0"/>
              </a:rPr>
              <a:t> </a:t>
            </a:r>
            <a:r>
              <a:rPr lang="cs-CZ" sz="2200" i="1" dirty="0" err="1" smtClean="0">
                <a:latin typeface="Calibri" pitchFamily="34" charset="0"/>
              </a:rPr>
              <a:t>The</a:t>
            </a:r>
            <a:r>
              <a:rPr lang="cs-CZ" sz="2200" i="1" dirty="0" smtClean="0">
                <a:latin typeface="Calibri" pitchFamily="34" charset="0"/>
              </a:rPr>
              <a:t> </a:t>
            </a:r>
            <a:r>
              <a:rPr lang="cs-CZ" sz="2200" i="1" dirty="0" err="1" smtClean="0">
                <a:latin typeface="Calibri" pitchFamily="34" charset="0"/>
              </a:rPr>
              <a:t>Economist</a:t>
            </a:r>
            <a:r>
              <a:rPr lang="cs-CZ" sz="2200" dirty="0" smtClean="0">
                <a:latin typeface="Calibri" pitchFamily="34" charset="0"/>
              </a:rPr>
              <a:t> [online]. 2012, </a:t>
            </a:r>
            <a:r>
              <a:rPr lang="cs-CZ" sz="2200" dirty="0" err="1" smtClean="0">
                <a:latin typeface="Calibri" pitchFamily="34" charset="0"/>
              </a:rPr>
              <a:t>roč</a:t>
            </a:r>
            <a:r>
              <a:rPr lang="cs-CZ" sz="2200" dirty="0" smtClean="0">
                <a:latin typeface="Calibri" pitchFamily="34" charset="0"/>
              </a:rPr>
              <a:t>. 2012, 26 Květen [cit. 2013-08-19]. Dostupné z: </a:t>
            </a:r>
            <a:r>
              <a:rPr lang="cs-CZ" sz="2200" dirty="0" smtClean="0">
                <a:latin typeface="Calibri" pitchFamily="34" charset="0"/>
                <a:hlinkClick r:id="rId11"/>
              </a:rPr>
              <a:t>http://www.</a:t>
            </a:r>
            <a:r>
              <a:rPr lang="cs-CZ" sz="2200" dirty="0" err="1" smtClean="0">
                <a:latin typeface="Calibri" pitchFamily="34" charset="0"/>
                <a:hlinkClick r:id="rId11"/>
              </a:rPr>
              <a:t>economist.com</a:t>
            </a:r>
            <a:r>
              <a:rPr lang="cs-CZ" sz="2200" dirty="0" smtClean="0">
                <a:latin typeface="Calibri" pitchFamily="34" charset="0"/>
                <a:hlinkClick r:id="rId11"/>
              </a:rPr>
              <a:t>/node/21555916</a:t>
            </a:r>
            <a:r>
              <a:rPr lang="cs-CZ" sz="2200" dirty="0" smtClean="0">
                <a:latin typeface="Calibri" pitchFamily="34" charset="0"/>
              </a:rPr>
              <a:t> </a:t>
            </a:r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823</TotalTime>
  <Words>2064</Words>
  <Application>Microsoft Office PowerPoint</Application>
  <PresentationFormat>Předvádění na obrazovce (4:3)</PresentationFormat>
  <Paragraphs>172</Paragraphs>
  <Slides>20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Jmění</vt:lpstr>
      <vt:lpstr>Prezentace aplikace PowerPoint</vt:lpstr>
      <vt:lpstr>What is the European Union?</vt:lpstr>
      <vt:lpstr>Prezentace aplikace PowerPoint</vt:lpstr>
      <vt:lpstr>Aims of the EU</vt:lpstr>
      <vt:lpstr>The EU symbols</vt:lpstr>
      <vt:lpstr>Flag_of_Europe. In: Wikipedia: the free encyclopedia [online]. San Francisco (CA): Wikimedia Foundation, 2001- [cit. 2013-08-19]. Dostupné z: http://commons.wikimedia.org/wiki/File%3AFlag_of_Europe.svg </vt:lpstr>
      <vt:lpstr>History of the EU in brief</vt:lpstr>
      <vt:lpstr>Schengen Agreement</vt:lpstr>
      <vt:lpstr>Prezentace aplikace PowerPoint</vt:lpstr>
      <vt:lpstr>The European Parliament</vt:lpstr>
      <vt:lpstr>Prezentace aplikace PowerPoint</vt:lpstr>
      <vt:lpstr>The Council of the European Union</vt:lpstr>
      <vt:lpstr>The European Commission</vt:lpstr>
      <vt:lpstr>Prezentace aplikace PowerPoint</vt:lpstr>
      <vt:lpstr>The Court of Justice and other institutions</vt:lpstr>
      <vt:lpstr>The Euro</vt:lpstr>
      <vt:lpstr>Left: NETZLER, Andrew. Euro banknotes. In: Wikipedia: the free encyclopedia [online]. San Francisco (CA): Wikimedia Foundation, 2001- [cit. 2013-08-19]. Dostupné z: http://commons.wikimedia.org/wiki/File:Euro_banknotes.png  Right: YANN. Frankfurt, European Central Bank with Euro. In: Wikipedia: the free encyclopedia [online]. San Francisco (CA): Wikimedia Foundation, 2001- [cit. 2013-08-19]. Dostupné z: http://commons.wikimedia.org/wiki/File:Frankfurt,_European_Central_Bank_with_Euro.jpg </vt:lpstr>
      <vt:lpstr>The European Central Bank</vt:lpstr>
      <vt:lpstr>The future of the EU</vt:lpstr>
      <vt:lpstr>Použitý materiál 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European Union</dc:title>
  <dc:creator>Pepa</dc:creator>
  <cp:lastModifiedBy>Antonín Zelený</cp:lastModifiedBy>
  <cp:revision>321</cp:revision>
  <dcterms:created xsi:type="dcterms:W3CDTF">2012-08-20T14:47:25Z</dcterms:created>
  <dcterms:modified xsi:type="dcterms:W3CDTF">2013-11-27T16:37:54Z</dcterms:modified>
</cp:coreProperties>
</file>