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80" r:id="rId2"/>
    <p:sldId id="279" r:id="rId3"/>
    <p:sldId id="277" r:id="rId4"/>
    <p:sldId id="286" r:id="rId5"/>
    <p:sldId id="282" r:id="rId6"/>
    <p:sldId id="284" r:id="rId7"/>
    <p:sldId id="291" r:id="rId8"/>
    <p:sldId id="292" r:id="rId9"/>
    <p:sldId id="293" r:id="rId10"/>
    <p:sldId id="285" r:id="rId11"/>
    <p:sldId id="266" r:id="rId12"/>
    <p:sldId id="260" r:id="rId13"/>
    <p:sldId id="288" r:id="rId14"/>
    <p:sldId id="290" r:id="rId15"/>
    <p:sldId id="276" r:id="rId16"/>
    <p:sldId id="263" r:id="rId17"/>
    <p:sldId id="264" r:id="rId18"/>
    <p:sldId id="269" r:id="rId19"/>
    <p:sldId id="270" r:id="rId20"/>
    <p:sldId id="271" r:id="rId21"/>
    <p:sldId id="273" r:id="rId22"/>
    <p:sldId id="274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41626E8-C264-401F-92F3-6378A89B6448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22BDE9F-A2EE-4805-AE98-55942AC36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blog.visitlondon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he_Tower_of_London_-_geograph.org.uk_-_1775013.jpg" TargetMode="External"/><Relationship Id="rId3" Type="http://schemas.openxmlformats.org/officeDocument/2006/relationships/hyperlink" Target="http://en.wikipedia.org/wiki/30_St_Mary_Axe" TargetMode="External"/><Relationship Id="rId7" Type="http://schemas.openxmlformats.org/officeDocument/2006/relationships/hyperlink" Target="http://en.wikipedia.org/wiki/The_Shard" TargetMode="External"/><Relationship Id="rId12" Type="http://schemas.openxmlformats.org/officeDocument/2006/relationships/hyperlink" Target="http://commons.wikimedia.org/wiki/File:London_Bridge_-_geograph.org.uk_-_849154.jpg" TargetMode="External"/><Relationship Id="rId2" Type="http://schemas.openxmlformats.org/officeDocument/2006/relationships/hyperlink" Target="http://www.studyenglishtoday.net/lond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Globe_Theatre" TargetMode="External"/><Relationship Id="rId11" Type="http://schemas.openxmlformats.org/officeDocument/2006/relationships/hyperlink" Target="http://commons.wikimedia.org/wiki/File:002_The_River_Thames_-_Summer_2005.JPG" TargetMode="External"/><Relationship Id="rId5" Type="http://schemas.openxmlformats.org/officeDocument/2006/relationships/hyperlink" Target="http://en.wikipedia.org/wiki/London_Bridge" TargetMode="External"/><Relationship Id="rId10" Type="http://schemas.openxmlformats.org/officeDocument/2006/relationships/hyperlink" Target="http://commons.wikimedia.org/wiki/File:Tower_Bridge_sunset_December_2006.jpg" TargetMode="External"/><Relationship Id="rId4" Type="http://schemas.openxmlformats.org/officeDocument/2006/relationships/hyperlink" Target="http://en.wikipedia.org/wiki/Tower_Bridge" TargetMode="External"/><Relationship Id="rId9" Type="http://schemas.openxmlformats.org/officeDocument/2006/relationships/hyperlink" Target="http://commons.wikimedia.org/wiki/File:The_City_across_the_Thames_-_geograph.org.uk_-_1032103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he_Shard.jpg" TargetMode="External"/><Relationship Id="rId13" Type="http://schemas.openxmlformats.org/officeDocument/2006/relationships/hyperlink" Target="http://commons.wikimedia.org/wiki/File:Telephone_and_post_boxes_in_Devoran_-_geograph.org.uk_-_1225965.jpg" TargetMode="External"/><Relationship Id="rId3" Type="http://schemas.openxmlformats.org/officeDocument/2006/relationships/hyperlink" Target="http://commons.wikimedia.org/wiki/File:London_Eye_-_head_on_view.jpg" TargetMode="External"/><Relationship Id="rId7" Type="http://schemas.openxmlformats.org/officeDocument/2006/relationships/hyperlink" Target="http://commons.wikimedia.org/wiki/File:Clock_Tower_-_Palace_of_Westminster,_London_-_September_2006.jpg" TargetMode="External"/><Relationship Id="rId12" Type="http://schemas.openxmlformats.org/officeDocument/2006/relationships/hyperlink" Target="http://commons.wikimedia.org/wiki/File:Epping_tube_station_roundel.JPG" TargetMode="External"/><Relationship Id="rId2" Type="http://schemas.openxmlformats.org/officeDocument/2006/relationships/hyperlink" Target="http://commons.wikimedia.org/wiki/File:St_Paul's_Cathedral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itish_Museum_-_Great_Court_edit.jpg" TargetMode="External"/><Relationship Id="rId11" Type="http://schemas.openxmlformats.org/officeDocument/2006/relationships/hyperlink" Target="http://commons.wikimedia.org/wiki/File:London_Cab.JPG" TargetMode="External"/><Relationship Id="rId5" Type="http://schemas.openxmlformats.org/officeDocument/2006/relationships/hyperlink" Target="http://commons.wikimedia.org/wiki/File:British_Museum_(front).jpg" TargetMode="External"/><Relationship Id="rId10" Type="http://schemas.openxmlformats.org/officeDocument/2006/relationships/hyperlink" Target="http://commons.wikimedia.org/wiki/File:Changing_the_guard_-_Buckingham_Palace_(4745275233).jpg" TargetMode="External"/><Relationship Id="rId4" Type="http://schemas.openxmlformats.org/officeDocument/2006/relationships/hyperlink" Target="http://commons.wikimedia.org/wiki/File:Globe_Theatre_London.jpg" TargetMode="External"/><Relationship Id="rId9" Type="http://schemas.openxmlformats.org/officeDocument/2006/relationships/hyperlink" Target="http://commons.wikimedia.org/wiki/File:Buckinghampala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logo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1285852" y="428604"/>
            <a:ext cx="6572296" cy="1451236"/>
          </a:xfrm>
        </p:spPr>
      </p:pic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1071538" y="2071678"/>
          <a:ext cx="6929486" cy="41119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4099"/>
                <a:gridCol w="5035387"/>
              </a:tblGrid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Katolické gymnázium Třebíč, Otmarova 22, Třebíč 674 01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</a:t>
                      </a:r>
                      <a:r>
                        <a:rPr lang="cs-CZ" sz="1000" dirty="0" smtClean="0">
                          <a:effectLst/>
                        </a:rPr>
                        <a:t>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Moderní škola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CZ.1.07/1.5.00/34.0464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Šablona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III/2 Inovace a zkvalitnění výuky prostřednictvím ICT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Paula </a:t>
                      </a:r>
                      <a:r>
                        <a:rPr lang="cs-CZ" sz="1000" dirty="0" err="1" smtClean="0">
                          <a:effectLst/>
                        </a:rPr>
                        <a:t>Torresan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DUM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London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0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0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1.4.1_London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31/08/2013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Předmět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Anglický jazyk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Tematická oblast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Anglicky mluvicí země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Výstup ŠVP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Reálie</a:t>
                      </a:r>
                      <a:r>
                        <a:rPr lang="cs-CZ" sz="1000" baseline="0" dirty="0" smtClean="0">
                          <a:effectLst/>
                        </a:rPr>
                        <a:t> anglicky mluvících zemí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DUM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r>
                        <a:rPr lang="cs-CZ" sz="1000" smtClean="0">
                          <a:effectLst/>
                        </a:rPr>
                        <a:t>PowerPoint</a:t>
                      </a:r>
                      <a:r>
                        <a:rPr lang="cs-CZ" sz="1000" baseline="0" smtClean="0">
                          <a:effectLst/>
                        </a:rPr>
                        <a:t> </a:t>
                      </a:r>
                      <a:r>
                        <a:rPr lang="cs-CZ" sz="1000" baseline="0" dirty="0" smtClean="0">
                          <a:effectLst/>
                        </a:rPr>
                        <a:t>p</a:t>
                      </a:r>
                      <a:r>
                        <a:rPr lang="cs-CZ" sz="1000" dirty="0" smtClean="0">
                          <a:effectLst/>
                        </a:rPr>
                        <a:t>rezentace o Londýně (reálie).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445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popis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/>
                        <a:t>Prezentace slouží k seznámení studentů s nejdůležitějšími informacemi o Londýně. 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72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Hodnocení</a:t>
                      </a:r>
                      <a:endParaRPr lang="cs-CZ" sz="10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r>
                        <a:rPr lang="cs-CZ" sz="1000" dirty="0" smtClean="0">
                          <a:effectLst/>
                        </a:rPr>
                        <a:t>DUM 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přispěl k hlubšímu zapamatování či procvičení učiva.</a:t>
                      </a:r>
                    </a:p>
                  </a:txBody>
                  <a:tcPr marL="68580" marR="68580" marT="0" marB="0"/>
                </a:tc>
              </a:tr>
              <a:tr h="55353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0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LONDON</a:t>
            </a:r>
            <a:b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brief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trip</a:t>
            </a:r>
            <a:r>
              <a:rPr lang="en-US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US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through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images</a:t>
            </a:r>
            <a:r>
              <a:rPr lang="en-US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AND TEXTS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en-US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THE UK´s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capital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and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biggest</a:t>
            </a:r>
            <a:r>
              <a:rPr lang="cs-CZ" sz="2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city</a:t>
            </a:r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advTm="10344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cs-CZ" sz="2400" dirty="0" smtClean="0"/>
              <a:t>London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capital</a:t>
            </a:r>
            <a:r>
              <a:rPr lang="cs-CZ" sz="2400" dirty="0" smtClean="0"/>
              <a:t> city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United</a:t>
            </a:r>
            <a:r>
              <a:rPr lang="cs-CZ" sz="2400" dirty="0" smtClean="0"/>
              <a:t> </a:t>
            </a:r>
            <a:r>
              <a:rPr lang="cs-CZ" sz="2400" dirty="0" err="1" smtClean="0"/>
              <a:t>Kingdom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Europe’s</a:t>
            </a:r>
            <a:r>
              <a:rPr lang="cs-CZ" sz="2400" dirty="0" smtClean="0"/>
              <a:t> </a:t>
            </a:r>
            <a:r>
              <a:rPr lang="cs-CZ" sz="2400" dirty="0" err="1" smtClean="0"/>
              <a:t>largest</a:t>
            </a:r>
            <a:r>
              <a:rPr lang="cs-CZ" sz="2400" dirty="0" smtClean="0"/>
              <a:t> city.</a:t>
            </a:r>
            <a:endParaRPr lang="en-US" sz="2400" dirty="0" smtClean="0"/>
          </a:p>
          <a:p>
            <a:r>
              <a:rPr lang="cs-CZ" sz="2400" dirty="0" err="1" smtClean="0"/>
              <a:t>Its</a:t>
            </a:r>
            <a:r>
              <a:rPr lang="cs-CZ" sz="2400" dirty="0" smtClean="0"/>
              <a:t> </a:t>
            </a:r>
            <a:r>
              <a:rPr lang="cs-CZ" sz="2400" dirty="0" err="1" smtClean="0"/>
              <a:t>history</a:t>
            </a:r>
            <a:r>
              <a:rPr lang="cs-CZ" sz="2400" dirty="0" smtClean="0"/>
              <a:t> </a:t>
            </a:r>
            <a:r>
              <a:rPr lang="cs-CZ" sz="2400" dirty="0" err="1" smtClean="0"/>
              <a:t>began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arrival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Romans</a:t>
            </a:r>
            <a:r>
              <a:rPr lang="cs-CZ" sz="2400" dirty="0" smtClean="0"/>
              <a:t> </a:t>
            </a:r>
            <a:r>
              <a:rPr lang="cs-CZ" sz="2400" dirty="0" err="1" smtClean="0"/>
              <a:t>soon</a:t>
            </a:r>
            <a:r>
              <a:rPr lang="cs-CZ" sz="2400" dirty="0" smtClean="0"/>
              <a:t> </a:t>
            </a:r>
            <a:r>
              <a:rPr lang="cs-CZ" sz="2400" dirty="0" err="1" smtClean="0"/>
              <a:t>after</a:t>
            </a:r>
            <a:r>
              <a:rPr lang="cs-CZ" sz="2400" dirty="0" smtClean="0"/>
              <a:t> </a:t>
            </a:r>
            <a:r>
              <a:rPr lang="cs-CZ" sz="2400" dirty="0" err="1" smtClean="0"/>
              <a:t>their</a:t>
            </a:r>
            <a:r>
              <a:rPr lang="cs-CZ" sz="2400" dirty="0" smtClean="0"/>
              <a:t> </a:t>
            </a:r>
            <a:r>
              <a:rPr lang="cs-CZ" sz="2400" dirty="0" err="1" smtClean="0"/>
              <a:t>invasion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 in AD 43.</a:t>
            </a:r>
            <a:endParaRPr lang="en-US" sz="2400" dirty="0" smtClean="0"/>
          </a:p>
          <a:p>
            <a:r>
              <a:rPr lang="cs-CZ" sz="2400" smtClean="0"/>
              <a:t>London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located</a:t>
            </a:r>
            <a:r>
              <a:rPr lang="cs-CZ" sz="2400" dirty="0" smtClean="0"/>
              <a:t> in </a:t>
            </a:r>
            <a:r>
              <a:rPr lang="cs-CZ" sz="2400" dirty="0" err="1" smtClean="0"/>
              <a:t>South</a:t>
            </a:r>
            <a:r>
              <a:rPr lang="cs-CZ" sz="2400" dirty="0" smtClean="0"/>
              <a:t> </a:t>
            </a:r>
            <a:r>
              <a:rPr lang="cs-CZ" sz="2400" dirty="0" err="1" smtClean="0"/>
              <a:t>East</a:t>
            </a:r>
            <a:r>
              <a:rPr lang="cs-CZ" sz="2400" dirty="0" smtClean="0"/>
              <a:t> </a:t>
            </a:r>
            <a:r>
              <a:rPr lang="cs-CZ" sz="2400" dirty="0" err="1" smtClean="0"/>
              <a:t>England</a:t>
            </a:r>
            <a:r>
              <a:rPr lang="cs-CZ" sz="2400" dirty="0" smtClean="0"/>
              <a:t>, on </a:t>
            </a:r>
            <a:r>
              <a:rPr lang="cs-CZ" sz="2400" dirty="0" err="1" smtClean="0"/>
              <a:t>both</a:t>
            </a:r>
            <a:r>
              <a:rPr lang="cs-CZ" sz="2400" dirty="0" smtClean="0"/>
              <a:t> </a:t>
            </a:r>
            <a:r>
              <a:rPr lang="cs-CZ" sz="2400" dirty="0" err="1" smtClean="0"/>
              <a:t>sides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river</a:t>
            </a:r>
            <a:r>
              <a:rPr lang="cs-CZ" sz="2400" dirty="0" smtClean="0"/>
              <a:t> </a:t>
            </a:r>
            <a:r>
              <a:rPr lang="cs-CZ" sz="2400" dirty="0" err="1" smtClean="0"/>
              <a:t>Thames</a:t>
            </a:r>
            <a:r>
              <a:rPr lang="cs-CZ" sz="2400" dirty="0" smtClean="0"/>
              <a:t>. </a:t>
            </a:r>
            <a:endParaRPr lang="en-US" sz="2400" dirty="0" smtClean="0"/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 has a </a:t>
            </a:r>
            <a:r>
              <a:rPr lang="cs-CZ" sz="2400" dirty="0" err="1" smtClean="0"/>
              <a:t>population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en-US" sz="2400" dirty="0" smtClean="0"/>
              <a:t>about </a:t>
            </a:r>
            <a:r>
              <a:rPr lang="cs-CZ" sz="2400" dirty="0" smtClean="0"/>
              <a:t>8 </a:t>
            </a:r>
            <a:r>
              <a:rPr lang="cs-CZ" sz="2400" dirty="0" err="1" smtClean="0"/>
              <a:t>million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.</a:t>
            </a:r>
          </a:p>
        </p:txBody>
      </p:sp>
    </p:spTree>
  </p:cSld>
  <p:clrMapOvr>
    <a:masterClrMapping/>
  </p:clrMapOvr>
  <p:transition advTm="2489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City: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Gherkin</a:t>
            </a:r>
            <a:r>
              <a:rPr lang="cs-CZ" sz="2400" dirty="0" smtClean="0"/>
              <a:t> (30, St. Mary </a:t>
            </a:r>
            <a:r>
              <a:rPr lang="cs-CZ" sz="2400" dirty="0" err="1" smtClean="0"/>
              <a:t>Axe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Swiss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)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foreground</a:t>
            </a:r>
            <a:endParaRPr lang="cs-CZ" sz="2400" dirty="0"/>
          </a:p>
        </p:txBody>
      </p:sp>
      <p:pic>
        <p:nvPicPr>
          <p:cNvPr id="7" name="Zástupný symbol pro obsah 6" descr="The_City_across_the_Thames_-_geograph.org.uk_-_1032103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5239" y="1861056"/>
            <a:ext cx="4721075" cy="3422780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sz="1900" b="1" dirty="0" smtClean="0"/>
          </a:p>
          <a:p>
            <a:pPr>
              <a:lnSpc>
                <a:spcPct val="150000"/>
              </a:lnSpc>
            </a:pPr>
            <a:r>
              <a:rPr lang="en-US" sz="1900" dirty="0" smtClean="0"/>
              <a:t>30 St Mary Axe (formerly the </a:t>
            </a:r>
            <a:r>
              <a:rPr lang="en-US" sz="1900" dirty="0" err="1" smtClean="0"/>
              <a:t>Swi</a:t>
            </a:r>
            <a:r>
              <a:rPr lang="cs-CZ" sz="1900" dirty="0" err="1" smtClean="0"/>
              <a:t>ss</a:t>
            </a:r>
            <a:r>
              <a:rPr lang="cs-CZ" sz="1900" dirty="0" smtClean="0"/>
              <a:t> Re </a:t>
            </a:r>
            <a:r>
              <a:rPr lang="en-US" sz="1900" dirty="0" smtClean="0"/>
              <a:t>Building, and informally also known as </a:t>
            </a:r>
            <a:r>
              <a:rPr lang="en-US" sz="1900" i="1" dirty="0" smtClean="0"/>
              <a:t>the </a:t>
            </a:r>
            <a:r>
              <a:rPr lang="en-US" sz="1900" i="1" dirty="0" err="1" smtClean="0"/>
              <a:t>Ghe</a:t>
            </a:r>
            <a:r>
              <a:rPr lang="cs-CZ" sz="1900" i="1" dirty="0" err="1" smtClean="0"/>
              <a:t>rkin</a:t>
            </a:r>
            <a:r>
              <a:rPr lang="en-US" sz="1900" dirty="0" smtClean="0"/>
              <a:t>) is a </a:t>
            </a:r>
            <a:r>
              <a:rPr lang="en-US" sz="1900" dirty="0" err="1" smtClean="0"/>
              <a:t>skyscra</a:t>
            </a:r>
            <a:r>
              <a:rPr lang="cs-CZ" sz="1900" dirty="0" smtClean="0"/>
              <a:t>per</a:t>
            </a:r>
            <a:r>
              <a:rPr lang="en-US" sz="1900" dirty="0" smtClean="0"/>
              <a:t> in London's financial district, the City of London opened at the end of May 2004.</a:t>
            </a:r>
            <a:r>
              <a:rPr lang="en-US" sz="1900" baseline="30000" dirty="0" smtClean="0"/>
              <a:t> </a:t>
            </a:r>
            <a:endParaRPr lang="cs-CZ" sz="1900" baseline="30000" dirty="0" smtClean="0"/>
          </a:p>
          <a:p>
            <a:pPr>
              <a:lnSpc>
                <a:spcPct val="150000"/>
              </a:lnSpc>
            </a:pPr>
            <a:r>
              <a:rPr lang="en-US" sz="1900" dirty="0" smtClean="0"/>
              <a:t>The building has become an iconic symbol of London and is one of the city's most widely </a:t>
            </a:r>
            <a:r>
              <a:rPr lang="en-US" sz="1900" dirty="0" err="1" smtClean="0"/>
              <a:t>recognised</a:t>
            </a:r>
            <a:r>
              <a:rPr lang="en-US" sz="1900" dirty="0" smtClean="0"/>
              <a:t> examples of modern architecture.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5429264"/>
            <a:ext cx="46434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FARROW, Rob. </a:t>
            </a:r>
            <a:r>
              <a:rPr lang="cs-CZ" sz="800" dirty="0" err="1" smtClean="0"/>
              <a:t>The</a:t>
            </a:r>
            <a:r>
              <a:rPr lang="cs-CZ" sz="800" dirty="0" smtClean="0"/>
              <a:t> City </a:t>
            </a:r>
            <a:r>
              <a:rPr lang="cs-CZ" sz="800" dirty="0" err="1" smtClean="0"/>
              <a:t>across</a:t>
            </a:r>
            <a:r>
              <a:rPr lang="cs-CZ" sz="800" dirty="0" smtClean="0"/>
              <a:t>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Thames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http://commons.wikimedia.org/wiki/File:The_City_across_the_Thames_-_geograph.org.uk_-_1032103.jpg </a:t>
            </a:r>
            <a:endParaRPr lang="cs-CZ" sz="800" dirty="0"/>
          </a:p>
        </p:txBody>
      </p:sp>
    </p:spTree>
  </p:cSld>
  <p:clrMapOvr>
    <a:masterClrMapping/>
  </p:clrMapOvr>
  <p:transition advTm="25156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City: St. Paul´s </a:t>
            </a:r>
            <a:r>
              <a:rPr lang="cs-CZ" dirty="0" err="1" smtClean="0"/>
              <a:t>Cathedral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214941" y="1589567"/>
            <a:ext cx="3516159" cy="419688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1900" dirty="0" smtClean="0"/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Christopher</a:t>
            </a:r>
            <a:r>
              <a:rPr lang="cs-CZ" sz="1900" dirty="0" smtClean="0"/>
              <a:t> </a:t>
            </a:r>
            <a:r>
              <a:rPr lang="cs-CZ" sz="1900" dirty="0" err="1" smtClean="0"/>
              <a:t>Wren</a:t>
            </a:r>
            <a:r>
              <a:rPr lang="cs-CZ" sz="1900" dirty="0" smtClean="0"/>
              <a:t>, </a:t>
            </a:r>
            <a:r>
              <a:rPr lang="cs-CZ" sz="1900" dirty="0" err="1" smtClean="0"/>
              <a:t>English</a:t>
            </a:r>
            <a:r>
              <a:rPr lang="cs-CZ" sz="1900" dirty="0" smtClean="0"/>
              <a:t> </a:t>
            </a:r>
            <a:r>
              <a:rPr lang="cs-CZ" sz="1900" dirty="0" err="1" smtClean="0"/>
              <a:t>architect</a:t>
            </a:r>
            <a:r>
              <a:rPr lang="cs-CZ" sz="1900" dirty="0" smtClean="0"/>
              <a:t>, </a:t>
            </a:r>
            <a:r>
              <a:rPr lang="cs-CZ" sz="1900" dirty="0" err="1" smtClean="0"/>
              <a:t>designed</a:t>
            </a:r>
            <a:r>
              <a:rPr lang="cs-CZ" sz="1900" dirty="0" smtClean="0"/>
              <a:t> 52 City </a:t>
            </a:r>
            <a:r>
              <a:rPr lang="cs-CZ" sz="1900" dirty="0" err="1" smtClean="0"/>
              <a:t>churches</a:t>
            </a:r>
            <a:r>
              <a:rPr lang="cs-CZ" sz="1900" dirty="0" smtClean="0"/>
              <a:t> </a:t>
            </a:r>
            <a:r>
              <a:rPr lang="cs-CZ" sz="1900" dirty="0" err="1" smtClean="0"/>
              <a:t>and</a:t>
            </a:r>
            <a:r>
              <a:rPr lang="cs-CZ" sz="1900" dirty="0" smtClean="0"/>
              <a:t> London´s </a:t>
            </a:r>
            <a:r>
              <a:rPr lang="cs-CZ" sz="1900" dirty="0" err="1" smtClean="0"/>
              <a:t>Cathedral</a:t>
            </a:r>
            <a:r>
              <a:rPr lang="cs-CZ" sz="1900" dirty="0" smtClean="0"/>
              <a:t>, St. Paul´s. St. Paul’s </a:t>
            </a:r>
            <a:r>
              <a:rPr lang="cs-CZ" sz="1900" dirty="0" err="1" smtClean="0"/>
              <a:t>Cathedral</a:t>
            </a:r>
            <a:r>
              <a:rPr lang="cs-CZ" sz="1900" dirty="0" smtClean="0"/>
              <a:t> </a:t>
            </a:r>
            <a:r>
              <a:rPr lang="cs-CZ" sz="1900" dirty="0" err="1" smtClean="0"/>
              <a:t>was</a:t>
            </a:r>
            <a:r>
              <a:rPr lang="cs-CZ" sz="1900" dirty="0" smtClean="0"/>
              <a:t> </a:t>
            </a:r>
            <a:r>
              <a:rPr lang="cs-CZ" sz="1900" dirty="0" err="1" smtClean="0"/>
              <a:t>built</a:t>
            </a:r>
            <a:r>
              <a:rPr lang="cs-CZ" sz="1900" dirty="0" smtClean="0"/>
              <a:t> in 1711. Her</a:t>
            </a:r>
            <a:r>
              <a:rPr lang="en-US" sz="1900" dirty="0" smtClean="0"/>
              <a:t>e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wedding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Prince Charles </a:t>
            </a:r>
            <a:r>
              <a:rPr lang="cs-CZ" sz="1900" dirty="0" err="1" smtClean="0"/>
              <a:t>and</a:t>
            </a:r>
            <a:r>
              <a:rPr lang="cs-CZ" sz="1900" dirty="0" smtClean="0"/>
              <a:t> Diana </a:t>
            </a:r>
            <a:r>
              <a:rPr lang="en-US" sz="1900" dirty="0" smtClean="0"/>
              <a:t>was celebrated in 1981</a:t>
            </a:r>
            <a:r>
              <a:rPr lang="cs-CZ" sz="1900" dirty="0" smtClean="0"/>
              <a:t> </a:t>
            </a:r>
            <a:r>
              <a:rPr lang="cs-CZ" sz="1900" dirty="0" err="1" smtClean="0"/>
              <a:t>and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funeral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Margareth</a:t>
            </a:r>
            <a:r>
              <a:rPr lang="cs-CZ" sz="1900" dirty="0" smtClean="0"/>
              <a:t> </a:t>
            </a:r>
            <a:r>
              <a:rPr lang="cs-CZ" sz="1900" dirty="0" err="1" smtClean="0"/>
              <a:t>Thatcher</a:t>
            </a:r>
            <a:r>
              <a:rPr lang="cs-CZ" sz="1900" dirty="0" smtClean="0"/>
              <a:t> in 2013</a:t>
            </a:r>
            <a:r>
              <a:rPr lang="en-US" sz="1900" dirty="0" smtClean="0"/>
              <a:t>.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357158" y="5929330"/>
            <a:ext cx="47863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ELAHUGUET. St Paul's </a:t>
            </a:r>
            <a:r>
              <a:rPr lang="cs-CZ" sz="800" dirty="0" err="1" smtClean="0"/>
              <a:t>Cathedral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http://commons.wikimedia.org/wiki/File:St_Paul%27s_Cathedral_.jpg </a:t>
            </a:r>
            <a:endParaRPr lang="cs-CZ" sz="800" dirty="0"/>
          </a:p>
        </p:txBody>
      </p:sp>
      <p:pic>
        <p:nvPicPr>
          <p:cNvPr id="8" name="Zástupný symbol pro obsah 7" descr="St_Paul's_Cathedral_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43404" y="1871652"/>
            <a:ext cx="4933984" cy="3700488"/>
          </a:xfrm>
        </p:spPr>
      </p:pic>
    </p:spTree>
  </p:cSld>
  <p:clrMapOvr>
    <a:masterClrMapping/>
  </p:clrMapOvr>
  <p:transition advTm="2045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City: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The_Tower_of_London_-_geograph.org.uk_-_1775013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8153" y="1853793"/>
            <a:ext cx="4781037" cy="3585777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00627" y="1589566"/>
            <a:ext cx="3929091" cy="5054143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pPr>
              <a:lnSpc>
                <a:spcPct val="17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Fire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1666 </a:t>
            </a:r>
            <a:r>
              <a:rPr lang="cs-CZ" dirty="0" err="1" smtClean="0"/>
              <a:t>did</a:t>
            </a:r>
            <a:r>
              <a:rPr lang="cs-CZ" dirty="0" smtClean="0"/>
              <a:t> not </a:t>
            </a:r>
            <a:r>
              <a:rPr lang="cs-CZ" dirty="0" err="1" smtClean="0"/>
              <a:t>reach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where</a:t>
            </a:r>
            <a:r>
              <a:rPr lang="cs-CZ" dirty="0" smtClean="0"/>
              <a:t> William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Conqueror</a:t>
            </a:r>
            <a:r>
              <a:rPr lang="cs-CZ" dirty="0" smtClean="0"/>
              <a:t> (1027-1087) had </a:t>
            </a:r>
            <a:r>
              <a:rPr lang="cs-CZ" dirty="0" err="1" smtClean="0"/>
              <a:t>built</a:t>
            </a:r>
            <a:r>
              <a:rPr lang="cs-CZ" dirty="0" smtClean="0"/>
              <a:t> a </a:t>
            </a:r>
            <a:r>
              <a:rPr lang="cs-CZ" dirty="0" err="1" smtClean="0"/>
              <a:t>castle</a:t>
            </a:r>
            <a:r>
              <a:rPr lang="cs-CZ" dirty="0" smtClean="0"/>
              <a:t> to </a:t>
            </a:r>
            <a:r>
              <a:rPr lang="cs-CZ" dirty="0" err="1" smtClean="0"/>
              <a:t>protect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control</a:t>
            </a:r>
            <a:r>
              <a:rPr lang="cs-CZ" dirty="0" smtClean="0"/>
              <a:t> London.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just </a:t>
            </a:r>
            <a:r>
              <a:rPr lang="cs-CZ" dirty="0" err="1" smtClean="0"/>
              <a:t>outside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 </a:t>
            </a:r>
            <a:r>
              <a:rPr lang="cs-CZ" dirty="0" err="1" smtClean="0"/>
              <a:t>Standing</a:t>
            </a:r>
            <a:r>
              <a:rPr lang="cs-CZ" dirty="0" smtClean="0"/>
              <a:t> </a:t>
            </a:r>
            <a:r>
              <a:rPr lang="cs-CZ" dirty="0" err="1" smtClean="0"/>
              <a:t>beside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formed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defensive</a:t>
            </a:r>
            <a:r>
              <a:rPr lang="cs-CZ" dirty="0" smtClean="0"/>
              <a:t> point.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has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a </a:t>
            </a:r>
            <a:r>
              <a:rPr lang="cs-CZ" dirty="0" err="1" smtClean="0"/>
              <a:t>palace</a:t>
            </a:r>
            <a:r>
              <a:rPr lang="cs-CZ" dirty="0" smtClean="0"/>
              <a:t>, </a:t>
            </a:r>
            <a:r>
              <a:rPr lang="cs-CZ" dirty="0" err="1" smtClean="0"/>
              <a:t>prison</a:t>
            </a:r>
            <a:r>
              <a:rPr lang="cs-CZ" dirty="0" smtClean="0"/>
              <a:t>, </a:t>
            </a:r>
            <a:r>
              <a:rPr lang="cs-CZ" dirty="0" err="1" smtClean="0"/>
              <a:t>mint</a:t>
            </a:r>
            <a:r>
              <a:rPr lang="cs-CZ" dirty="0" smtClean="0"/>
              <a:t>, </a:t>
            </a:r>
            <a:r>
              <a:rPr lang="cs-CZ" dirty="0" err="1" smtClean="0"/>
              <a:t>treasury</a:t>
            </a:r>
            <a:r>
              <a:rPr lang="cs-CZ" dirty="0" smtClean="0"/>
              <a:t>, </a:t>
            </a:r>
            <a:r>
              <a:rPr lang="cs-CZ" dirty="0" err="1" smtClean="0"/>
              <a:t>armoury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observatory</a:t>
            </a:r>
            <a:r>
              <a:rPr lang="cs-CZ" dirty="0" smtClean="0"/>
              <a:t>. </a:t>
            </a:r>
            <a:r>
              <a:rPr lang="cs-CZ" dirty="0" err="1" smtClean="0"/>
              <a:t>Nowadays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 err="1" smtClean="0"/>
              <a:t>is</a:t>
            </a:r>
            <a:r>
              <a:rPr lang="cs-CZ" dirty="0" smtClean="0"/>
              <a:t> a museum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treasury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jewels</a:t>
            </a:r>
            <a:r>
              <a:rPr lang="cs-CZ" dirty="0" smtClean="0"/>
              <a:t> are </a:t>
            </a:r>
            <a:r>
              <a:rPr lang="cs-CZ" dirty="0" err="1" smtClean="0"/>
              <a:t>kept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14282" y="5643578"/>
            <a:ext cx="47149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GUNNS, </a:t>
            </a:r>
            <a:r>
              <a:rPr lang="cs-CZ" sz="800" dirty="0" err="1" smtClean="0"/>
              <a:t>Chris</a:t>
            </a:r>
            <a:r>
              <a:rPr lang="cs-CZ" sz="800" dirty="0" smtClean="0"/>
              <a:t>.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Tower</a:t>
            </a:r>
            <a:r>
              <a:rPr lang="cs-CZ" sz="800" dirty="0" smtClean="0"/>
              <a:t> </a:t>
            </a:r>
            <a:r>
              <a:rPr lang="cs-CZ" sz="800" dirty="0" err="1" smtClean="0"/>
              <a:t>of</a:t>
            </a:r>
            <a:r>
              <a:rPr lang="cs-CZ" sz="800" dirty="0" smtClean="0"/>
              <a:t> London.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http://commons.wikimedia.org/wiki/File:The_Tower_of_London_-_geograph.org.uk_-_1775013.jpg </a:t>
            </a:r>
            <a:endParaRPr lang="cs-CZ" sz="800" dirty="0"/>
          </a:p>
        </p:txBody>
      </p:sp>
    </p:spTree>
  </p:cSld>
  <p:clrMapOvr>
    <a:masterClrMapping/>
  </p:clrMapOvr>
  <p:transition advTm="4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Westminster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00430" y="1589567"/>
            <a:ext cx="5230671" cy="4054011"/>
          </a:xfrm>
        </p:spPr>
        <p:txBody>
          <a:bodyPr>
            <a:normAutofit fontScale="77500" lnSpcReduction="20000"/>
          </a:bodyPr>
          <a:lstStyle/>
          <a:p>
            <a:endParaRPr lang="cs-CZ" sz="2100" dirty="0" smtClean="0"/>
          </a:p>
          <a:p>
            <a:pPr>
              <a:lnSpc>
                <a:spcPct val="160000"/>
              </a:lnSpc>
            </a:pPr>
            <a:r>
              <a:rPr lang="cs-CZ" sz="2100" dirty="0" err="1" smtClean="0"/>
              <a:t>Standing</a:t>
            </a:r>
            <a:r>
              <a:rPr lang="cs-CZ" sz="2100" dirty="0" smtClean="0"/>
              <a:t> on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site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old</a:t>
            </a:r>
            <a:r>
              <a:rPr lang="cs-CZ" sz="2100" dirty="0" smtClean="0"/>
              <a:t> </a:t>
            </a:r>
            <a:r>
              <a:rPr lang="cs-CZ" sz="2100" dirty="0" err="1" smtClean="0"/>
              <a:t>royal</a:t>
            </a:r>
            <a:r>
              <a:rPr lang="cs-CZ" sz="2100" dirty="0" smtClean="0"/>
              <a:t> </a:t>
            </a:r>
            <a:r>
              <a:rPr lang="cs-CZ" sz="2100" dirty="0" err="1" smtClean="0"/>
              <a:t>palace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Westminster</a:t>
            </a:r>
            <a:r>
              <a:rPr lang="cs-CZ" sz="2100" dirty="0" smtClean="0"/>
              <a:t>,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Houses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Parliament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a </a:t>
            </a:r>
            <a:r>
              <a:rPr lang="cs-CZ" sz="2100" dirty="0" err="1" smtClean="0"/>
              <a:t>very</a:t>
            </a:r>
            <a:r>
              <a:rPr lang="cs-CZ" sz="2100" dirty="0" smtClean="0"/>
              <a:t> </a:t>
            </a:r>
            <a:r>
              <a:rPr lang="cs-CZ" sz="2100" dirty="0" err="1" smtClean="0"/>
              <a:t>majestic</a:t>
            </a:r>
            <a:r>
              <a:rPr lang="cs-CZ" sz="2100" dirty="0" smtClean="0"/>
              <a:t> </a:t>
            </a:r>
            <a:r>
              <a:rPr lang="cs-CZ" sz="2100" dirty="0" err="1" smtClean="0"/>
              <a:t>building</a:t>
            </a:r>
            <a:r>
              <a:rPr lang="cs-CZ" sz="2100" dirty="0" smtClean="0"/>
              <a:t>, a fine </a:t>
            </a:r>
            <a:r>
              <a:rPr lang="cs-CZ" sz="2100" dirty="0" err="1" smtClean="0"/>
              <a:t>example</a:t>
            </a:r>
            <a:r>
              <a:rPr lang="cs-CZ" sz="2100" dirty="0" smtClean="0"/>
              <a:t> </a:t>
            </a:r>
            <a:r>
              <a:rPr lang="cs-CZ" sz="2100" dirty="0" err="1" smtClean="0"/>
              <a:t>of</a:t>
            </a:r>
            <a:r>
              <a:rPr lang="cs-CZ" sz="2100" dirty="0" smtClean="0"/>
              <a:t> 19th </a:t>
            </a:r>
            <a:r>
              <a:rPr lang="cs-CZ" sz="2100" dirty="0" err="1" smtClean="0"/>
              <a:t>century</a:t>
            </a:r>
            <a:r>
              <a:rPr lang="cs-CZ" sz="2100" dirty="0" smtClean="0"/>
              <a:t> </a:t>
            </a:r>
            <a:r>
              <a:rPr lang="cs-CZ" sz="2100" dirty="0" err="1" smtClean="0"/>
              <a:t>Gothic</a:t>
            </a:r>
            <a:r>
              <a:rPr lang="cs-CZ" sz="2100" dirty="0" smtClean="0"/>
              <a:t> </a:t>
            </a:r>
            <a:r>
              <a:rPr lang="cs-CZ" sz="2100" dirty="0" err="1" smtClean="0"/>
              <a:t>architecture</a:t>
            </a:r>
            <a:r>
              <a:rPr lang="cs-CZ" sz="2100" dirty="0" smtClean="0"/>
              <a:t> in </a:t>
            </a:r>
            <a:r>
              <a:rPr lang="cs-CZ" sz="2100" dirty="0" err="1" smtClean="0"/>
              <a:t>Britain</a:t>
            </a:r>
            <a:r>
              <a:rPr lang="cs-CZ" sz="2100" dirty="0" smtClean="0"/>
              <a:t>.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stands</a:t>
            </a:r>
            <a:r>
              <a:rPr lang="cs-CZ" sz="2100" dirty="0" smtClean="0"/>
              <a:t> on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left</a:t>
            </a:r>
            <a:r>
              <a:rPr lang="cs-CZ" sz="2100" dirty="0" smtClean="0"/>
              <a:t> bank </a:t>
            </a:r>
            <a:r>
              <a:rPr lang="cs-CZ" sz="2100" dirty="0" err="1" smtClean="0"/>
              <a:t>of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river</a:t>
            </a:r>
            <a:r>
              <a:rPr lang="cs-CZ" sz="2100" dirty="0" smtClean="0"/>
              <a:t> </a:t>
            </a:r>
            <a:r>
              <a:rPr lang="cs-CZ" sz="2100" dirty="0" err="1" smtClean="0"/>
              <a:t>Thames</a:t>
            </a:r>
            <a:r>
              <a:rPr lang="cs-CZ" sz="2100" dirty="0" smtClean="0"/>
              <a:t>. </a:t>
            </a:r>
            <a:r>
              <a:rPr lang="cs-CZ" sz="2100" dirty="0" err="1" smtClean="0"/>
              <a:t>The</a:t>
            </a:r>
            <a:r>
              <a:rPr lang="cs-CZ" sz="2100" dirty="0" smtClean="0"/>
              <a:t> bell </a:t>
            </a:r>
            <a:r>
              <a:rPr lang="cs-CZ" sz="2100" dirty="0" err="1" smtClean="0"/>
              <a:t>within</a:t>
            </a:r>
            <a:r>
              <a:rPr lang="cs-CZ" sz="2100" dirty="0" smtClean="0"/>
              <a:t>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clock</a:t>
            </a:r>
            <a:r>
              <a:rPr lang="cs-CZ" sz="2100" dirty="0" smtClean="0"/>
              <a:t> </a:t>
            </a:r>
            <a:r>
              <a:rPr lang="cs-CZ" sz="2100" dirty="0" err="1" smtClean="0"/>
              <a:t>tower</a:t>
            </a:r>
            <a:r>
              <a:rPr lang="cs-CZ" sz="2100" dirty="0" smtClean="0"/>
              <a:t> (</a:t>
            </a:r>
            <a:r>
              <a:rPr lang="cs-CZ" sz="2100" dirty="0" err="1" smtClean="0"/>
              <a:t>Big</a:t>
            </a:r>
            <a:r>
              <a:rPr lang="cs-CZ" sz="2100" dirty="0" smtClean="0"/>
              <a:t> </a:t>
            </a:r>
            <a:r>
              <a:rPr lang="cs-CZ" sz="2100" dirty="0" err="1" smtClean="0"/>
              <a:t>Ben</a:t>
            </a:r>
            <a:r>
              <a:rPr lang="cs-CZ" sz="2100" dirty="0" smtClean="0"/>
              <a:t>) </a:t>
            </a:r>
            <a:r>
              <a:rPr lang="cs-CZ" sz="2100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named</a:t>
            </a:r>
            <a:r>
              <a:rPr lang="cs-CZ" sz="2100" dirty="0" smtClean="0"/>
              <a:t> </a:t>
            </a:r>
            <a:r>
              <a:rPr lang="cs-CZ" sz="2100" dirty="0" err="1" smtClean="0"/>
              <a:t>after</a:t>
            </a:r>
            <a:r>
              <a:rPr lang="cs-CZ" sz="2100" dirty="0" smtClean="0"/>
              <a:t> Sir Benjamin </a:t>
            </a:r>
            <a:r>
              <a:rPr lang="cs-CZ" sz="2100" dirty="0" err="1" smtClean="0"/>
              <a:t>Hall</a:t>
            </a:r>
            <a:r>
              <a:rPr lang="cs-CZ" sz="2100" dirty="0" smtClean="0"/>
              <a:t>, a </a:t>
            </a:r>
            <a:r>
              <a:rPr lang="cs-CZ" sz="2100" dirty="0" err="1" smtClean="0"/>
              <a:t>minister</a:t>
            </a:r>
            <a:r>
              <a:rPr lang="cs-CZ" sz="2100" dirty="0" smtClean="0"/>
              <a:t> </a:t>
            </a:r>
            <a:r>
              <a:rPr lang="cs-CZ" sz="2100" dirty="0" err="1" smtClean="0"/>
              <a:t>under</a:t>
            </a:r>
            <a:r>
              <a:rPr lang="cs-CZ" sz="2100" dirty="0" smtClean="0"/>
              <a:t> </a:t>
            </a:r>
            <a:r>
              <a:rPr lang="cs-CZ" sz="2100" dirty="0" err="1" smtClean="0"/>
              <a:t>whose</a:t>
            </a:r>
            <a:r>
              <a:rPr lang="cs-CZ" sz="2100" dirty="0" smtClean="0"/>
              <a:t> </a:t>
            </a:r>
            <a:r>
              <a:rPr lang="cs-CZ" sz="2100" dirty="0" err="1" smtClean="0"/>
              <a:t>direction</a:t>
            </a:r>
            <a:r>
              <a:rPr lang="cs-CZ" sz="2100" dirty="0" smtClean="0"/>
              <a:t>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was</a:t>
            </a:r>
            <a:r>
              <a:rPr lang="cs-CZ" sz="2100" dirty="0" smtClean="0"/>
              <a:t> </a:t>
            </a:r>
            <a:r>
              <a:rPr lang="cs-CZ" sz="2100" dirty="0" err="1" smtClean="0"/>
              <a:t>made</a:t>
            </a:r>
            <a:r>
              <a:rPr lang="cs-CZ" sz="2100" dirty="0" smtClean="0"/>
              <a:t>. </a:t>
            </a:r>
            <a:r>
              <a:rPr lang="cs-CZ" sz="2100" dirty="0" err="1" smtClean="0"/>
              <a:t>It</a:t>
            </a:r>
            <a:r>
              <a:rPr lang="cs-CZ" sz="2100" dirty="0" smtClean="0"/>
              <a:t> </a:t>
            </a:r>
            <a:r>
              <a:rPr lang="cs-CZ" sz="2100" dirty="0" err="1" smtClean="0"/>
              <a:t>is</a:t>
            </a:r>
            <a:r>
              <a:rPr lang="cs-CZ" sz="2100" dirty="0" smtClean="0"/>
              <a:t> </a:t>
            </a:r>
            <a:r>
              <a:rPr lang="cs-CZ" sz="2100" dirty="0" err="1" smtClean="0"/>
              <a:t>nearly</a:t>
            </a:r>
            <a:r>
              <a:rPr lang="cs-CZ" sz="2100" dirty="0" smtClean="0"/>
              <a:t> 100 metr</a:t>
            </a:r>
            <a:r>
              <a:rPr lang="en-US" sz="2100" dirty="0" smtClean="0"/>
              <a:t>e</a:t>
            </a:r>
            <a:r>
              <a:rPr lang="cs-CZ" sz="2100" dirty="0" smtClean="0"/>
              <a:t>s </a:t>
            </a:r>
            <a:r>
              <a:rPr lang="cs-CZ" sz="2100" dirty="0" err="1" smtClean="0"/>
              <a:t>high</a:t>
            </a:r>
            <a:r>
              <a:rPr lang="cs-CZ" sz="2100" dirty="0" smtClean="0"/>
              <a:t>. </a:t>
            </a:r>
            <a:r>
              <a:rPr lang="cs-CZ" sz="2100" dirty="0" err="1" smtClean="0"/>
              <a:t>Big</a:t>
            </a:r>
            <a:r>
              <a:rPr lang="cs-CZ" sz="2100" dirty="0" smtClean="0"/>
              <a:t> </a:t>
            </a:r>
            <a:r>
              <a:rPr lang="cs-CZ" sz="2100" dirty="0" err="1" smtClean="0"/>
              <a:t>Ben</a:t>
            </a:r>
            <a:r>
              <a:rPr lang="cs-CZ" sz="2100" dirty="0" smtClean="0"/>
              <a:t> </a:t>
            </a:r>
            <a:r>
              <a:rPr lang="cs-CZ" sz="2100" dirty="0" err="1" smtClean="0"/>
              <a:t>strikes</a:t>
            </a:r>
            <a:r>
              <a:rPr lang="cs-CZ" sz="2100" dirty="0" smtClean="0"/>
              <a:t> </a:t>
            </a:r>
            <a:r>
              <a:rPr lang="cs-CZ" sz="2100" dirty="0" err="1" smtClean="0"/>
              <a:t>only</a:t>
            </a:r>
            <a:r>
              <a:rPr lang="cs-CZ" sz="2100" dirty="0" smtClean="0"/>
              <a:t> </a:t>
            </a:r>
            <a:r>
              <a:rPr lang="cs-CZ" sz="2100" dirty="0" err="1" smtClean="0"/>
              <a:t>once</a:t>
            </a:r>
            <a:r>
              <a:rPr lang="cs-CZ" sz="2100" dirty="0" smtClean="0"/>
              <a:t> </a:t>
            </a:r>
            <a:r>
              <a:rPr lang="cs-CZ" sz="2100" dirty="0" err="1" smtClean="0"/>
              <a:t>an</a:t>
            </a:r>
            <a:r>
              <a:rPr lang="cs-CZ" sz="2100" dirty="0" smtClean="0"/>
              <a:t> </a:t>
            </a:r>
            <a:r>
              <a:rPr lang="cs-CZ" sz="2100" dirty="0" err="1" smtClean="0"/>
              <a:t>hour</a:t>
            </a:r>
            <a:r>
              <a:rPr lang="cs-CZ" sz="2100" dirty="0" smtClean="0"/>
              <a:t>, </a:t>
            </a:r>
            <a:r>
              <a:rPr lang="cs-CZ" sz="2100" dirty="0" err="1" smtClean="0"/>
              <a:t>but</a:t>
            </a:r>
            <a:r>
              <a:rPr lang="cs-CZ" sz="2100" dirty="0" smtClean="0"/>
              <a:t> </a:t>
            </a:r>
            <a:r>
              <a:rPr lang="cs-CZ" sz="2100" dirty="0" err="1" smtClean="0"/>
              <a:t>other</a:t>
            </a:r>
            <a:r>
              <a:rPr lang="cs-CZ" sz="2100" dirty="0" smtClean="0"/>
              <a:t> </a:t>
            </a:r>
            <a:r>
              <a:rPr lang="cs-CZ" sz="2100" dirty="0" err="1" smtClean="0"/>
              <a:t>four</a:t>
            </a:r>
            <a:r>
              <a:rPr lang="cs-CZ" sz="2100" dirty="0" smtClean="0"/>
              <a:t> </a:t>
            </a:r>
            <a:r>
              <a:rPr lang="cs-CZ" sz="2100" dirty="0" err="1" smtClean="0"/>
              <a:t>smaller</a:t>
            </a:r>
            <a:r>
              <a:rPr lang="cs-CZ" sz="2100" dirty="0" smtClean="0"/>
              <a:t> </a:t>
            </a:r>
            <a:r>
              <a:rPr lang="cs-CZ" sz="2100" dirty="0" err="1" smtClean="0"/>
              <a:t>bells</a:t>
            </a:r>
            <a:r>
              <a:rPr lang="cs-CZ" sz="2100" dirty="0" smtClean="0"/>
              <a:t> tell </a:t>
            </a:r>
            <a:r>
              <a:rPr lang="cs-CZ" sz="2100" dirty="0" err="1" smtClean="0"/>
              <a:t>the</a:t>
            </a:r>
            <a:r>
              <a:rPr lang="cs-CZ" sz="2100" dirty="0" smtClean="0"/>
              <a:t> </a:t>
            </a:r>
            <a:r>
              <a:rPr lang="cs-CZ" sz="2100" dirty="0" err="1" smtClean="0"/>
              <a:t>quarter</a:t>
            </a:r>
            <a:r>
              <a:rPr lang="cs-CZ" sz="2100" dirty="0" smtClean="0"/>
              <a:t> </a:t>
            </a:r>
            <a:r>
              <a:rPr lang="cs-CZ" sz="2100" dirty="0" err="1" smtClean="0"/>
              <a:t>and</a:t>
            </a:r>
            <a:r>
              <a:rPr lang="cs-CZ" sz="2100" dirty="0" smtClean="0"/>
              <a:t> half-</a:t>
            </a:r>
            <a:r>
              <a:rPr lang="cs-CZ" sz="2100" dirty="0" err="1" smtClean="0"/>
              <a:t>hours</a:t>
            </a:r>
            <a:r>
              <a:rPr lang="cs-CZ" sz="2100" dirty="0" smtClean="0"/>
              <a:t>. </a:t>
            </a:r>
          </a:p>
          <a:p>
            <a:endParaRPr lang="cs-CZ" dirty="0"/>
          </a:p>
        </p:txBody>
      </p:sp>
      <p:pic>
        <p:nvPicPr>
          <p:cNvPr id="9" name="Zástupný symbol pro obsah 8" descr="290px-Clock_Tower_-_Palace_of_Westminster,_London_-_September_2006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00034" y="1571612"/>
            <a:ext cx="2436520" cy="5032674"/>
          </a:xfrm>
        </p:spPr>
      </p:pic>
      <p:sp>
        <p:nvSpPr>
          <p:cNvPr id="8" name="Obdélník 7"/>
          <p:cNvSpPr/>
          <p:nvPr/>
        </p:nvSpPr>
        <p:spPr>
          <a:xfrm>
            <a:off x="3143240" y="5857892"/>
            <a:ext cx="58579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ILIFF, David. </a:t>
            </a:r>
            <a:r>
              <a:rPr lang="cs-CZ" sz="800" dirty="0" err="1" smtClean="0"/>
              <a:t>Clock</a:t>
            </a:r>
            <a:r>
              <a:rPr lang="cs-CZ" sz="800" dirty="0" smtClean="0"/>
              <a:t> </a:t>
            </a:r>
            <a:r>
              <a:rPr lang="cs-CZ" sz="800" dirty="0" err="1" smtClean="0"/>
              <a:t>Tower</a:t>
            </a:r>
            <a:r>
              <a:rPr lang="cs-CZ" sz="800" dirty="0" smtClean="0"/>
              <a:t> - </a:t>
            </a:r>
            <a:r>
              <a:rPr lang="cs-CZ" sz="800" dirty="0" err="1" smtClean="0"/>
              <a:t>Palace</a:t>
            </a:r>
            <a:r>
              <a:rPr lang="cs-CZ" sz="800" dirty="0" smtClean="0"/>
              <a:t> </a:t>
            </a:r>
            <a:r>
              <a:rPr lang="cs-CZ" sz="800" dirty="0" err="1" smtClean="0"/>
              <a:t>of</a:t>
            </a:r>
            <a:r>
              <a:rPr lang="cs-CZ" sz="800" dirty="0" smtClean="0"/>
              <a:t> </a:t>
            </a:r>
            <a:r>
              <a:rPr lang="cs-CZ" sz="800" dirty="0" err="1" smtClean="0"/>
              <a:t>Westminster</a:t>
            </a:r>
            <a:r>
              <a:rPr lang="cs-CZ" sz="800" dirty="0" smtClean="0"/>
              <a:t>, London - </a:t>
            </a:r>
            <a:r>
              <a:rPr lang="cs-CZ" sz="800" dirty="0" err="1" smtClean="0"/>
              <a:t>September</a:t>
            </a:r>
            <a:r>
              <a:rPr lang="cs-CZ" sz="800" dirty="0" smtClean="0"/>
              <a:t> 2006.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http://commons.wikimedia.org/wiki/File:Clock_Tower_-_Palace_of_Westminster,_London_-_September_2006.jpg </a:t>
            </a:r>
            <a:endParaRPr lang="cs-CZ" sz="800" dirty="0"/>
          </a:p>
        </p:txBody>
      </p:sp>
    </p:spTree>
  </p:cSld>
  <p:clrMapOvr>
    <a:masterClrMapping/>
  </p:clrMapOvr>
  <p:transition advTm="3018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Westminster</a:t>
            </a:r>
            <a:r>
              <a:rPr lang="cs-CZ" sz="3600" dirty="0" smtClean="0"/>
              <a:t>: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Buckingham</a:t>
            </a:r>
            <a:r>
              <a:rPr lang="cs-CZ" sz="3600" dirty="0" smtClean="0"/>
              <a:t> </a:t>
            </a:r>
            <a:r>
              <a:rPr lang="cs-CZ" sz="3600" dirty="0" err="1" smtClean="0"/>
              <a:t>Palace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214941" y="1589567"/>
            <a:ext cx="3516159" cy="4482639"/>
          </a:xfrm>
        </p:spPr>
        <p:txBody>
          <a:bodyPr>
            <a:normAutofit fontScale="92500" lnSpcReduction="20000"/>
          </a:bodyPr>
          <a:lstStyle/>
          <a:p>
            <a:endParaRPr lang="cs-CZ" sz="1900" b="1" dirty="0" smtClean="0"/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Buckingham</a:t>
            </a:r>
            <a:r>
              <a:rPr lang="cs-CZ" sz="1900" dirty="0" smtClean="0"/>
              <a:t> </a:t>
            </a:r>
            <a:r>
              <a:rPr lang="cs-CZ" sz="1900" dirty="0" err="1" smtClean="0"/>
              <a:t>Palace</a:t>
            </a:r>
            <a:r>
              <a:rPr lang="cs-CZ" sz="1900" dirty="0" smtClean="0"/>
              <a:t>, </a:t>
            </a:r>
            <a:r>
              <a:rPr lang="cs-CZ" sz="1900" dirty="0" err="1" smtClean="0"/>
              <a:t>the</a:t>
            </a:r>
            <a:r>
              <a:rPr lang="cs-CZ" sz="1900" dirty="0" smtClean="0"/>
              <a:t> London residence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Queen</a:t>
            </a:r>
            <a:r>
              <a:rPr lang="cs-CZ" sz="1900" dirty="0" smtClean="0"/>
              <a:t>, </a:t>
            </a:r>
            <a:r>
              <a:rPr lang="cs-CZ" sz="1900" dirty="0" err="1" smtClean="0"/>
              <a:t>stands</a:t>
            </a:r>
            <a:r>
              <a:rPr lang="cs-CZ" sz="1900" dirty="0" smtClean="0"/>
              <a:t> in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heart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London </a:t>
            </a:r>
            <a:r>
              <a:rPr lang="cs-CZ" sz="1900" dirty="0" err="1" smtClean="0"/>
              <a:t>between</a:t>
            </a:r>
            <a:r>
              <a:rPr lang="cs-CZ" sz="1900" dirty="0" smtClean="0"/>
              <a:t> St. </a:t>
            </a:r>
            <a:r>
              <a:rPr lang="cs-CZ" sz="1900" dirty="0" err="1" smtClean="0"/>
              <a:t>James’</a:t>
            </a:r>
            <a:r>
              <a:rPr lang="cs-CZ" sz="1900" dirty="0" smtClean="0"/>
              <a:t> Park </a:t>
            </a:r>
            <a:r>
              <a:rPr lang="cs-CZ" sz="1900" dirty="0" err="1" smtClean="0"/>
              <a:t>and</a:t>
            </a:r>
            <a:r>
              <a:rPr lang="cs-CZ" sz="1900" dirty="0" smtClean="0"/>
              <a:t> Green Park.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ceremony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changing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Guards</a:t>
            </a:r>
            <a:r>
              <a:rPr lang="cs-CZ" sz="1900" dirty="0" smtClean="0"/>
              <a:t> </a:t>
            </a:r>
            <a:r>
              <a:rPr lang="cs-CZ" sz="1900" dirty="0" err="1" smtClean="0"/>
              <a:t>takes</a:t>
            </a:r>
            <a:r>
              <a:rPr lang="cs-CZ" sz="1900" dirty="0" smtClean="0"/>
              <a:t> </a:t>
            </a:r>
            <a:r>
              <a:rPr lang="cs-CZ" sz="1900" dirty="0" err="1" smtClean="0"/>
              <a:t>place</a:t>
            </a:r>
            <a:r>
              <a:rPr lang="cs-CZ" sz="1900" dirty="0" smtClean="0"/>
              <a:t> </a:t>
            </a:r>
            <a:r>
              <a:rPr lang="cs-CZ" sz="1900" dirty="0" err="1" smtClean="0"/>
              <a:t>at</a:t>
            </a:r>
            <a:r>
              <a:rPr lang="cs-CZ" sz="1900" dirty="0" smtClean="0"/>
              <a:t> 11.30 a.m., </a:t>
            </a:r>
            <a:r>
              <a:rPr lang="cs-CZ" sz="1900" dirty="0" err="1" smtClean="0"/>
              <a:t>lasting</a:t>
            </a:r>
            <a:r>
              <a:rPr lang="cs-CZ" sz="1900" dirty="0" smtClean="0"/>
              <a:t> 40 </a:t>
            </a:r>
            <a:r>
              <a:rPr lang="cs-CZ" sz="1900" dirty="0" err="1" smtClean="0"/>
              <a:t>minutes</a:t>
            </a:r>
            <a:r>
              <a:rPr lang="cs-CZ" sz="1900" dirty="0" smtClean="0"/>
              <a:t>, </a:t>
            </a:r>
            <a:r>
              <a:rPr lang="cs-CZ" sz="1900" dirty="0" err="1" smtClean="0"/>
              <a:t>and</a:t>
            </a:r>
            <a:r>
              <a:rPr lang="cs-CZ" sz="1900" dirty="0" smtClean="0"/>
              <a:t> </a:t>
            </a:r>
            <a:r>
              <a:rPr lang="cs-CZ" sz="1900" dirty="0" err="1" smtClean="0"/>
              <a:t>is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most </a:t>
            </a:r>
            <a:r>
              <a:rPr lang="cs-CZ" sz="1900" dirty="0" err="1" smtClean="0"/>
              <a:t>famous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London's </a:t>
            </a:r>
            <a:r>
              <a:rPr lang="cs-CZ" sz="1900" dirty="0" err="1" smtClean="0"/>
              <a:t>regular</a:t>
            </a:r>
            <a:r>
              <a:rPr lang="cs-CZ" sz="1900" dirty="0" smtClean="0"/>
              <a:t> </a:t>
            </a:r>
            <a:r>
              <a:rPr lang="cs-CZ" sz="1900" dirty="0" err="1" smtClean="0"/>
              <a:t>events</a:t>
            </a:r>
            <a:r>
              <a:rPr lang="cs-CZ" sz="1900" dirty="0" smtClean="0"/>
              <a:t>. </a:t>
            </a:r>
          </a:p>
          <a:p>
            <a:endParaRPr lang="cs-CZ" dirty="0"/>
          </a:p>
        </p:txBody>
      </p:sp>
      <p:pic>
        <p:nvPicPr>
          <p:cNvPr id="7" name="Zástupný symbol pro obsah 6" descr="800px-Buckinghampalace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1857364"/>
            <a:ext cx="5124485" cy="3843364"/>
          </a:xfrm>
        </p:spPr>
      </p:pic>
      <p:sp>
        <p:nvSpPr>
          <p:cNvPr id="9" name="Obdélník 8"/>
          <p:cNvSpPr/>
          <p:nvPr/>
        </p:nvSpPr>
        <p:spPr>
          <a:xfrm>
            <a:off x="142844" y="6072206"/>
            <a:ext cx="5143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EUSTERMANN, </a:t>
            </a:r>
            <a:r>
              <a:rPr lang="cs-CZ" sz="800" dirty="0" err="1" smtClean="0"/>
              <a:t>Patrick</a:t>
            </a:r>
            <a:r>
              <a:rPr lang="cs-CZ" sz="800" dirty="0" smtClean="0"/>
              <a:t>. </a:t>
            </a:r>
            <a:r>
              <a:rPr lang="cs-CZ" sz="800" dirty="0" err="1" smtClean="0"/>
              <a:t>Buckinghampalace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http://commons.wikimedia.org/wiki/File:Buckinghampalace.jpg </a:t>
            </a:r>
            <a:endParaRPr lang="cs-CZ" sz="800" dirty="0"/>
          </a:p>
        </p:txBody>
      </p:sp>
    </p:spTree>
  </p:cSld>
  <p:clrMapOvr>
    <a:masterClrMapping/>
  </p:clrMapOvr>
  <p:transition advTm="20344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Changing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guards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Buckingham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6143644"/>
            <a:ext cx="80010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VILLENA, Gabriel. </a:t>
            </a:r>
            <a:r>
              <a:rPr lang="cs-CZ" sz="800" dirty="0" err="1" smtClean="0"/>
              <a:t>Changing</a:t>
            </a:r>
            <a:r>
              <a:rPr lang="cs-CZ" sz="800" dirty="0" smtClean="0"/>
              <a:t>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guard</a:t>
            </a:r>
            <a:r>
              <a:rPr lang="cs-CZ" sz="800" dirty="0" smtClean="0"/>
              <a:t> - </a:t>
            </a:r>
            <a:r>
              <a:rPr lang="cs-CZ" sz="800" dirty="0" err="1" smtClean="0"/>
              <a:t>Buckingham</a:t>
            </a:r>
            <a:r>
              <a:rPr lang="cs-CZ" sz="800" dirty="0" smtClean="0"/>
              <a:t> </a:t>
            </a:r>
            <a:r>
              <a:rPr lang="cs-CZ" sz="800" dirty="0" err="1" smtClean="0"/>
              <a:t>Palace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http://commons.wikimedia.org/wiki/File:Changing_the_guard_-_Buckingham_Palace_(4745275233).jpg </a:t>
            </a:r>
            <a:endParaRPr lang="cs-CZ" sz="800" dirty="0"/>
          </a:p>
        </p:txBody>
      </p:sp>
      <p:pic>
        <p:nvPicPr>
          <p:cNvPr id="7" name="Zástupný symbol pro obsah 6" descr="Changing_the_guard_-_Buckingham_Palace_(4745275233)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179096" y="1590186"/>
            <a:ext cx="6607614" cy="4410582"/>
          </a:xfrm>
        </p:spPr>
      </p:pic>
    </p:spTree>
  </p:cSld>
  <p:clrMapOvr>
    <a:masterClrMapping/>
  </p:clrMapOvr>
  <p:transition advTm="5531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  <p:pic>
        <p:nvPicPr>
          <p:cNvPr id="11" name="Zástupný symbol pro obsah 10" descr="800px-Tower_Bridge_sunset_December_2006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2071678"/>
            <a:ext cx="5146752" cy="3429024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57818" y="1589567"/>
            <a:ext cx="3373282" cy="4572000"/>
          </a:xfrm>
        </p:spPr>
        <p:txBody>
          <a:bodyPr/>
          <a:lstStyle/>
          <a:p>
            <a:endParaRPr lang="cs-CZ" sz="1900" b="1" dirty="0" smtClean="0"/>
          </a:p>
          <a:p>
            <a:pPr>
              <a:lnSpc>
                <a:spcPct val="150000"/>
              </a:lnSpc>
            </a:pPr>
            <a:r>
              <a:rPr lang="en-US" sz="1800" dirty="0" smtClean="0"/>
              <a:t>Tower Bridge (built 1886–1894) is a bascule </a:t>
            </a:r>
            <a:r>
              <a:rPr lang="cs-CZ" sz="1800" dirty="0" smtClean="0"/>
              <a:t>(=</a:t>
            </a:r>
            <a:r>
              <a:rPr lang="cs-CZ" sz="1800" dirty="0" err="1" smtClean="0"/>
              <a:t>moveable</a:t>
            </a:r>
            <a:r>
              <a:rPr lang="cs-CZ" sz="1800" dirty="0" smtClean="0"/>
              <a:t>) </a:t>
            </a:r>
            <a:r>
              <a:rPr lang="en-US" sz="1800" dirty="0" smtClean="0"/>
              <a:t>bridge over the River Thames. It is close to the Tower of London, from which it takes its name.</a:t>
            </a:r>
            <a:endParaRPr lang="cs-CZ" sz="1800" dirty="0"/>
          </a:p>
        </p:txBody>
      </p:sp>
      <p:sp>
        <p:nvSpPr>
          <p:cNvPr id="12" name="Obdélník 11"/>
          <p:cNvSpPr/>
          <p:nvPr/>
        </p:nvSpPr>
        <p:spPr>
          <a:xfrm>
            <a:off x="214282" y="5786454"/>
            <a:ext cx="5143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YSANGKOK. </a:t>
            </a:r>
            <a:r>
              <a:rPr lang="cs-CZ" sz="800" dirty="0" err="1" smtClean="0"/>
              <a:t>Tower</a:t>
            </a:r>
            <a:r>
              <a:rPr lang="cs-CZ" sz="800" dirty="0" smtClean="0"/>
              <a:t> </a:t>
            </a:r>
            <a:r>
              <a:rPr lang="cs-CZ" sz="800" dirty="0" err="1" smtClean="0"/>
              <a:t>Bridge</a:t>
            </a:r>
            <a:r>
              <a:rPr lang="cs-CZ" sz="800" dirty="0" smtClean="0"/>
              <a:t> </a:t>
            </a:r>
            <a:r>
              <a:rPr lang="cs-CZ" sz="800" dirty="0" err="1" smtClean="0"/>
              <a:t>sunset</a:t>
            </a:r>
            <a:r>
              <a:rPr lang="cs-CZ" sz="800" dirty="0" smtClean="0"/>
              <a:t> </a:t>
            </a:r>
            <a:r>
              <a:rPr lang="cs-CZ" sz="800" dirty="0" err="1" smtClean="0"/>
              <a:t>December</a:t>
            </a:r>
            <a:r>
              <a:rPr lang="cs-CZ" sz="800" dirty="0" smtClean="0"/>
              <a:t> 2006.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http://commons.wikimedia.org/wiki/File:Tower_Bridge_sunset_December_2006.jpg </a:t>
            </a:r>
            <a:endParaRPr lang="cs-CZ" sz="800" dirty="0"/>
          </a:p>
        </p:txBody>
      </p:sp>
    </p:spTree>
  </p:cSld>
  <p:clrMapOvr>
    <a:masterClrMapping/>
  </p:clrMapOvr>
  <p:transition advTm="10797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0800000" flipV="1">
            <a:off x="142844" y="6288780"/>
            <a:ext cx="85725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SABLES, David.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River</a:t>
            </a:r>
            <a:r>
              <a:rPr lang="cs-CZ" sz="800" dirty="0" smtClean="0"/>
              <a:t> </a:t>
            </a:r>
            <a:r>
              <a:rPr lang="cs-CZ" sz="800" dirty="0" err="1" smtClean="0"/>
              <a:t>Thames</a:t>
            </a:r>
            <a:r>
              <a:rPr lang="cs-CZ" sz="800" dirty="0" smtClean="0"/>
              <a:t> - </a:t>
            </a:r>
            <a:r>
              <a:rPr lang="cs-CZ" sz="800" dirty="0" err="1" smtClean="0"/>
              <a:t>Summer</a:t>
            </a:r>
            <a:r>
              <a:rPr lang="cs-CZ" sz="800" dirty="0" smtClean="0"/>
              <a:t> 2005.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http://commons.wikimedia.org/wiki/File:002_The_River_Thames_-_Summer_2005.JPG </a:t>
            </a:r>
            <a:endParaRPr lang="cs-CZ" sz="800" dirty="0"/>
          </a:p>
        </p:txBody>
      </p:sp>
      <p:pic>
        <p:nvPicPr>
          <p:cNvPr id="7" name="Zástupný symbol pro obsah 6" descr="800px-002_The_River_Thames_-_Summer_2005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00166" y="1571612"/>
            <a:ext cx="5994400" cy="4495800"/>
          </a:xfrm>
        </p:spPr>
      </p:pic>
    </p:spTree>
  </p:cSld>
  <p:clrMapOvr>
    <a:masterClrMapping/>
  </p:clrMapOvr>
  <p:transition advTm="1006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714877" y="1589566"/>
            <a:ext cx="4000528" cy="4982705"/>
          </a:xfrm>
        </p:spPr>
        <p:txBody>
          <a:bodyPr>
            <a:normAutofit fontScale="77500" lnSpcReduction="20000"/>
          </a:bodyPr>
          <a:lstStyle/>
          <a:p>
            <a:endParaRPr lang="cs-CZ" b="1" dirty="0" smtClean="0"/>
          </a:p>
          <a:p>
            <a:pPr>
              <a:lnSpc>
                <a:spcPct val="160000"/>
              </a:lnSpc>
            </a:pPr>
            <a:r>
              <a:rPr lang="en-US" sz="2100" dirty="0" smtClean="0"/>
              <a:t>London Bridge refers to several bridges that have spanned the River Thames between the City of London and </a:t>
            </a:r>
            <a:r>
              <a:rPr lang="en-US" sz="2100" dirty="0" err="1" smtClean="0"/>
              <a:t>Southwark</a:t>
            </a:r>
            <a:r>
              <a:rPr lang="en-US" sz="2100" dirty="0" smtClean="0"/>
              <a:t>, in central London. The current crossing, which opened to traffic in 1973,</a:t>
            </a:r>
            <a:r>
              <a:rPr lang="cs-CZ" sz="2100" dirty="0" smtClean="0"/>
              <a:t> </a:t>
            </a:r>
            <a:r>
              <a:rPr lang="en-US" sz="2100" dirty="0" smtClean="0"/>
              <a:t>replaced a 19th-century stone-arched bridge, which in turn superseded a 600-year-old medieval structure. This was preceded by a succession of timber bridges; the first was built by the Roman founders of London. </a:t>
            </a:r>
          </a:p>
          <a:p>
            <a:endParaRPr lang="cs-CZ" dirty="0"/>
          </a:p>
        </p:txBody>
      </p:sp>
      <p:pic>
        <p:nvPicPr>
          <p:cNvPr id="7" name="Zástupný symbol pro obsah 6" descr="London_Bridge_-_geograph.org.uk_-_849154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8153" y="2071678"/>
            <a:ext cx="4572032" cy="3429024"/>
          </a:xfrm>
        </p:spPr>
      </p:pic>
      <p:sp>
        <p:nvSpPr>
          <p:cNvPr id="9" name="Obdélník 8"/>
          <p:cNvSpPr/>
          <p:nvPr/>
        </p:nvSpPr>
        <p:spPr>
          <a:xfrm>
            <a:off x="214282" y="571501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MARTIN, David. London </a:t>
            </a:r>
            <a:r>
              <a:rPr lang="cs-CZ" sz="800" dirty="0" err="1" smtClean="0"/>
              <a:t>Bridge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http://commons.wikimedia.org/wiki/File:London_Bridge_-_geograph.org.uk_-_849154.jpg </a:t>
            </a:r>
            <a:endParaRPr lang="cs-CZ" sz="800" dirty="0"/>
          </a:p>
        </p:txBody>
      </p:sp>
    </p:spTree>
  </p:cSld>
  <p:clrMapOvr>
    <a:masterClrMapping/>
  </p:clrMapOvr>
  <p:transition advTm="30062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Southwark</a:t>
            </a:r>
            <a:r>
              <a:rPr lang="cs-CZ" dirty="0" smtClean="0"/>
              <a:t>: </a:t>
            </a:r>
            <a:r>
              <a:rPr lang="en-US" dirty="0" smtClean="0"/>
              <a:t>The Shard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643306" y="1589567"/>
            <a:ext cx="5087795" cy="4268325"/>
          </a:xfrm>
        </p:spPr>
        <p:txBody>
          <a:bodyPr>
            <a:normAutofit/>
          </a:bodyPr>
          <a:lstStyle/>
          <a:p>
            <a:endParaRPr lang="en-US" sz="1900" b="1" dirty="0" smtClean="0"/>
          </a:p>
          <a:p>
            <a:pPr>
              <a:lnSpc>
                <a:spcPct val="150000"/>
              </a:lnSpc>
            </a:pPr>
            <a:r>
              <a:rPr lang="en-US" sz="1900" dirty="0" smtClean="0"/>
              <a:t>The Shard (also referred to as Shard London Bridge, the London Bridge Tower</a:t>
            </a:r>
            <a:r>
              <a:rPr lang="en-US" sz="1900" baseline="30000" dirty="0" smtClean="0"/>
              <a:t> </a:t>
            </a:r>
            <a:r>
              <a:rPr lang="en-US" sz="1900" dirty="0" smtClean="0"/>
              <a:t>or the Shard of Glass) is a skyscraper</a:t>
            </a:r>
            <a:r>
              <a:rPr lang="cs-CZ" sz="1900" dirty="0" smtClean="0"/>
              <a:t> s</a:t>
            </a:r>
            <a:r>
              <a:rPr lang="en-US" sz="1900" dirty="0" err="1" smtClean="0"/>
              <a:t>tanding</a:t>
            </a:r>
            <a:r>
              <a:rPr lang="en-US" sz="1900" dirty="0" smtClean="0"/>
              <a:t> 309.6 </a:t>
            </a:r>
            <a:r>
              <a:rPr lang="en-US" sz="1900" dirty="0" err="1" smtClean="0"/>
              <a:t>metres</a:t>
            </a:r>
            <a:r>
              <a:rPr lang="en-US" sz="1900" dirty="0" smtClean="0"/>
              <a:t> (1,016 ft) high, </a:t>
            </a:r>
            <a:r>
              <a:rPr lang="cs-CZ" sz="1900" dirty="0" err="1" smtClean="0"/>
              <a:t>which</a:t>
            </a:r>
            <a:r>
              <a:rPr lang="en-US" sz="1900" dirty="0" smtClean="0"/>
              <a:t> was opened on 5 July 201</a:t>
            </a:r>
            <a:r>
              <a:rPr lang="cs-CZ" sz="1900" dirty="0" smtClean="0"/>
              <a:t>3</a:t>
            </a:r>
            <a:r>
              <a:rPr lang="en-US" sz="1900" dirty="0" smtClean="0"/>
              <a:t>. The Shard is the tallest building in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en-US" sz="1900" dirty="0" smtClean="0"/>
              <a:t>European Union</a:t>
            </a:r>
            <a:r>
              <a:rPr lang="cs-CZ" sz="1900" dirty="0" smtClean="0"/>
              <a:t>.</a:t>
            </a:r>
            <a:endParaRPr lang="en-US" sz="1900" dirty="0" smtClean="0"/>
          </a:p>
          <a:p>
            <a:endParaRPr lang="cs-CZ" dirty="0"/>
          </a:p>
        </p:txBody>
      </p:sp>
      <p:pic>
        <p:nvPicPr>
          <p:cNvPr id="8" name="Zástupný symbol pro obsah 7" descr="278px-The_Shard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57158" y="1500174"/>
            <a:ext cx="2428892" cy="5224739"/>
          </a:xfrm>
        </p:spPr>
      </p:pic>
      <p:sp>
        <p:nvSpPr>
          <p:cNvPr id="7" name="Obdélník 6"/>
          <p:cNvSpPr/>
          <p:nvPr/>
        </p:nvSpPr>
        <p:spPr>
          <a:xfrm>
            <a:off x="3286116" y="6072206"/>
            <a:ext cx="564360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GRIFFIN, </a:t>
            </a:r>
            <a:r>
              <a:rPr lang="cs-CZ" sz="800" dirty="0" err="1" smtClean="0"/>
              <a:t>Ben</a:t>
            </a:r>
            <a:r>
              <a:rPr lang="cs-CZ" sz="800" dirty="0" smtClean="0"/>
              <a:t>. </a:t>
            </a:r>
            <a:r>
              <a:rPr lang="cs-CZ" sz="800" dirty="0" err="1" smtClean="0"/>
              <a:t>The</a:t>
            </a:r>
            <a:r>
              <a:rPr lang="cs-CZ" sz="800" dirty="0" smtClean="0"/>
              <a:t> </a:t>
            </a:r>
            <a:r>
              <a:rPr lang="cs-CZ" sz="800" dirty="0" err="1" smtClean="0"/>
              <a:t>Shard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http://commons.wikimedia.org/wiki/File:The_Shard.jpg </a:t>
            </a:r>
            <a:endParaRPr lang="cs-CZ" sz="800" dirty="0"/>
          </a:p>
        </p:txBody>
      </p:sp>
    </p:spTree>
  </p:cSld>
  <p:clrMapOvr>
    <a:masterClrMapping/>
  </p:clrMapOvr>
  <p:transition advTm="2067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Southwark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Globe </a:t>
            </a:r>
            <a:r>
              <a:rPr lang="cs-CZ" dirty="0" err="1" smtClean="0"/>
              <a:t>Theatre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00627" y="1589567"/>
            <a:ext cx="3730473" cy="4572000"/>
          </a:xfrm>
        </p:spPr>
        <p:txBody>
          <a:bodyPr>
            <a:normAutofit fontScale="85000" lnSpcReduction="10000"/>
          </a:bodyPr>
          <a:lstStyle/>
          <a:p>
            <a:endParaRPr lang="cs-CZ" sz="1900" dirty="0" smtClean="0"/>
          </a:p>
          <a:p>
            <a:pPr>
              <a:lnSpc>
                <a:spcPct val="150000"/>
              </a:lnSpc>
            </a:pPr>
            <a:r>
              <a:rPr lang="en-US" sz="1900" dirty="0" smtClean="0"/>
              <a:t>The Globe Theatre was a theatre in London associated with William Shakespeare. It was built in 1599 by Shakespeare's playing company, the Lord Chamberlain's Men, and was destroyed by fire on 29 June 1613.</a:t>
            </a:r>
            <a:r>
              <a:rPr lang="cs-CZ" sz="1900" dirty="0" smtClean="0"/>
              <a:t> </a:t>
            </a:r>
            <a:r>
              <a:rPr lang="en-US" sz="1900" dirty="0" smtClean="0"/>
              <a:t>A modern reconstruction of the Globe, named "Shakespeare's Globe</a:t>
            </a:r>
            <a:r>
              <a:rPr lang="cs-CZ" sz="1900" dirty="0" smtClean="0"/>
              <a:t>"</a:t>
            </a:r>
            <a:r>
              <a:rPr lang="en-US" sz="1900" dirty="0" smtClean="0"/>
              <a:t>, opened in 1997 approximately 750 feet (230 m) from the site of the original theatre.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214282" y="5857892"/>
            <a:ext cx="48577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SCHLAIER. Globe </a:t>
            </a:r>
            <a:r>
              <a:rPr lang="cs-CZ" sz="800" dirty="0" err="1" smtClean="0"/>
              <a:t>Theatre</a:t>
            </a:r>
            <a:r>
              <a:rPr lang="cs-CZ" sz="800" dirty="0" smtClean="0"/>
              <a:t> London.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http://commons.wikimedia.org/wiki/File:Globe_Theatre_London.jpg </a:t>
            </a:r>
            <a:endParaRPr lang="cs-CZ" sz="800" dirty="0"/>
          </a:p>
        </p:txBody>
      </p:sp>
      <p:pic>
        <p:nvPicPr>
          <p:cNvPr id="8" name="Zástupný symbol pro obsah 7" descr="800px-Globe_Theatre_London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5" y="2089538"/>
            <a:ext cx="4929222" cy="3696916"/>
          </a:xfrm>
        </p:spPr>
      </p:pic>
    </p:spTree>
  </p:cSld>
  <p:clrMapOvr>
    <a:masterClrMapping/>
  </p:clrMapOvr>
  <p:transition advTm="25969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Southwork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London </a:t>
            </a:r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3503" y="1589567"/>
            <a:ext cx="3587597" cy="3553945"/>
          </a:xfrm>
        </p:spPr>
        <p:txBody>
          <a:bodyPr/>
          <a:lstStyle/>
          <a:p>
            <a:endParaRPr lang="en-US" sz="1900" b="1" dirty="0" smtClean="0"/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The</a:t>
            </a:r>
            <a:r>
              <a:rPr lang="cs-CZ" sz="1900" dirty="0" smtClean="0"/>
              <a:t> London </a:t>
            </a:r>
            <a:r>
              <a:rPr lang="cs-CZ" sz="1900" dirty="0" err="1" smtClean="0"/>
              <a:t>Eye</a:t>
            </a:r>
            <a:r>
              <a:rPr lang="cs-CZ" sz="1900" dirty="0" smtClean="0"/>
              <a:t> </a:t>
            </a:r>
            <a:r>
              <a:rPr lang="cs-CZ" sz="1900" dirty="0" err="1" smtClean="0"/>
              <a:t>is</a:t>
            </a:r>
            <a:r>
              <a:rPr lang="cs-CZ" sz="1900" dirty="0" smtClean="0"/>
              <a:t> a </a:t>
            </a:r>
            <a:r>
              <a:rPr lang="cs-CZ" sz="1900" dirty="0" err="1" smtClean="0"/>
              <a:t>wheel</a:t>
            </a:r>
            <a:r>
              <a:rPr lang="cs-CZ" sz="1900" dirty="0" smtClean="0"/>
              <a:t> </a:t>
            </a:r>
            <a:r>
              <a:rPr lang="cs-CZ" sz="1900" dirty="0" err="1" smtClean="0"/>
              <a:t>with</a:t>
            </a:r>
            <a:r>
              <a:rPr lang="cs-CZ" sz="1900" dirty="0" smtClean="0"/>
              <a:t> </a:t>
            </a:r>
            <a:r>
              <a:rPr lang="cs-CZ" sz="1900" dirty="0" err="1" smtClean="0"/>
              <a:t>carriages</a:t>
            </a:r>
            <a:r>
              <a:rPr lang="cs-CZ" sz="1900" dirty="0" smtClean="0"/>
              <a:t> </a:t>
            </a:r>
            <a:r>
              <a:rPr lang="cs-CZ" sz="1900" dirty="0" err="1" smtClean="0"/>
              <a:t>rotating</a:t>
            </a:r>
            <a:r>
              <a:rPr lang="cs-CZ" sz="1900" dirty="0" smtClean="0"/>
              <a:t> </a:t>
            </a:r>
            <a:r>
              <a:rPr lang="cs-CZ" sz="1900" dirty="0" err="1" smtClean="0"/>
              <a:t>upward</a:t>
            </a:r>
            <a:r>
              <a:rPr lang="cs-CZ" sz="1900" dirty="0" smtClean="0"/>
              <a:t> </a:t>
            </a:r>
            <a:r>
              <a:rPr lang="cs-CZ" sz="1900" dirty="0" err="1" smtClean="0"/>
              <a:t>and</a:t>
            </a:r>
            <a:r>
              <a:rPr lang="cs-CZ" sz="1900" dirty="0" smtClean="0"/>
              <a:t> </a:t>
            </a:r>
            <a:r>
              <a:rPr lang="cs-CZ" sz="1900" dirty="0" err="1" smtClean="0"/>
              <a:t>around</a:t>
            </a:r>
            <a:r>
              <a:rPr lang="cs-CZ" sz="1900" dirty="0" smtClean="0"/>
              <a:t>. On a </a:t>
            </a:r>
            <a:r>
              <a:rPr lang="cs-CZ" sz="1900" dirty="0" err="1" smtClean="0"/>
              <a:t>clear</a:t>
            </a:r>
            <a:r>
              <a:rPr lang="cs-CZ" sz="1900" dirty="0" smtClean="0"/>
              <a:t> </a:t>
            </a:r>
            <a:r>
              <a:rPr lang="cs-CZ" sz="1900" dirty="0" err="1" smtClean="0"/>
              <a:t>day</a:t>
            </a:r>
            <a:r>
              <a:rPr lang="cs-CZ" sz="1900" dirty="0" smtClean="0"/>
              <a:t>, </a:t>
            </a:r>
            <a:r>
              <a:rPr lang="cs-CZ" sz="1900" dirty="0" err="1" smtClean="0"/>
              <a:t>the</a:t>
            </a:r>
            <a:r>
              <a:rPr lang="cs-CZ" sz="1900" dirty="0" smtClean="0"/>
              <a:t> panorama </a:t>
            </a:r>
            <a:r>
              <a:rPr lang="cs-CZ" sz="1900" dirty="0" err="1" smtClean="0"/>
              <a:t>can</a:t>
            </a:r>
            <a:r>
              <a:rPr lang="cs-CZ" sz="1900" dirty="0" smtClean="0"/>
              <a:t> </a:t>
            </a:r>
            <a:r>
              <a:rPr lang="cs-CZ" sz="1900" dirty="0" err="1" smtClean="0"/>
              <a:t>stretch</a:t>
            </a:r>
            <a:r>
              <a:rPr lang="cs-CZ" sz="1900" dirty="0" smtClean="0"/>
              <a:t> as far as </a:t>
            </a:r>
            <a:r>
              <a:rPr lang="cs-CZ" sz="1900" dirty="0" err="1" smtClean="0"/>
              <a:t>Heathrow</a:t>
            </a:r>
            <a:r>
              <a:rPr lang="cs-CZ" sz="1900" dirty="0" smtClean="0"/>
              <a:t> </a:t>
            </a:r>
            <a:r>
              <a:rPr lang="cs-CZ" sz="1900" dirty="0" err="1" smtClean="0"/>
              <a:t>Airport</a:t>
            </a:r>
            <a:r>
              <a:rPr lang="cs-CZ" sz="1900" dirty="0" smtClean="0"/>
              <a:t> </a:t>
            </a:r>
            <a:r>
              <a:rPr lang="cs-CZ" sz="1900" dirty="0" err="1" smtClean="0"/>
              <a:t>and</a:t>
            </a:r>
            <a:r>
              <a:rPr lang="cs-CZ" sz="1900" dirty="0" smtClean="0"/>
              <a:t> Windsor </a:t>
            </a:r>
            <a:r>
              <a:rPr lang="cs-CZ" sz="1900" dirty="0" err="1" smtClean="0"/>
              <a:t>Castle</a:t>
            </a:r>
            <a:r>
              <a:rPr lang="cs-CZ" sz="1900" dirty="0" smtClean="0"/>
              <a:t>.</a:t>
            </a:r>
          </a:p>
          <a:p>
            <a:endParaRPr lang="cs-CZ" dirty="0"/>
          </a:p>
        </p:txBody>
      </p:sp>
      <p:pic>
        <p:nvPicPr>
          <p:cNvPr id="7" name="Zástupný symbol pro obsah 6" descr="800px-London_Eye_-_head_on_view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1857364"/>
            <a:ext cx="5000660" cy="3750494"/>
          </a:xfrm>
        </p:spPr>
      </p:pic>
      <p:sp>
        <p:nvSpPr>
          <p:cNvPr id="8" name="Obdélník 7"/>
          <p:cNvSpPr/>
          <p:nvPr/>
        </p:nvSpPr>
        <p:spPr>
          <a:xfrm>
            <a:off x="142844" y="5857892"/>
            <a:ext cx="507209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BOWMAN, </a:t>
            </a:r>
            <a:r>
              <a:rPr lang="cs-CZ" sz="800" dirty="0" err="1" smtClean="0"/>
              <a:t>Milas</a:t>
            </a:r>
            <a:r>
              <a:rPr lang="cs-CZ" sz="800" dirty="0" smtClean="0"/>
              <a:t>. London </a:t>
            </a:r>
            <a:r>
              <a:rPr lang="cs-CZ" sz="800" dirty="0" err="1" smtClean="0"/>
              <a:t>Eye</a:t>
            </a:r>
            <a:r>
              <a:rPr lang="cs-CZ" sz="800" dirty="0" smtClean="0"/>
              <a:t> - </a:t>
            </a:r>
            <a:r>
              <a:rPr lang="cs-CZ" sz="800" dirty="0" err="1" smtClean="0"/>
              <a:t>head</a:t>
            </a:r>
            <a:r>
              <a:rPr lang="cs-CZ" sz="800" dirty="0" smtClean="0"/>
              <a:t> on </a:t>
            </a:r>
            <a:r>
              <a:rPr lang="cs-CZ" sz="800" dirty="0" err="1" smtClean="0"/>
              <a:t>view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http://commons.wikimedia.org/wiki/File:London_Eye_-_head_on_view.jpg </a:t>
            </a:r>
            <a:endParaRPr lang="cs-CZ" sz="800" dirty="0"/>
          </a:p>
        </p:txBody>
      </p:sp>
    </p:spTree>
  </p:cSld>
  <p:clrMapOvr>
    <a:masterClrMapping/>
  </p:clrMapOvr>
  <p:transition advTm="155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Bloomsbury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Museum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endParaRPr lang="cs-CZ" sz="1900" b="1" dirty="0" smtClean="0"/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British</a:t>
            </a:r>
            <a:r>
              <a:rPr lang="cs-CZ" sz="1900" dirty="0" smtClean="0"/>
              <a:t> Museum </a:t>
            </a:r>
            <a:r>
              <a:rPr lang="cs-CZ" sz="1900" dirty="0" err="1" smtClean="0"/>
              <a:t>is</a:t>
            </a:r>
            <a:r>
              <a:rPr lang="cs-CZ" sz="1900" dirty="0" smtClean="0"/>
              <a:t> a </a:t>
            </a:r>
            <a:r>
              <a:rPr lang="cs-CZ" sz="1900" dirty="0" err="1" smtClean="0"/>
              <a:t>treasure</a:t>
            </a:r>
            <a:r>
              <a:rPr lang="cs-CZ" sz="1900" dirty="0" smtClean="0"/>
              <a:t> house: </a:t>
            </a:r>
            <a:r>
              <a:rPr lang="cs-CZ" sz="1900" dirty="0" err="1" smtClean="0"/>
              <a:t>it</a:t>
            </a:r>
            <a:r>
              <a:rPr lang="cs-CZ" sz="1900" dirty="0" smtClean="0"/>
              <a:t> </a:t>
            </a:r>
            <a:r>
              <a:rPr lang="cs-CZ" sz="1900" dirty="0" err="1" smtClean="0"/>
              <a:t>contains</a:t>
            </a:r>
            <a:r>
              <a:rPr lang="cs-CZ" sz="1900" dirty="0" smtClean="0"/>
              <a:t>, </a:t>
            </a:r>
            <a:r>
              <a:rPr lang="cs-CZ" sz="1900" dirty="0" err="1" smtClean="0"/>
              <a:t>for</a:t>
            </a:r>
            <a:r>
              <a:rPr lang="cs-CZ" sz="1900" dirty="0" smtClean="0"/>
              <a:t> instance,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famous</a:t>
            </a:r>
            <a:r>
              <a:rPr lang="cs-CZ" sz="1900" dirty="0" smtClean="0"/>
              <a:t> Papyrus </a:t>
            </a:r>
            <a:r>
              <a:rPr lang="cs-CZ" sz="1900" dirty="0" err="1" smtClean="0"/>
              <a:t>Manuscript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Thotmes</a:t>
            </a:r>
            <a:r>
              <a:rPr lang="cs-CZ" sz="1900" dirty="0" smtClean="0"/>
              <a:t> II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first</a:t>
            </a:r>
            <a:r>
              <a:rPr lang="cs-CZ" sz="1900" dirty="0" smtClean="0"/>
              <a:t> </a:t>
            </a:r>
            <a:r>
              <a:rPr lang="cs-CZ" sz="1900" dirty="0" err="1" smtClean="0"/>
              <a:t>Egyptian</a:t>
            </a:r>
            <a:r>
              <a:rPr lang="cs-CZ" sz="1900" dirty="0" smtClean="0"/>
              <a:t> dynasty - a </a:t>
            </a:r>
            <a:r>
              <a:rPr lang="cs-CZ" sz="1900" dirty="0" err="1" smtClean="0"/>
              <a:t>thing</a:t>
            </a:r>
            <a:r>
              <a:rPr lang="cs-CZ" sz="1900" dirty="0" smtClean="0"/>
              <a:t> </a:t>
            </a:r>
            <a:r>
              <a:rPr lang="cs-CZ" sz="1900" dirty="0" err="1" smtClean="0"/>
              <a:t>known</a:t>
            </a:r>
            <a:r>
              <a:rPr lang="cs-CZ" sz="1900" dirty="0" smtClean="0"/>
              <a:t> to </a:t>
            </a:r>
            <a:r>
              <a:rPr lang="cs-CZ" sz="1900" dirty="0" err="1" smtClean="0"/>
              <a:t>scholars</a:t>
            </a:r>
            <a:r>
              <a:rPr lang="cs-CZ" sz="1900" dirty="0" smtClean="0"/>
              <a:t> </a:t>
            </a:r>
            <a:r>
              <a:rPr lang="cs-CZ" sz="1900" dirty="0" err="1" smtClean="0"/>
              <a:t>all</a:t>
            </a:r>
            <a:r>
              <a:rPr lang="cs-CZ" sz="1900" dirty="0" smtClean="0"/>
              <a:t> </a:t>
            </a:r>
            <a:r>
              <a:rPr lang="cs-CZ" sz="1900" dirty="0" err="1" smtClean="0"/>
              <a:t>over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world</a:t>
            </a:r>
            <a:r>
              <a:rPr lang="cs-CZ" sz="1900" dirty="0" smtClean="0"/>
              <a:t> as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oldest</a:t>
            </a:r>
            <a:r>
              <a:rPr lang="cs-CZ" sz="1900" dirty="0" smtClean="0"/>
              <a:t> ex</a:t>
            </a:r>
            <a:r>
              <a:rPr lang="en-US" sz="1900" dirty="0" err="1" smtClean="0"/>
              <a:t>tant</a:t>
            </a:r>
            <a:r>
              <a:rPr lang="en-US" sz="1900" dirty="0" smtClean="0"/>
              <a:t> </a:t>
            </a:r>
            <a:r>
              <a:rPr lang="en-US" sz="1900" dirty="0" err="1" smtClean="0"/>
              <a:t>speciman</a:t>
            </a:r>
            <a:r>
              <a:rPr lang="en-US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what</a:t>
            </a:r>
            <a:r>
              <a:rPr lang="cs-CZ" sz="1900" dirty="0" smtClean="0"/>
              <a:t> </a:t>
            </a:r>
            <a:r>
              <a:rPr lang="cs-CZ" sz="1900" dirty="0" err="1" smtClean="0"/>
              <a:t>can</a:t>
            </a:r>
            <a:r>
              <a:rPr lang="cs-CZ" sz="1900" dirty="0" smtClean="0"/>
              <a:t> </a:t>
            </a:r>
            <a:r>
              <a:rPr lang="cs-CZ" sz="1900" dirty="0" err="1" smtClean="0"/>
              <a:t>be</a:t>
            </a:r>
            <a:r>
              <a:rPr lang="cs-CZ" sz="1900" dirty="0" smtClean="0"/>
              <a:t> </a:t>
            </a:r>
            <a:r>
              <a:rPr lang="cs-CZ" sz="1900" dirty="0" err="1" smtClean="0"/>
              <a:t>called</a:t>
            </a:r>
            <a:r>
              <a:rPr lang="cs-CZ" sz="1900" dirty="0" smtClean="0"/>
              <a:t> </a:t>
            </a:r>
            <a:r>
              <a:rPr lang="cs-CZ" sz="1900" dirty="0" err="1" smtClean="0"/>
              <a:t>writing</a:t>
            </a:r>
            <a:r>
              <a:rPr lang="cs-CZ" sz="1900" dirty="0" smtClean="0"/>
              <a:t>; </a:t>
            </a:r>
            <a:r>
              <a:rPr lang="cs-CZ" sz="1900" dirty="0" err="1" smtClean="0"/>
              <a:t>it</a:t>
            </a:r>
            <a:r>
              <a:rPr lang="cs-CZ" sz="1900" dirty="0" smtClean="0"/>
              <a:t> </a:t>
            </a:r>
            <a:r>
              <a:rPr lang="cs-CZ" sz="1900" dirty="0" err="1" smtClean="0"/>
              <a:t>also</a:t>
            </a:r>
            <a:r>
              <a:rPr lang="cs-CZ" sz="1900" dirty="0" smtClean="0"/>
              <a:t> </a:t>
            </a:r>
            <a:r>
              <a:rPr lang="cs-CZ" sz="1900" dirty="0" err="1" smtClean="0"/>
              <a:t>contains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Elgin</a:t>
            </a:r>
            <a:r>
              <a:rPr lang="cs-CZ" sz="1900" dirty="0" smtClean="0"/>
              <a:t> </a:t>
            </a:r>
            <a:r>
              <a:rPr lang="cs-CZ" sz="1900" dirty="0" err="1" smtClean="0"/>
              <a:t>Marbles</a:t>
            </a:r>
            <a:r>
              <a:rPr lang="cs-CZ" sz="1900" dirty="0" smtClean="0"/>
              <a:t> </a:t>
            </a:r>
            <a:r>
              <a:rPr lang="cs-CZ" sz="1900" dirty="0" err="1" smtClean="0"/>
              <a:t>from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Parthenone</a:t>
            </a:r>
            <a:r>
              <a:rPr lang="cs-CZ" sz="1900" dirty="0" smtClean="0"/>
              <a:t>. 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571501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STORMNIGHT. </a:t>
            </a:r>
            <a:r>
              <a:rPr lang="cs-CZ" sz="800" dirty="0" err="1" smtClean="0"/>
              <a:t>British</a:t>
            </a:r>
            <a:r>
              <a:rPr lang="cs-CZ" sz="800" dirty="0" smtClean="0"/>
              <a:t> Museum (front).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http://commons.wikimedia.org/wiki/File:British_Museum_(front).jpg </a:t>
            </a:r>
            <a:endParaRPr lang="cs-CZ" sz="800" dirty="0"/>
          </a:p>
        </p:txBody>
      </p:sp>
      <p:pic>
        <p:nvPicPr>
          <p:cNvPr id="10" name="Zástupný symbol pro obsah 9" descr="800px-British_Museum_(front)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43403" y="1925230"/>
            <a:ext cx="4672045" cy="3504034"/>
          </a:xfrm>
        </p:spPr>
      </p:pic>
    </p:spTree>
  </p:cSld>
  <p:clrMapOvr>
    <a:masterClrMapping/>
  </p:clrMapOvr>
  <p:transition advTm="20485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Great </a:t>
            </a:r>
            <a:r>
              <a:rPr lang="cs-CZ" dirty="0" err="1" smtClean="0"/>
              <a:t>Court</a:t>
            </a:r>
            <a:r>
              <a:rPr lang="cs-CZ" dirty="0" smtClean="0"/>
              <a:t>, </a:t>
            </a:r>
            <a:r>
              <a:rPr lang="cs-CZ" dirty="0" err="1" smtClean="0"/>
              <a:t>British</a:t>
            </a:r>
            <a:r>
              <a:rPr lang="cs-CZ" dirty="0" smtClean="0"/>
              <a:t> Museum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5720" y="6429396"/>
            <a:ext cx="85725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DVD R W. </a:t>
            </a:r>
            <a:r>
              <a:rPr lang="cs-CZ" sz="800" dirty="0" err="1" smtClean="0"/>
              <a:t>British</a:t>
            </a:r>
            <a:r>
              <a:rPr lang="cs-CZ" sz="800" dirty="0" smtClean="0"/>
              <a:t> Museum - Great </a:t>
            </a:r>
            <a:r>
              <a:rPr lang="cs-CZ" sz="800" dirty="0" err="1" smtClean="0"/>
              <a:t>Court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http://commons.wikimedia.org/wiki/File:British_Museum_-_Great_Court_edit.jpg </a:t>
            </a:r>
            <a:endParaRPr lang="cs-CZ" sz="800" dirty="0"/>
          </a:p>
        </p:txBody>
      </p:sp>
      <p:pic>
        <p:nvPicPr>
          <p:cNvPr id="7" name="Zástupný symbol pro obsah 6" descr="450px-British_Museum_-_Great_Court_edit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571736" y="1571612"/>
            <a:ext cx="3660788" cy="4881051"/>
          </a:xfrm>
        </p:spPr>
      </p:pic>
    </p:spTree>
  </p:cSld>
  <p:clrMapOvr>
    <a:masterClrMapping/>
  </p:clrMapOvr>
  <p:transition advTm="10313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symbols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London: </a:t>
            </a:r>
            <a:r>
              <a:rPr lang="cs-CZ" dirty="0" err="1" smtClean="0"/>
              <a:t>cabs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6" name="Zástupný symbol pro obsah 5" descr="800px-London_Cab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00166" y="1643050"/>
            <a:ext cx="6143668" cy="4607751"/>
          </a:xfrm>
        </p:spPr>
      </p:pic>
      <p:sp>
        <p:nvSpPr>
          <p:cNvPr id="7" name="Obdélník 6"/>
          <p:cNvSpPr/>
          <p:nvPr/>
        </p:nvSpPr>
        <p:spPr>
          <a:xfrm>
            <a:off x="214282" y="6286520"/>
            <a:ext cx="878687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SAVITRI, Dian. London Cab.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http://commons.wikimedia.org/wiki/File:London_Cab.JPG </a:t>
            </a:r>
            <a:endParaRPr lang="cs-CZ" sz="800" dirty="0"/>
          </a:p>
        </p:txBody>
      </p:sp>
    </p:spTree>
  </p:cSld>
  <p:clrMapOvr>
    <a:masterClrMapping/>
  </p:clrMapOvr>
  <p:transition advTm="5516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…underground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Tube…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57818" y="1589567"/>
            <a:ext cx="3373282" cy="4554077"/>
          </a:xfrm>
        </p:spPr>
        <p:txBody>
          <a:bodyPr>
            <a:normAutofit fontScale="92500" lnSpcReduction="10000"/>
          </a:bodyPr>
          <a:lstStyle/>
          <a:p>
            <a:endParaRPr lang="cs-CZ" sz="1900" dirty="0" smtClean="0"/>
          </a:p>
          <a:p>
            <a:pPr>
              <a:lnSpc>
                <a:spcPct val="150000"/>
              </a:lnSpc>
            </a:pPr>
            <a:r>
              <a:rPr lang="en-US" sz="1900" dirty="0" smtClean="0"/>
              <a:t>The London Underground (often shortened to the Underground) is a rapid transit system. It incorporates the oldest section of underground railway in the world, which opened in 1863</a:t>
            </a:r>
            <a:r>
              <a:rPr lang="cs-CZ" sz="1900" dirty="0" smtClean="0"/>
              <a:t>. </a:t>
            </a:r>
            <a:r>
              <a:rPr lang="en-US" sz="1900" dirty="0" smtClean="0"/>
              <a:t>The Underground system is also colloquially called the Tube.</a:t>
            </a:r>
          </a:p>
          <a:p>
            <a:endParaRPr lang="cs-CZ" dirty="0"/>
          </a:p>
        </p:txBody>
      </p:sp>
      <p:pic>
        <p:nvPicPr>
          <p:cNvPr id="7" name="Zástupný symbol pro obsah 6" descr="800px-Epping_tube_station_roundel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1928802"/>
            <a:ext cx="5048287" cy="3786214"/>
          </a:xfrm>
        </p:spPr>
      </p:pic>
      <p:sp>
        <p:nvSpPr>
          <p:cNvPr id="8" name="Obdélník 7"/>
          <p:cNvSpPr/>
          <p:nvPr/>
        </p:nvSpPr>
        <p:spPr>
          <a:xfrm>
            <a:off x="285720" y="6072206"/>
            <a:ext cx="85725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ELTOMZO. </a:t>
            </a:r>
            <a:r>
              <a:rPr lang="cs-CZ" sz="800" dirty="0" err="1" smtClean="0"/>
              <a:t>Epping</a:t>
            </a:r>
            <a:r>
              <a:rPr lang="cs-CZ" sz="800" dirty="0" smtClean="0"/>
              <a:t> tube station </a:t>
            </a:r>
            <a:r>
              <a:rPr lang="cs-CZ" sz="800" dirty="0" err="1" smtClean="0"/>
              <a:t>roundel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http://commons.wikimedia.org/wiki/File:Epping_tube_station_roundel.JPG </a:t>
            </a:r>
            <a:endParaRPr lang="cs-CZ" sz="800" dirty="0"/>
          </a:p>
        </p:txBody>
      </p:sp>
    </p:spTree>
  </p:cSld>
  <p:clrMapOvr>
    <a:masterClrMapping/>
  </p:clrMapOvr>
  <p:transition advTm="1525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…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pillar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Zástupný symbol pro obsah 6" descr="Telephone_and_post_boxes_in_Devoran_-_geograph.org.uk_-_1225965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393177" y="1714489"/>
            <a:ext cx="6250657" cy="4160594"/>
          </a:xfrm>
        </p:spPr>
      </p:pic>
      <p:sp>
        <p:nvSpPr>
          <p:cNvPr id="8" name="Obdélník 7"/>
          <p:cNvSpPr/>
          <p:nvPr/>
        </p:nvSpPr>
        <p:spPr>
          <a:xfrm>
            <a:off x="142844" y="6072206"/>
            <a:ext cx="850112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GIBSON, John. </a:t>
            </a:r>
            <a:r>
              <a:rPr lang="cs-CZ" sz="800" dirty="0" err="1" smtClean="0"/>
              <a:t>Telephone</a:t>
            </a:r>
            <a:r>
              <a:rPr lang="cs-CZ" sz="800" dirty="0" smtClean="0"/>
              <a:t> </a:t>
            </a:r>
            <a:r>
              <a:rPr lang="cs-CZ" sz="800" dirty="0" err="1" smtClean="0"/>
              <a:t>and</a:t>
            </a:r>
            <a:r>
              <a:rPr lang="cs-CZ" sz="800" dirty="0" smtClean="0"/>
              <a:t> post </a:t>
            </a:r>
            <a:r>
              <a:rPr lang="cs-CZ" sz="800" dirty="0" err="1" smtClean="0"/>
              <a:t>boxes</a:t>
            </a:r>
            <a:r>
              <a:rPr lang="cs-CZ" sz="800" dirty="0" smtClean="0"/>
              <a:t> in </a:t>
            </a:r>
            <a:r>
              <a:rPr lang="cs-CZ" sz="800" dirty="0" err="1" smtClean="0"/>
              <a:t>Devoran</a:t>
            </a:r>
            <a:r>
              <a:rPr lang="cs-CZ" sz="800" dirty="0" smtClean="0"/>
              <a:t>. In:</a:t>
            </a:r>
            <a:r>
              <a:rPr lang="cs-CZ" sz="800" i="1" dirty="0" smtClean="0"/>
              <a:t> </a:t>
            </a:r>
            <a:r>
              <a:rPr lang="cs-CZ" sz="800" i="1" dirty="0" err="1" smtClean="0"/>
              <a:t>Wikipedia</a:t>
            </a:r>
            <a:r>
              <a:rPr lang="cs-CZ" sz="800" i="1" dirty="0" smtClean="0"/>
              <a:t>: </a:t>
            </a:r>
            <a:r>
              <a:rPr lang="cs-CZ" sz="800" i="1" dirty="0" err="1" smtClean="0"/>
              <a:t>the</a:t>
            </a:r>
            <a:r>
              <a:rPr lang="cs-CZ" sz="800" i="1" dirty="0" smtClean="0"/>
              <a:t> free </a:t>
            </a:r>
            <a:r>
              <a:rPr lang="cs-CZ" sz="800" i="1" dirty="0" err="1" smtClean="0"/>
              <a:t>encyclopedia</a:t>
            </a:r>
            <a:r>
              <a:rPr lang="cs-CZ" sz="800" dirty="0" smtClean="0"/>
              <a:t> [online]. San </a:t>
            </a:r>
            <a:r>
              <a:rPr lang="cs-CZ" sz="800" dirty="0" err="1" smtClean="0"/>
              <a:t>Francisco</a:t>
            </a:r>
            <a:r>
              <a:rPr lang="cs-CZ" sz="800" dirty="0" smtClean="0"/>
              <a:t> (CA): </a:t>
            </a:r>
            <a:r>
              <a:rPr lang="cs-CZ" sz="800" dirty="0" err="1" smtClean="0"/>
              <a:t>Wikimedia</a:t>
            </a:r>
            <a:r>
              <a:rPr lang="cs-CZ" sz="800" dirty="0" smtClean="0"/>
              <a:t> </a:t>
            </a:r>
            <a:r>
              <a:rPr lang="cs-CZ" sz="800" dirty="0" err="1" smtClean="0"/>
              <a:t>Foundation</a:t>
            </a:r>
            <a:r>
              <a:rPr lang="cs-CZ" sz="800" dirty="0" smtClean="0"/>
              <a:t>, 2001- [cit. 2013-08-20]. Dostupné z: http://commons.wikimedia.org/wiki/File:Telephone_and_post_boxes_in_Devoran_-_geograph.org.uk_-_1225965.jpg </a:t>
            </a:r>
            <a:endParaRPr lang="cs-CZ" sz="800" dirty="0"/>
          </a:p>
        </p:txBody>
      </p:sp>
    </p:spTree>
  </p:cSld>
  <p:clrMapOvr>
    <a:masterClrMapping/>
  </p:clrMapOvr>
  <p:transition advTm="5031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virtual</a:t>
            </a:r>
            <a:r>
              <a:rPr lang="cs-CZ" dirty="0" smtClean="0"/>
              <a:t> visit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 err="1" smtClean="0"/>
              <a:t>watch</a:t>
            </a:r>
            <a:r>
              <a:rPr lang="cs-CZ" dirty="0" smtClean="0"/>
              <a:t> on </a:t>
            </a:r>
            <a:r>
              <a:rPr lang="cs-CZ" dirty="0" smtClean="0">
                <a:hlinkClick r:id="rId2"/>
              </a:rPr>
              <a:t>http://blog.</a:t>
            </a:r>
            <a:r>
              <a:rPr lang="cs-CZ" dirty="0" err="1" smtClean="0">
                <a:hlinkClick r:id="rId2"/>
              </a:rPr>
              <a:t>visitlondon.com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videos</a:t>
            </a:r>
            <a:r>
              <a:rPr lang="cs-CZ" dirty="0" smtClean="0"/>
              <a:t>:</a:t>
            </a:r>
          </a:p>
          <a:p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London by 37th </a:t>
            </a:r>
            <a:r>
              <a:rPr lang="cs-CZ" sz="2400" dirty="0" err="1" smtClean="0"/>
              <a:t>Productions</a:t>
            </a:r>
            <a:r>
              <a:rPr lang="cs-CZ" sz="2400" dirty="0" smtClean="0"/>
              <a:t> (1 June 2012)</a:t>
            </a:r>
          </a:p>
          <a:p>
            <a:r>
              <a:rPr lang="cs-CZ" sz="2400" dirty="0" smtClean="0"/>
              <a:t>London </a:t>
            </a:r>
            <a:r>
              <a:rPr lang="cs-CZ" sz="2400" dirty="0" err="1" smtClean="0"/>
              <a:t>Rosie</a:t>
            </a:r>
            <a:r>
              <a:rPr lang="cs-CZ" sz="2400" dirty="0" smtClean="0"/>
              <a:t> </a:t>
            </a:r>
            <a:r>
              <a:rPr lang="cs-CZ" sz="2400" dirty="0" err="1" smtClean="0"/>
              <a:t>Lee</a:t>
            </a:r>
            <a:r>
              <a:rPr lang="cs-CZ" sz="2400" dirty="0" smtClean="0"/>
              <a:t> (25 </a:t>
            </a:r>
            <a:r>
              <a:rPr lang="cs-CZ" sz="2400" dirty="0" err="1" smtClean="0"/>
              <a:t>November</a:t>
            </a:r>
            <a:r>
              <a:rPr lang="cs-CZ" sz="2400" dirty="0" smtClean="0"/>
              <a:t> 2011)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advTm="5875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4000" b="1" dirty="0" smtClean="0"/>
              <a:t>Texty</a:t>
            </a:r>
            <a:r>
              <a:rPr lang="cs-CZ" sz="4000" dirty="0" smtClean="0"/>
              <a:t>:</a:t>
            </a:r>
          </a:p>
          <a:p>
            <a:r>
              <a:rPr lang="cs-CZ" sz="4000" dirty="0" smtClean="0"/>
              <a:t>BOYANOVA, M. </a:t>
            </a:r>
            <a:r>
              <a:rPr lang="cs-CZ" sz="4000" dirty="0" err="1" smtClean="0"/>
              <a:t>Lesson</a:t>
            </a:r>
            <a:r>
              <a:rPr lang="cs-CZ" sz="4000" dirty="0" smtClean="0"/>
              <a:t> 26 - London.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Studyenglishtoday.net</a:t>
            </a:r>
            <a:r>
              <a:rPr lang="cs-CZ" sz="4000" dirty="0" smtClean="0"/>
              <a:t> [online]. 2002-2007 [cit. 2013-08-20]. Dostupné z: </a:t>
            </a:r>
            <a:r>
              <a:rPr lang="cs-CZ" sz="4000" dirty="0" smtClean="0">
                <a:hlinkClick r:id="rId2"/>
              </a:rPr>
              <a:t>http://www.</a:t>
            </a:r>
            <a:r>
              <a:rPr lang="cs-CZ" sz="4000" dirty="0" err="1" smtClean="0">
                <a:hlinkClick r:id="rId2"/>
              </a:rPr>
              <a:t>studyenglishtoday.net</a:t>
            </a:r>
            <a:r>
              <a:rPr lang="cs-CZ" sz="4000" dirty="0" smtClean="0">
                <a:hlinkClick r:id="rId2"/>
              </a:rPr>
              <a:t>/</a:t>
            </a:r>
            <a:r>
              <a:rPr lang="cs-CZ" sz="4000" dirty="0" err="1" smtClean="0">
                <a:hlinkClick r:id="rId2"/>
              </a:rPr>
              <a:t>london.html</a:t>
            </a:r>
            <a:endParaRPr lang="cs-CZ" sz="4000" dirty="0" smtClean="0"/>
          </a:p>
          <a:p>
            <a:r>
              <a:rPr lang="cs-CZ" sz="4000" dirty="0" smtClean="0"/>
              <a:t>30 St Mary </a:t>
            </a:r>
            <a:r>
              <a:rPr lang="cs-CZ" sz="4000" dirty="0" err="1" smtClean="0"/>
              <a:t>Axe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3"/>
              </a:rPr>
              <a:t>http://en.wikipedia.org/wiki/30_St_Mary_Axe</a:t>
            </a:r>
            <a:endParaRPr lang="cs-CZ" sz="4000" dirty="0" smtClean="0"/>
          </a:p>
          <a:p>
            <a:r>
              <a:rPr lang="cs-CZ" sz="4000" dirty="0" err="1" smtClean="0"/>
              <a:t>Tower</a:t>
            </a:r>
            <a:r>
              <a:rPr lang="cs-CZ" sz="4000" dirty="0" smtClean="0"/>
              <a:t> </a:t>
            </a:r>
            <a:r>
              <a:rPr lang="cs-CZ" sz="4000" dirty="0" err="1" smtClean="0"/>
              <a:t>Bridge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4"/>
              </a:rPr>
              <a:t>http://en.wikipedia.org/wiki/Tower_Bridge</a:t>
            </a:r>
            <a:endParaRPr lang="cs-CZ" sz="4000" dirty="0" smtClean="0"/>
          </a:p>
          <a:p>
            <a:r>
              <a:rPr lang="cs-CZ" sz="4000" dirty="0" smtClean="0"/>
              <a:t> London </a:t>
            </a:r>
            <a:r>
              <a:rPr lang="cs-CZ" sz="4000" dirty="0" err="1" smtClean="0"/>
              <a:t>Bridge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5"/>
              </a:rPr>
              <a:t>http://en.wikipedia.org/wiki/London_Bridge</a:t>
            </a:r>
            <a:endParaRPr lang="cs-CZ" sz="4000" dirty="0" smtClean="0"/>
          </a:p>
          <a:p>
            <a:r>
              <a:rPr lang="cs-CZ" sz="4000" dirty="0" smtClean="0"/>
              <a:t>Globe </a:t>
            </a:r>
            <a:r>
              <a:rPr lang="cs-CZ" sz="4000" dirty="0" err="1" smtClean="0"/>
              <a:t>Theatre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6"/>
              </a:rPr>
              <a:t>http://en.wikipedia.org/wiki/Globe_Theatre</a:t>
            </a:r>
            <a:endParaRPr lang="cs-CZ" sz="4000" dirty="0" smtClean="0"/>
          </a:p>
          <a:p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Shard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7"/>
              </a:rPr>
              <a:t>http://en.wikipedia.org/wiki/The_Shard</a:t>
            </a:r>
            <a:endParaRPr lang="cs-CZ" sz="4000" dirty="0" smtClean="0"/>
          </a:p>
          <a:p>
            <a:r>
              <a:rPr lang="cs-CZ" sz="4000" dirty="0" smtClean="0"/>
              <a:t>London Underground.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http://en.wikipedia.org/wiki/London_Underground </a:t>
            </a:r>
          </a:p>
          <a:p>
            <a:pPr>
              <a:buNone/>
            </a:pPr>
            <a:r>
              <a:rPr lang="cs-CZ" sz="4000" b="1" dirty="0" smtClean="0"/>
              <a:t>Obrázky:</a:t>
            </a:r>
          </a:p>
          <a:p>
            <a:endParaRPr lang="cs-CZ" sz="2000" b="1" dirty="0" smtClean="0"/>
          </a:p>
          <a:p>
            <a:r>
              <a:rPr lang="cs-CZ" sz="4000" dirty="0" smtClean="0"/>
              <a:t>GUNNS, </a:t>
            </a:r>
            <a:r>
              <a:rPr lang="cs-CZ" sz="4000" dirty="0" err="1" smtClean="0"/>
              <a:t>Chris</a:t>
            </a:r>
            <a:r>
              <a:rPr lang="cs-CZ" sz="4000" dirty="0" smtClean="0"/>
              <a:t>.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Tower</a:t>
            </a:r>
            <a:r>
              <a:rPr lang="cs-CZ" sz="4000" dirty="0" smtClean="0"/>
              <a:t> </a:t>
            </a:r>
            <a:r>
              <a:rPr lang="cs-CZ" sz="4000" dirty="0" err="1" smtClean="0"/>
              <a:t>of</a:t>
            </a:r>
            <a:r>
              <a:rPr lang="cs-CZ" sz="4000" dirty="0" smtClean="0"/>
              <a:t> London.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8"/>
              </a:rPr>
              <a:t>http://commons.wikimedia.org/wiki/File:The_Tower_of_London_-_geograph.org.uk_-_1775013.jpg</a:t>
            </a:r>
            <a:endParaRPr lang="cs-CZ" sz="4000" dirty="0" smtClean="0"/>
          </a:p>
          <a:p>
            <a:r>
              <a:rPr lang="cs-CZ" sz="4000" dirty="0" smtClean="0"/>
              <a:t>FARROW, Rob. </a:t>
            </a:r>
            <a:r>
              <a:rPr lang="cs-CZ" sz="4000" dirty="0" err="1" smtClean="0"/>
              <a:t>The</a:t>
            </a:r>
            <a:r>
              <a:rPr lang="cs-CZ" sz="4000" dirty="0" smtClean="0"/>
              <a:t> City </a:t>
            </a:r>
            <a:r>
              <a:rPr lang="cs-CZ" sz="4000" dirty="0" err="1" smtClean="0"/>
              <a:t>across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Thames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9"/>
              </a:rPr>
              <a:t>http://commons.wikimedia.org/wiki/File:The_City_across_the_Thames_-_geograph.org.uk_-_1032103.jpg</a:t>
            </a:r>
            <a:endParaRPr lang="cs-CZ" sz="4000" dirty="0" smtClean="0"/>
          </a:p>
          <a:p>
            <a:r>
              <a:rPr lang="cs-CZ" sz="4000" dirty="0" smtClean="0"/>
              <a:t>YSANGKOK. </a:t>
            </a:r>
            <a:r>
              <a:rPr lang="cs-CZ" sz="4000" dirty="0" err="1" smtClean="0"/>
              <a:t>Tower</a:t>
            </a:r>
            <a:r>
              <a:rPr lang="cs-CZ" sz="4000" dirty="0" smtClean="0"/>
              <a:t> </a:t>
            </a:r>
            <a:r>
              <a:rPr lang="cs-CZ" sz="4000" dirty="0" err="1" smtClean="0"/>
              <a:t>Bridge</a:t>
            </a:r>
            <a:r>
              <a:rPr lang="cs-CZ" sz="4000" dirty="0" smtClean="0"/>
              <a:t> </a:t>
            </a:r>
            <a:r>
              <a:rPr lang="cs-CZ" sz="4000" dirty="0" err="1" smtClean="0"/>
              <a:t>sunset</a:t>
            </a:r>
            <a:r>
              <a:rPr lang="cs-CZ" sz="4000" dirty="0" smtClean="0"/>
              <a:t> </a:t>
            </a:r>
            <a:r>
              <a:rPr lang="cs-CZ" sz="4000" dirty="0" err="1" smtClean="0"/>
              <a:t>December</a:t>
            </a:r>
            <a:r>
              <a:rPr lang="cs-CZ" sz="4000" dirty="0" smtClean="0"/>
              <a:t> 2006.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10"/>
              </a:rPr>
              <a:t>http://commons.wikimedia.org/wiki/File:Tower_Bridge_sunset_December_2006.jpg</a:t>
            </a:r>
            <a:endParaRPr lang="cs-CZ" sz="4000" dirty="0" smtClean="0"/>
          </a:p>
          <a:p>
            <a:r>
              <a:rPr lang="cs-CZ" sz="4000" dirty="0" smtClean="0"/>
              <a:t>SABLES, David.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River</a:t>
            </a:r>
            <a:r>
              <a:rPr lang="cs-CZ" sz="4000" dirty="0" smtClean="0"/>
              <a:t> </a:t>
            </a:r>
            <a:r>
              <a:rPr lang="cs-CZ" sz="4000" dirty="0" err="1" smtClean="0"/>
              <a:t>Thames</a:t>
            </a:r>
            <a:r>
              <a:rPr lang="cs-CZ" sz="4000" dirty="0" smtClean="0"/>
              <a:t> - </a:t>
            </a:r>
            <a:r>
              <a:rPr lang="cs-CZ" sz="4000" dirty="0" err="1" smtClean="0"/>
              <a:t>Summer</a:t>
            </a:r>
            <a:r>
              <a:rPr lang="cs-CZ" sz="4000" dirty="0" smtClean="0"/>
              <a:t> 2005.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11"/>
              </a:rPr>
              <a:t>http://commons.wikimedia.org/wiki/File:002_The_River_Thames_-_Summer_2005.JPG</a:t>
            </a:r>
            <a:endParaRPr lang="cs-CZ" sz="4000" dirty="0" smtClean="0"/>
          </a:p>
          <a:p>
            <a:r>
              <a:rPr lang="cs-CZ" sz="4000" dirty="0" smtClean="0"/>
              <a:t>MARTIN, David. London </a:t>
            </a:r>
            <a:r>
              <a:rPr lang="cs-CZ" sz="4000" dirty="0" err="1" smtClean="0"/>
              <a:t>Bridge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2013-08-20]. Dostupné z: </a:t>
            </a:r>
            <a:r>
              <a:rPr lang="cs-CZ" sz="4000" dirty="0" smtClean="0">
                <a:hlinkClick r:id="rId12"/>
              </a:rPr>
              <a:t>http://commons.wikimedia.org/wiki/File:London_Bridge_-_geograph.org.uk_-_849154.jpg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POKRAČOVÁNÍ NA DALŠÍ STRÁNKU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ransition advTm="5203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3200" dirty="0" smtClean="0"/>
              <a:t>ELAHUGUET. St Paul's </a:t>
            </a:r>
            <a:r>
              <a:rPr lang="cs-CZ" sz="3200" dirty="0" err="1" smtClean="0"/>
              <a:t>Cathedral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2"/>
              </a:rPr>
              <a:t>http://commons.wikimedia.org/wiki/File:St_Paul%27s_Cathedral_.jpg</a:t>
            </a:r>
            <a:endParaRPr lang="cs-CZ" sz="3200" dirty="0" smtClean="0"/>
          </a:p>
          <a:p>
            <a:r>
              <a:rPr lang="cs-CZ" sz="3200" dirty="0" smtClean="0"/>
              <a:t>BOWMAN, </a:t>
            </a:r>
            <a:r>
              <a:rPr lang="cs-CZ" sz="3200" dirty="0" err="1" smtClean="0"/>
              <a:t>Milas</a:t>
            </a:r>
            <a:r>
              <a:rPr lang="cs-CZ" sz="3200" dirty="0" smtClean="0"/>
              <a:t>. London </a:t>
            </a:r>
            <a:r>
              <a:rPr lang="cs-CZ" sz="3200" dirty="0" err="1" smtClean="0"/>
              <a:t>Eye</a:t>
            </a:r>
            <a:r>
              <a:rPr lang="cs-CZ" sz="3200" dirty="0" smtClean="0"/>
              <a:t> - </a:t>
            </a:r>
            <a:r>
              <a:rPr lang="cs-CZ" sz="3200" dirty="0" err="1" smtClean="0"/>
              <a:t>head</a:t>
            </a:r>
            <a:r>
              <a:rPr lang="cs-CZ" sz="3200" dirty="0" smtClean="0"/>
              <a:t> on </a:t>
            </a:r>
            <a:r>
              <a:rPr lang="cs-CZ" sz="3200" dirty="0" err="1" smtClean="0"/>
              <a:t>view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3"/>
              </a:rPr>
              <a:t>http://commons.wikimedia.org/wiki/File:London_Eye_-_head_on_view.jpg</a:t>
            </a:r>
            <a:endParaRPr lang="cs-CZ" sz="3200" dirty="0" smtClean="0"/>
          </a:p>
          <a:p>
            <a:r>
              <a:rPr lang="cs-CZ" sz="3200" dirty="0" smtClean="0"/>
              <a:t>SCHLAIER. Globe </a:t>
            </a:r>
            <a:r>
              <a:rPr lang="cs-CZ" sz="3200" dirty="0" err="1" smtClean="0"/>
              <a:t>Theatre</a:t>
            </a:r>
            <a:r>
              <a:rPr lang="cs-CZ" sz="3200" dirty="0" smtClean="0"/>
              <a:t> London.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4"/>
              </a:rPr>
              <a:t>http://commons.wikimedia.org/wiki/File:Globe_Theatre_London.jpg</a:t>
            </a:r>
            <a:endParaRPr lang="cs-CZ" sz="1600" dirty="0" smtClean="0"/>
          </a:p>
          <a:p>
            <a:r>
              <a:rPr lang="cs-CZ" sz="3200" dirty="0" smtClean="0"/>
              <a:t>STORMNIGHT. </a:t>
            </a:r>
            <a:r>
              <a:rPr lang="cs-CZ" sz="3200" dirty="0" err="1" smtClean="0"/>
              <a:t>British</a:t>
            </a:r>
            <a:r>
              <a:rPr lang="cs-CZ" sz="3200" dirty="0" smtClean="0"/>
              <a:t> Museum (front).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5"/>
              </a:rPr>
              <a:t>http://commons.wikimedia.org/wiki/File:British_Museum_(front).jpg</a:t>
            </a:r>
            <a:endParaRPr lang="cs-CZ" sz="3200" dirty="0" smtClean="0"/>
          </a:p>
          <a:p>
            <a:r>
              <a:rPr lang="cs-CZ" sz="3200" dirty="0" smtClean="0"/>
              <a:t>DVD R W. </a:t>
            </a:r>
            <a:r>
              <a:rPr lang="cs-CZ" sz="3200" dirty="0" err="1" smtClean="0"/>
              <a:t>British</a:t>
            </a:r>
            <a:r>
              <a:rPr lang="cs-CZ" sz="3200" dirty="0" smtClean="0"/>
              <a:t> Museum - Great </a:t>
            </a:r>
            <a:r>
              <a:rPr lang="cs-CZ" sz="3200" dirty="0" err="1" smtClean="0"/>
              <a:t>Court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6"/>
              </a:rPr>
              <a:t>http://commons.wikimedia.org/wiki/File:British_Museum_-_Great_Court_edit.jpg</a:t>
            </a:r>
            <a:endParaRPr lang="cs-CZ" sz="3200" dirty="0" smtClean="0"/>
          </a:p>
          <a:p>
            <a:r>
              <a:rPr lang="cs-CZ" sz="3200" dirty="0" smtClean="0"/>
              <a:t>ILIFF, David. </a:t>
            </a:r>
            <a:r>
              <a:rPr lang="cs-CZ" sz="3200" dirty="0" err="1" smtClean="0"/>
              <a:t>Clock</a:t>
            </a:r>
            <a:r>
              <a:rPr lang="cs-CZ" sz="3200" dirty="0" smtClean="0"/>
              <a:t> </a:t>
            </a:r>
            <a:r>
              <a:rPr lang="cs-CZ" sz="3200" dirty="0" err="1" smtClean="0"/>
              <a:t>Tower</a:t>
            </a:r>
            <a:r>
              <a:rPr lang="cs-CZ" sz="3200" dirty="0" smtClean="0"/>
              <a:t> - </a:t>
            </a:r>
            <a:r>
              <a:rPr lang="cs-CZ" sz="3200" dirty="0" err="1" smtClean="0"/>
              <a:t>Palace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Westminster</a:t>
            </a:r>
            <a:r>
              <a:rPr lang="cs-CZ" sz="3200" dirty="0" smtClean="0"/>
              <a:t>, London - </a:t>
            </a:r>
            <a:r>
              <a:rPr lang="cs-CZ" sz="3200" dirty="0" err="1" smtClean="0"/>
              <a:t>September</a:t>
            </a:r>
            <a:r>
              <a:rPr lang="cs-CZ" sz="3200" dirty="0" smtClean="0"/>
              <a:t> 2006.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7"/>
              </a:rPr>
              <a:t>http://commons.wikimedia.org/wiki/File:Clock_Tower_-_Palace_of_Westminster,_London_-_September_2006.jpg</a:t>
            </a:r>
            <a:endParaRPr lang="cs-CZ" sz="3200" dirty="0" smtClean="0"/>
          </a:p>
          <a:p>
            <a:r>
              <a:rPr lang="cs-CZ" sz="3200" dirty="0" smtClean="0"/>
              <a:t>GRIFFIN, </a:t>
            </a:r>
            <a:r>
              <a:rPr lang="cs-CZ" sz="3200" dirty="0" err="1" smtClean="0"/>
              <a:t>Ben</a:t>
            </a:r>
            <a:r>
              <a:rPr lang="cs-CZ" sz="3200" dirty="0" smtClean="0"/>
              <a:t>.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Shard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8"/>
              </a:rPr>
              <a:t>http://commons.wikimedia.org/wiki/File:The_Shard.jpg</a:t>
            </a:r>
            <a:endParaRPr lang="cs-CZ" sz="3200" dirty="0" smtClean="0"/>
          </a:p>
          <a:p>
            <a:r>
              <a:rPr lang="cs-CZ" sz="3200" dirty="0" smtClean="0"/>
              <a:t>EUSTERMANN, </a:t>
            </a:r>
            <a:r>
              <a:rPr lang="cs-CZ" sz="3200" dirty="0" err="1" smtClean="0"/>
              <a:t>Patrick</a:t>
            </a:r>
            <a:r>
              <a:rPr lang="cs-CZ" sz="3200" dirty="0" smtClean="0"/>
              <a:t>. </a:t>
            </a:r>
            <a:r>
              <a:rPr lang="cs-CZ" sz="3200" dirty="0" err="1" smtClean="0"/>
              <a:t>Buckinghampalace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9"/>
              </a:rPr>
              <a:t>http://commons.wikimedia.org/wiki/File:Buckinghampalace.jpg</a:t>
            </a:r>
            <a:endParaRPr lang="cs-CZ" sz="3200" dirty="0" smtClean="0"/>
          </a:p>
          <a:p>
            <a:r>
              <a:rPr lang="cs-CZ" sz="3200" dirty="0" smtClean="0"/>
              <a:t>VILLENA, Gabriel. </a:t>
            </a:r>
            <a:r>
              <a:rPr lang="cs-CZ" sz="3200" dirty="0" err="1" smtClean="0"/>
              <a:t>Changing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guard</a:t>
            </a:r>
            <a:r>
              <a:rPr lang="cs-CZ" sz="3200" dirty="0" smtClean="0"/>
              <a:t> - </a:t>
            </a:r>
            <a:r>
              <a:rPr lang="cs-CZ" sz="3200" dirty="0" err="1" smtClean="0"/>
              <a:t>Buckingham</a:t>
            </a:r>
            <a:r>
              <a:rPr lang="cs-CZ" sz="3200" dirty="0" smtClean="0"/>
              <a:t> </a:t>
            </a:r>
            <a:r>
              <a:rPr lang="cs-CZ" sz="3200" dirty="0" err="1" smtClean="0"/>
              <a:t>Palace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10"/>
              </a:rPr>
              <a:t>http://commons.wikimedia.org/wiki/File:Changing_the_guard_-_Buckingham_Palace_(4745275233).jpg</a:t>
            </a:r>
            <a:endParaRPr lang="cs-CZ" sz="3200" dirty="0" smtClean="0"/>
          </a:p>
          <a:p>
            <a:r>
              <a:rPr lang="cs-CZ" sz="3200" dirty="0" smtClean="0"/>
              <a:t> SAVITRI, Dian. London Cab.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11"/>
              </a:rPr>
              <a:t>http://commons.wikimedia.org/wiki/File:London_Cab.JPG</a:t>
            </a:r>
            <a:endParaRPr lang="cs-CZ" sz="3200" dirty="0" smtClean="0"/>
          </a:p>
          <a:p>
            <a:r>
              <a:rPr lang="cs-CZ" sz="3200" dirty="0" smtClean="0"/>
              <a:t>ELTOMZO. </a:t>
            </a:r>
            <a:r>
              <a:rPr lang="cs-CZ" sz="3200" dirty="0" err="1" smtClean="0"/>
              <a:t>Epping</a:t>
            </a:r>
            <a:r>
              <a:rPr lang="cs-CZ" sz="3200" dirty="0" smtClean="0"/>
              <a:t> tube station </a:t>
            </a:r>
            <a:r>
              <a:rPr lang="cs-CZ" sz="3200" dirty="0" err="1" smtClean="0"/>
              <a:t>roundel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12"/>
              </a:rPr>
              <a:t>http://commons.wikimedia.org/wiki/File:Epping_tube_station_roundel.JPG</a:t>
            </a:r>
            <a:endParaRPr lang="cs-CZ" sz="3200" dirty="0" smtClean="0"/>
          </a:p>
          <a:p>
            <a:r>
              <a:rPr lang="cs-CZ" sz="3200" dirty="0" smtClean="0"/>
              <a:t>GIBSON, John. </a:t>
            </a:r>
            <a:r>
              <a:rPr lang="cs-CZ" sz="3200" dirty="0" err="1" smtClean="0"/>
              <a:t>Telephone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post </a:t>
            </a:r>
            <a:r>
              <a:rPr lang="cs-CZ" sz="3200" dirty="0" err="1" smtClean="0"/>
              <a:t>boxes</a:t>
            </a:r>
            <a:r>
              <a:rPr lang="cs-CZ" sz="3200" dirty="0" smtClean="0"/>
              <a:t> in </a:t>
            </a:r>
            <a:r>
              <a:rPr lang="cs-CZ" sz="3200" dirty="0" err="1" smtClean="0"/>
              <a:t>Devoran</a:t>
            </a:r>
            <a:r>
              <a:rPr lang="cs-CZ" sz="3200" dirty="0" smtClean="0"/>
              <a:t>. In: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Wikipedia</a:t>
            </a:r>
            <a:r>
              <a:rPr lang="cs-CZ" sz="3200" i="1" dirty="0" smtClean="0"/>
              <a:t>: </a:t>
            </a:r>
            <a:r>
              <a:rPr lang="cs-CZ" sz="3200" i="1" dirty="0" err="1" smtClean="0"/>
              <a:t>the</a:t>
            </a:r>
            <a:r>
              <a:rPr lang="cs-CZ" sz="3200" i="1" dirty="0" smtClean="0"/>
              <a:t> free </a:t>
            </a:r>
            <a:r>
              <a:rPr lang="cs-CZ" sz="3200" i="1" dirty="0" err="1" smtClean="0"/>
              <a:t>encyclopedia</a:t>
            </a:r>
            <a:r>
              <a:rPr lang="cs-CZ" sz="3200" dirty="0" smtClean="0"/>
              <a:t> [online]. San </a:t>
            </a:r>
            <a:r>
              <a:rPr lang="cs-CZ" sz="3200" dirty="0" err="1" smtClean="0"/>
              <a:t>Francisco</a:t>
            </a:r>
            <a:r>
              <a:rPr lang="cs-CZ" sz="3200" dirty="0" smtClean="0"/>
              <a:t> (CA): </a:t>
            </a:r>
            <a:r>
              <a:rPr lang="cs-CZ" sz="3200" dirty="0" err="1" smtClean="0"/>
              <a:t>Wikimedia</a:t>
            </a:r>
            <a:r>
              <a:rPr lang="cs-CZ" sz="3200" dirty="0" smtClean="0"/>
              <a:t> </a:t>
            </a:r>
            <a:r>
              <a:rPr lang="cs-CZ" sz="3200" dirty="0" err="1" smtClean="0"/>
              <a:t>Foundation</a:t>
            </a:r>
            <a:r>
              <a:rPr lang="cs-CZ" sz="3200" dirty="0" smtClean="0"/>
              <a:t>, 2001- [cit. 2013-08-20]. Dostupné z: </a:t>
            </a:r>
            <a:r>
              <a:rPr lang="cs-CZ" sz="3200" dirty="0" smtClean="0">
                <a:hlinkClick r:id="rId13"/>
              </a:rPr>
              <a:t>http://commons.wikimedia.org/wiki/File:Telephone_and_post_boxes_in_Devoran_-_geograph.org.uk_-_1225965.jpg</a:t>
            </a:r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455</TotalTime>
  <Words>2601</Words>
  <Application>Microsoft Office PowerPoint</Application>
  <PresentationFormat>Předvádění na obrazovce (4:3)</PresentationFormat>
  <Paragraphs>132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Medián</vt:lpstr>
      <vt:lpstr>Snímek 1</vt:lpstr>
      <vt:lpstr>LONDON A brief trip through images AND TEXTS  of THE UK´s capital and biggest city </vt:lpstr>
      <vt:lpstr>Introduction</vt:lpstr>
      <vt:lpstr>The City: The Gherkin (30, St. Mary Axe or the Swiss tower) and the Tower in the foreground</vt:lpstr>
      <vt:lpstr>The City: St. Paul´s Cathedral</vt:lpstr>
      <vt:lpstr>The City: The Tower </vt:lpstr>
      <vt:lpstr>Westminster: The Big Ben</vt:lpstr>
      <vt:lpstr>Westminster: The Buckingham Palace</vt:lpstr>
      <vt:lpstr>Changing of the guards at Buckingham Palace</vt:lpstr>
      <vt:lpstr>The Tower Bridge</vt:lpstr>
      <vt:lpstr>The River Thames</vt:lpstr>
      <vt:lpstr>London Bridge</vt:lpstr>
      <vt:lpstr>Southwark: The Shard</vt:lpstr>
      <vt:lpstr>Southwark: The Globe Theatre</vt:lpstr>
      <vt:lpstr>Southwork: The London Eye</vt:lpstr>
      <vt:lpstr>Bloomsbury: The British Museum</vt:lpstr>
      <vt:lpstr>The Great Court, British Museum</vt:lpstr>
      <vt:lpstr>Some symbols of London: cabs…</vt:lpstr>
      <vt:lpstr>…underground or the Tube…</vt:lpstr>
      <vt:lpstr>…red telephone boxes and pillar boxes.</vt:lpstr>
      <vt:lpstr>Snímek 21</vt:lpstr>
      <vt:lpstr>Použitý materiál:</vt:lpstr>
      <vt:lpstr>Snímek 23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Pepa</dc:creator>
  <cp:lastModifiedBy>Martin Svoboda</cp:lastModifiedBy>
  <cp:revision>165</cp:revision>
  <dcterms:created xsi:type="dcterms:W3CDTF">2012-07-17T13:51:57Z</dcterms:created>
  <dcterms:modified xsi:type="dcterms:W3CDTF">2013-11-11T17:16:52Z</dcterms:modified>
</cp:coreProperties>
</file>