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61" r:id="rId5"/>
    <p:sldId id="259" r:id="rId6"/>
    <p:sldId id="265" r:id="rId7"/>
    <p:sldId id="267" r:id="rId8"/>
    <p:sldId id="263" r:id="rId9"/>
    <p:sldId id="268" r:id="rId10"/>
    <p:sldId id="260" r:id="rId11"/>
    <p:sldId id="262" r:id="rId12"/>
    <p:sldId id="264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9B760-FFD2-4640-B824-B2245D8F4034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CBD716-A1B0-40BE-8DD8-2342AC9B2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8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CBD716-A1B0-40BE-8DD8-2342AC9B2D9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CBD716-A1B0-40BE-8DD8-2342AC9B2D9B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1235EC7-2ADA-40B6-B9D3-5FD302593912}" type="datetimeFigureOut">
              <a:rPr lang="cs-CZ" smtClean="0"/>
              <a:pPr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E2CF062-CC2B-4442-A31A-B698C78073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Sandfly_Bay.jpg" TargetMode="External"/><Relationship Id="rId13" Type="http://schemas.openxmlformats.org/officeDocument/2006/relationships/hyperlink" Target="http://en.wikipedia.org/wiki/File:Strigops_habroptilus_1.jpg" TargetMode="External"/><Relationship Id="rId3" Type="http://schemas.openxmlformats.org/officeDocument/2006/relationships/hyperlink" Target="http://commons.wikimedia.org/wiki/File:New_Zealand_map.PNG" TargetMode="External"/><Relationship Id="rId7" Type="http://schemas.openxmlformats.org/officeDocument/2006/relationships/hyperlink" Target="http://commons.wikimedia.org/wiki/File:Milford_sound_Nouvelle_Z&#233;lande_03_mars_2005.jpg" TargetMode="External"/><Relationship Id="rId12" Type="http://schemas.openxmlformats.org/officeDocument/2006/relationships/hyperlink" Target="http://commons.wikimedia.org/wiki/File:Deinacrida_rugosa_NZ.jpg" TargetMode="External"/><Relationship Id="rId2" Type="http://schemas.openxmlformats.org/officeDocument/2006/relationships/hyperlink" Target="http://en.wikipedia.org/wiki/New_Zealan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eothermal_pools,_Rotorua,_New_Zealand-01.jpg" TargetMode="External"/><Relationship Id="rId11" Type="http://schemas.openxmlformats.org/officeDocument/2006/relationships/hyperlink" Target="http://en.wikipedia.org/wiki/File:TeTuatahianui.jpg" TargetMode="External"/><Relationship Id="rId5" Type="http://schemas.openxmlformats.org/officeDocument/2006/relationships/hyperlink" Target="http://commons.wikimedia.org/wiki/File:New_Zealand_Maori_Culture_001_(5396249586).jpg" TargetMode="External"/><Relationship Id="rId15" Type="http://schemas.openxmlformats.org/officeDocument/2006/relationships/hyperlink" Target="http://en.wikipedia.org/wiki/File:Anzac_Day_1.jpg" TargetMode="External"/><Relationship Id="rId10" Type="http://schemas.openxmlformats.org/officeDocument/2006/relationships/hyperlink" Target="http://commons.wikimedia.org/wiki/File:ChristChurchCathedral1_gobeirne.jpg" TargetMode="External"/><Relationship Id="rId4" Type="http://schemas.openxmlformats.org/officeDocument/2006/relationships/hyperlink" Target="http://commons.wikimedia.org/wiki/File:NgatiRananaChristmas.jpg" TargetMode="External"/><Relationship Id="rId9" Type="http://schemas.openxmlformats.org/officeDocument/2006/relationships/hyperlink" Target="http://commons.wikimedia.org/wiki/File:Franz_Josef_Glacier_(4673939965).jpg" TargetMode="External"/><Relationship Id="rId14" Type="http://schemas.openxmlformats.org/officeDocument/2006/relationships/hyperlink" Target="http://en.wikipedia.org/wiki/File:All_Blacks_Ha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NEW ZEALAND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3212525"/>
              </p:ext>
            </p:extLst>
          </p:nvPr>
        </p:nvGraphicFramePr>
        <p:xfrm>
          <a:off x="1214414" y="3143248"/>
          <a:ext cx="6715172" cy="34638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5519"/>
                <a:gridCol w="4879653"/>
              </a:tblGrid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Škola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Katolické gymnázium Třebíč, Otmarova 22, Třebíč 674 01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</a:t>
                      </a:r>
                      <a:r>
                        <a:rPr lang="cs-CZ" sz="900" dirty="0" smtClean="0">
                          <a:effectLst/>
                        </a:rPr>
                        <a:t>projektu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Moderní škola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projektu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CZ.1.07/1.5.00/34.0464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Šablona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III/2 Inovace a zkvalitnění výuky prostřednictvím ICT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Autor DUM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Paula </a:t>
                      </a:r>
                      <a:r>
                        <a:rPr lang="cs-CZ" sz="900" dirty="0" err="1" smtClean="0">
                          <a:effectLst/>
                        </a:rPr>
                        <a:t>Torresan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DUM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New</a:t>
                      </a:r>
                      <a:r>
                        <a:rPr lang="cs-CZ" sz="900" baseline="0" dirty="0" smtClean="0">
                          <a:effectLst/>
                        </a:rPr>
                        <a:t> </a:t>
                      </a:r>
                      <a:r>
                        <a:rPr lang="cs-CZ" sz="900" baseline="0" dirty="0" err="1" smtClean="0">
                          <a:effectLst/>
                        </a:rPr>
                        <a:t>Zealand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432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9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9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1.1.7_New_Zealand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31/08/2013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Předmět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Anglický jazyk 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Tematická oblast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Anglicky mluvicí země 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Výstup ŠVP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Reálie</a:t>
                      </a:r>
                      <a:r>
                        <a:rPr lang="cs-CZ" sz="900" baseline="0" dirty="0" smtClean="0">
                          <a:effectLst/>
                        </a:rPr>
                        <a:t> anglicky mluvících zemí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Anotace DUM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r>
                        <a:rPr lang="cs-CZ" sz="900" smtClean="0">
                          <a:effectLst/>
                        </a:rPr>
                        <a:t>PowerPoint</a:t>
                      </a:r>
                      <a:r>
                        <a:rPr lang="cs-CZ" sz="900" baseline="0" smtClean="0">
                          <a:effectLst/>
                        </a:rPr>
                        <a:t> </a:t>
                      </a:r>
                      <a:r>
                        <a:rPr lang="cs-CZ" sz="900" baseline="0" dirty="0" smtClean="0">
                          <a:effectLst/>
                        </a:rPr>
                        <a:t>p</a:t>
                      </a:r>
                      <a:r>
                        <a:rPr lang="cs-CZ" sz="900" dirty="0" smtClean="0">
                          <a:effectLst/>
                        </a:rPr>
                        <a:t>rezentace </a:t>
                      </a:r>
                      <a:r>
                        <a:rPr lang="cs-CZ" sz="900" b="0" dirty="0" smtClean="0">
                          <a:effectLst/>
                        </a:rPr>
                        <a:t>o </a:t>
                      </a:r>
                      <a:r>
                        <a:rPr kumimoji="0" lang="cs-CZ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 Novém Zélandu </a:t>
                      </a:r>
                      <a:r>
                        <a:rPr lang="cs-CZ" sz="900" dirty="0" smtClean="0">
                          <a:effectLst/>
                        </a:rPr>
                        <a:t>(reálie).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26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Metodický popis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/>
                        <a:t>Prezentace slouží k seznámení studentů s nejdůležitějšími informacemi o</a:t>
                      </a:r>
                      <a:r>
                        <a:rPr lang="cs-CZ" sz="900" b="0" dirty="0" smtClean="0"/>
                        <a:t> </a:t>
                      </a:r>
                      <a:r>
                        <a:rPr kumimoji="0" lang="cs-CZ" sz="9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Novém Zélandu</a:t>
                      </a:r>
                      <a:r>
                        <a:rPr lang="cs-CZ" sz="900" b="0" dirty="0" smtClean="0"/>
                        <a:t>. </a:t>
                      </a:r>
                      <a:endParaRPr lang="cs-CZ" sz="900" b="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783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Hodnocení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DUM </a:t>
                      </a: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přispěl k hlubšímu zapamatování či procvičení učiva.</a:t>
                      </a:r>
                    </a:p>
                  </a:txBody>
                  <a:tcPr marL="68580" marR="68580" marT="0" marB="0"/>
                </a:tc>
              </a:tr>
              <a:tr h="42497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Zástupný symbol pro obsah 5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95353"/>
            <a:ext cx="5715040" cy="12619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New </a:t>
            </a:r>
            <a:r>
              <a:rPr lang="cs-CZ" sz="3200" dirty="0" err="1" smtClean="0"/>
              <a:t>Zealand</a:t>
            </a:r>
            <a:endParaRPr lang="cs-CZ" sz="3200" dirty="0"/>
          </a:p>
        </p:txBody>
      </p:sp>
      <p:pic>
        <p:nvPicPr>
          <p:cNvPr id="24578" name="Picture 2" descr="File:New Zealand map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142852"/>
            <a:ext cx="3500462" cy="6394035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285720" y="6000768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New </a:t>
            </a:r>
            <a:r>
              <a:rPr lang="cs-CZ" sz="800" dirty="0" err="1"/>
              <a:t>Zealand</a:t>
            </a:r>
            <a:r>
              <a:rPr lang="cs-CZ" sz="800" dirty="0"/>
              <a:t> map. In:</a:t>
            </a:r>
            <a:r>
              <a:rPr lang="cs-CZ" sz="800" i="1" dirty="0"/>
              <a:t> </a:t>
            </a:r>
            <a:r>
              <a:rPr lang="cs-CZ" sz="800" i="1" dirty="0" err="1"/>
              <a:t>Wikipedia</a:t>
            </a:r>
            <a:r>
              <a:rPr lang="cs-CZ" sz="800" i="1" dirty="0"/>
              <a:t>: </a:t>
            </a:r>
            <a:r>
              <a:rPr lang="cs-CZ" sz="800" i="1" dirty="0" err="1"/>
              <a:t>the</a:t>
            </a:r>
            <a:r>
              <a:rPr lang="cs-CZ" sz="800" i="1" dirty="0"/>
              <a:t> free </a:t>
            </a:r>
            <a:r>
              <a:rPr lang="cs-CZ" sz="800" i="1" dirty="0" err="1"/>
              <a:t>encyclopedia</a:t>
            </a:r>
            <a:r>
              <a:rPr lang="cs-CZ" sz="800" dirty="0"/>
              <a:t> [online]. San </a:t>
            </a:r>
            <a:r>
              <a:rPr lang="cs-CZ" sz="800" dirty="0" err="1"/>
              <a:t>Francisco</a:t>
            </a:r>
            <a:r>
              <a:rPr lang="cs-CZ" sz="800" dirty="0"/>
              <a:t> (CA): </a:t>
            </a:r>
            <a:r>
              <a:rPr lang="cs-CZ" sz="800" dirty="0" err="1"/>
              <a:t>Wikimedia</a:t>
            </a:r>
            <a:r>
              <a:rPr lang="cs-CZ" sz="800" dirty="0"/>
              <a:t> </a:t>
            </a:r>
            <a:r>
              <a:rPr lang="cs-CZ" sz="800" dirty="0" err="1"/>
              <a:t>Foundation</a:t>
            </a:r>
            <a:r>
              <a:rPr lang="cs-CZ" sz="800" dirty="0"/>
              <a:t>, 2001- [cit. 2013-08-23]. Dostupné z: http://commons.wikimedia.org/wiki/File:New_Zealand_map.PNG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Facts and figures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643050"/>
            <a:ext cx="7772400" cy="5072098"/>
          </a:xfrm>
        </p:spPr>
        <p:txBody>
          <a:bodyPr>
            <a:noAutofit/>
          </a:bodyPr>
          <a:lstStyle/>
          <a:p>
            <a:r>
              <a:rPr lang="cs-CZ" sz="2000" dirty="0" smtClean="0"/>
              <a:t>New </a:t>
            </a:r>
            <a:r>
              <a:rPr lang="cs-CZ" sz="2000" dirty="0" err="1" smtClean="0"/>
              <a:t>Zealand</a:t>
            </a:r>
            <a:r>
              <a:rPr lang="cs-CZ" sz="2000" dirty="0" smtClean="0"/>
              <a:t> </a:t>
            </a:r>
            <a:r>
              <a:rPr lang="cs-CZ" sz="2000" dirty="0" err="1" smtClean="0"/>
              <a:t>consists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a </a:t>
            </a:r>
            <a:r>
              <a:rPr lang="cs-CZ" sz="2000" dirty="0" err="1" smtClean="0"/>
              <a:t>group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islands</a:t>
            </a:r>
            <a:r>
              <a:rPr lang="cs-CZ" sz="2000" dirty="0" smtClean="0"/>
              <a:t>.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two</a:t>
            </a:r>
            <a:r>
              <a:rPr lang="cs-CZ" sz="2000" dirty="0" smtClean="0"/>
              <a:t> </a:t>
            </a:r>
            <a:r>
              <a:rPr lang="cs-CZ" sz="2000" dirty="0" err="1" smtClean="0"/>
              <a:t>biggest</a:t>
            </a:r>
            <a:r>
              <a:rPr lang="cs-CZ" sz="2000" dirty="0" smtClean="0"/>
              <a:t> are </a:t>
            </a:r>
            <a:r>
              <a:rPr lang="cs-CZ" sz="2000" dirty="0" err="1" smtClean="0"/>
              <a:t>North</a:t>
            </a:r>
            <a:r>
              <a:rPr lang="cs-CZ" sz="2000" dirty="0" smtClean="0"/>
              <a:t> Island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South</a:t>
            </a:r>
            <a:r>
              <a:rPr lang="cs-CZ" sz="2000" dirty="0" smtClean="0"/>
              <a:t> Island.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islands</a:t>
            </a:r>
            <a:r>
              <a:rPr lang="cs-CZ" sz="2000" dirty="0" smtClean="0"/>
              <a:t> are </a:t>
            </a:r>
            <a:r>
              <a:rPr lang="cs-CZ" sz="2000" dirty="0" err="1" smtClean="0"/>
              <a:t>separated</a:t>
            </a:r>
            <a:r>
              <a:rPr lang="cs-CZ" sz="2000" dirty="0" smtClean="0"/>
              <a:t> by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Cook</a:t>
            </a:r>
            <a:r>
              <a:rPr lang="cs-CZ" sz="2000" dirty="0" smtClean="0"/>
              <a:t> </a:t>
            </a:r>
            <a:r>
              <a:rPr lang="cs-CZ" sz="2000" dirty="0" err="1" smtClean="0"/>
              <a:t>Strait</a:t>
            </a:r>
            <a:r>
              <a:rPr lang="cs-CZ" sz="2000" dirty="0" smtClean="0"/>
              <a:t>.</a:t>
            </a:r>
            <a:endParaRPr lang="en-US" sz="2000" dirty="0" smtClean="0"/>
          </a:p>
          <a:p>
            <a:r>
              <a:rPr lang="en-US" sz="2000" dirty="0" smtClean="0"/>
              <a:t>Its Maori name is </a:t>
            </a:r>
            <a:r>
              <a:rPr lang="cs-CZ" sz="2000" i="1" dirty="0" err="1" smtClean="0"/>
              <a:t>Aotearoa</a:t>
            </a:r>
            <a:r>
              <a:rPr lang="en-US" sz="2000" dirty="0" smtClean="0"/>
              <a:t>, which means “the land of the long white cloud".</a:t>
            </a:r>
          </a:p>
          <a:p>
            <a:r>
              <a:rPr lang="en-US" sz="2000" dirty="0" smtClean="0"/>
              <a:t>It is an isolated country: Australia is 1,600 km away! </a:t>
            </a:r>
          </a:p>
          <a:p>
            <a:r>
              <a:rPr lang="en-US" sz="2000" dirty="0" smtClean="0"/>
              <a:t>There are t</a:t>
            </a:r>
            <a:r>
              <a:rPr lang="cs-CZ" sz="2000" dirty="0" err="1" smtClean="0"/>
              <a:t>hree</a:t>
            </a:r>
            <a:r>
              <a:rPr lang="en-US" sz="2000" dirty="0" smtClean="0"/>
              <a:t> official languages</a:t>
            </a:r>
            <a:r>
              <a:rPr lang="cs-CZ" sz="2000" dirty="0" smtClean="0"/>
              <a:t>:</a:t>
            </a:r>
            <a:r>
              <a:rPr lang="en-US" sz="2000" dirty="0" smtClean="0"/>
              <a:t> English</a:t>
            </a:r>
            <a:r>
              <a:rPr lang="cs-CZ" sz="2000" dirty="0" smtClean="0"/>
              <a:t>,</a:t>
            </a:r>
            <a:r>
              <a:rPr lang="en-US" sz="2000" dirty="0" smtClean="0"/>
              <a:t> Maori</a:t>
            </a:r>
            <a:r>
              <a:rPr lang="cs-CZ" sz="2000" dirty="0" smtClean="0"/>
              <a:t> </a:t>
            </a:r>
            <a:r>
              <a:rPr lang="cs-CZ" sz="2000" dirty="0" err="1" smtClean="0"/>
              <a:t>and</a:t>
            </a:r>
            <a:r>
              <a:rPr lang="cs-CZ" sz="2000" dirty="0" smtClean="0"/>
              <a:t> New </a:t>
            </a:r>
            <a:r>
              <a:rPr lang="cs-CZ" sz="2000" dirty="0" err="1" smtClean="0"/>
              <a:t>Zealand</a:t>
            </a:r>
            <a:r>
              <a:rPr lang="cs-CZ" sz="2000" dirty="0" smtClean="0"/>
              <a:t> Sign </a:t>
            </a:r>
            <a:r>
              <a:rPr lang="cs-CZ" sz="2000" dirty="0" err="1" smtClean="0"/>
              <a:t>Language</a:t>
            </a:r>
            <a:r>
              <a:rPr lang="en-US" sz="2000" dirty="0" smtClean="0"/>
              <a:t>.</a:t>
            </a:r>
            <a:endParaRPr lang="cs-CZ" sz="2000" dirty="0" smtClean="0"/>
          </a:p>
          <a:p>
            <a:r>
              <a:rPr lang="en-US" sz="2000" dirty="0" smtClean="0"/>
              <a:t>The population is about 4,500,000.</a:t>
            </a:r>
          </a:p>
          <a:p>
            <a:r>
              <a:rPr lang="en-US" sz="2000" dirty="0" smtClean="0"/>
              <a:t>The capital is Wellington (200,000 inhabitants), while the biggest city is Auckland (1,400,000 inhabitants). They are both situated on North Island.</a:t>
            </a:r>
          </a:p>
          <a:p>
            <a:r>
              <a:rPr lang="en-US" sz="2000" dirty="0" smtClean="0"/>
              <a:t>New Zealanders  are called “Kiwis”, after the famous bird. </a:t>
            </a:r>
          </a:p>
          <a:p>
            <a:r>
              <a:rPr lang="en-US" sz="2000" dirty="0" smtClean="0"/>
              <a:t>The majority of the population has European descent.</a:t>
            </a:r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928670"/>
            <a:ext cx="7772400" cy="5643602"/>
          </a:xfrm>
        </p:spPr>
        <p:txBody>
          <a:bodyPr>
            <a:normAutofit/>
          </a:bodyPr>
          <a:lstStyle/>
          <a:p>
            <a:r>
              <a:rPr lang="en-US" sz="2000" dirty="0" smtClean="0"/>
              <a:t>The Maoris form about 15% of the population. They originate from the Polynesian Islands and arrived around A.D. 1,000.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cs-CZ" dirty="0"/>
          </a:p>
        </p:txBody>
      </p:sp>
      <p:pic>
        <p:nvPicPr>
          <p:cNvPr id="8194" name="Picture 2" descr="File:NgatiRananaChristm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1714488"/>
            <a:ext cx="5429287" cy="4071966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85720" y="5929330"/>
            <a:ext cx="821537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err="1" smtClean="0"/>
              <a:t>Left</a:t>
            </a:r>
            <a:r>
              <a:rPr lang="cs-CZ" sz="800" dirty="0" smtClean="0"/>
              <a:t>: </a:t>
            </a:r>
            <a:r>
              <a:rPr lang="cs-CZ" sz="800" dirty="0" err="1" smtClean="0"/>
              <a:t>NgatiRananaChristmas</a:t>
            </a:r>
            <a:r>
              <a:rPr lang="cs-CZ" sz="800" dirty="0"/>
              <a:t>. In:</a:t>
            </a:r>
            <a:r>
              <a:rPr lang="cs-CZ" sz="800" i="1" dirty="0"/>
              <a:t> </a:t>
            </a:r>
            <a:r>
              <a:rPr lang="cs-CZ" sz="800" i="1" dirty="0" err="1"/>
              <a:t>Wikipedia</a:t>
            </a:r>
            <a:r>
              <a:rPr lang="cs-CZ" sz="800" i="1" dirty="0"/>
              <a:t>: </a:t>
            </a:r>
            <a:r>
              <a:rPr lang="cs-CZ" sz="800" i="1" dirty="0" err="1"/>
              <a:t>the</a:t>
            </a:r>
            <a:r>
              <a:rPr lang="cs-CZ" sz="800" i="1" dirty="0"/>
              <a:t> free </a:t>
            </a:r>
            <a:r>
              <a:rPr lang="cs-CZ" sz="800" i="1" dirty="0" err="1"/>
              <a:t>encyclopedia</a:t>
            </a:r>
            <a:r>
              <a:rPr lang="cs-CZ" sz="800" dirty="0"/>
              <a:t> [online]. San </a:t>
            </a:r>
            <a:r>
              <a:rPr lang="cs-CZ" sz="800" dirty="0" err="1"/>
              <a:t>Francisco</a:t>
            </a:r>
            <a:r>
              <a:rPr lang="cs-CZ" sz="800" dirty="0"/>
              <a:t> (CA): </a:t>
            </a:r>
            <a:r>
              <a:rPr lang="cs-CZ" sz="800" dirty="0" err="1"/>
              <a:t>Wikimedia</a:t>
            </a:r>
            <a:r>
              <a:rPr lang="cs-CZ" sz="800" dirty="0"/>
              <a:t> </a:t>
            </a:r>
            <a:r>
              <a:rPr lang="cs-CZ" sz="800" dirty="0" err="1"/>
              <a:t>Foundation</a:t>
            </a:r>
            <a:r>
              <a:rPr lang="cs-CZ" sz="800" dirty="0"/>
              <a:t>, 2001- [cit. 2013-08-23]. Dostupné z: http://</a:t>
            </a:r>
            <a:r>
              <a:rPr lang="cs-CZ" sz="800" dirty="0" smtClean="0"/>
              <a:t>commons.wikimedia.org/wiki/File:NgatiRananaChristmas.jpg</a:t>
            </a:r>
          </a:p>
          <a:p>
            <a:r>
              <a:rPr lang="cs-CZ" sz="800" dirty="0" err="1" smtClean="0"/>
              <a:t>Right</a:t>
            </a:r>
            <a:r>
              <a:rPr lang="cs-CZ" sz="800" dirty="0" smtClean="0"/>
              <a:t>: EVANS, </a:t>
            </a:r>
            <a:r>
              <a:rPr lang="cs-CZ" sz="800" dirty="0" err="1" smtClean="0"/>
              <a:t>Steve</a:t>
            </a:r>
            <a:r>
              <a:rPr lang="cs-CZ" sz="800" dirty="0" smtClean="0"/>
              <a:t>. New </a:t>
            </a:r>
            <a:r>
              <a:rPr lang="cs-CZ" sz="800" dirty="0" err="1" smtClean="0"/>
              <a:t>Zealand</a:t>
            </a:r>
            <a:r>
              <a:rPr lang="cs-CZ" sz="800" dirty="0" smtClean="0"/>
              <a:t> </a:t>
            </a:r>
            <a:r>
              <a:rPr lang="cs-CZ" sz="800" dirty="0" err="1" smtClean="0"/>
              <a:t>Maori</a:t>
            </a:r>
            <a:r>
              <a:rPr lang="cs-CZ" sz="800" dirty="0" smtClean="0"/>
              <a:t> </a:t>
            </a:r>
            <a:r>
              <a:rPr lang="cs-CZ" sz="800" dirty="0" err="1" smtClean="0"/>
              <a:t>Culture</a:t>
            </a:r>
            <a:r>
              <a:rPr lang="cs-CZ" sz="800" dirty="0" smtClean="0"/>
              <a:t> 001 (5396249586).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http://commons.wikimedia.org/wiki/File:New_Zealand_Maori_Culture_001_(5396249586).jpg </a:t>
            </a:r>
            <a:r>
              <a:rPr lang="cs-CZ" sz="1000" dirty="0" smtClean="0"/>
              <a:t> </a:t>
            </a:r>
            <a:endParaRPr lang="cs-CZ" sz="1000" dirty="0"/>
          </a:p>
        </p:txBody>
      </p:sp>
      <p:pic>
        <p:nvPicPr>
          <p:cNvPr id="11266" name="Picture 2" descr="File:New Zealand Maori Culture 001 (539624958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1857364"/>
            <a:ext cx="2524142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Geography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643050"/>
            <a:ext cx="7772400" cy="485778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New Zealand has a beautiful scenery. We can find sandy beaches, pastures, snowy peaks, fjords, caves and glacial lakes.</a:t>
            </a:r>
          </a:p>
          <a:p>
            <a:r>
              <a:rPr lang="cs-CZ" dirty="0" smtClean="0"/>
              <a:t>New </a:t>
            </a:r>
            <a:r>
              <a:rPr lang="cs-CZ" dirty="0" err="1" smtClean="0"/>
              <a:t>Zealand</a:t>
            </a:r>
            <a:r>
              <a:rPr lang="cs-CZ" dirty="0" smtClean="0"/>
              <a:t> has more </a:t>
            </a:r>
            <a:r>
              <a:rPr lang="cs-CZ" dirty="0" err="1" smtClean="0"/>
              <a:t>than</a:t>
            </a:r>
            <a:r>
              <a:rPr lang="cs-CZ" dirty="0" smtClean="0"/>
              <a:t> 50 </a:t>
            </a:r>
            <a:r>
              <a:rPr lang="cs-CZ" dirty="0" err="1" smtClean="0"/>
              <a:t>volcanoes</a:t>
            </a:r>
            <a:r>
              <a:rPr lang="en-US" dirty="0" smtClean="0"/>
              <a:t>, some of them active</a:t>
            </a:r>
            <a:r>
              <a:rPr lang="cs-CZ" dirty="0" smtClean="0"/>
              <a:t>, </a:t>
            </a:r>
            <a:r>
              <a:rPr lang="cs-CZ" dirty="0" err="1" smtClean="0"/>
              <a:t>and</a:t>
            </a:r>
            <a:r>
              <a:rPr lang="cs-CZ" dirty="0" smtClean="0"/>
              <a:t> most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found</a:t>
            </a:r>
            <a:r>
              <a:rPr lang="cs-CZ" dirty="0" smtClean="0"/>
              <a:t> on </a:t>
            </a:r>
            <a:r>
              <a:rPr lang="cs-CZ" dirty="0" err="1" smtClean="0"/>
              <a:t>North</a:t>
            </a:r>
            <a:r>
              <a:rPr lang="cs-CZ" dirty="0" smtClean="0"/>
              <a:t> Island.</a:t>
            </a:r>
            <a:endParaRPr lang="en-US" dirty="0" smtClean="0"/>
          </a:p>
          <a:p>
            <a:r>
              <a:rPr lang="en-US" dirty="0" smtClean="0"/>
              <a:t>The highest mountain is  Mount Cook (3,754 m.). It is part of the Southern Alps range on South Island.</a:t>
            </a:r>
          </a:p>
          <a:p>
            <a:r>
              <a:rPr lang="en-US" dirty="0" smtClean="0"/>
              <a:t>The longest river is the </a:t>
            </a:r>
            <a:r>
              <a:rPr lang="cs-CZ" dirty="0" err="1" smtClean="0"/>
              <a:t>Waikato</a:t>
            </a:r>
            <a:r>
              <a:rPr lang="cs-CZ" dirty="0" smtClean="0"/>
              <a:t> </a:t>
            </a:r>
            <a:r>
              <a:rPr lang="cs-CZ" dirty="0" err="1" smtClean="0"/>
              <a:t>River</a:t>
            </a:r>
            <a:r>
              <a:rPr lang="en-US" dirty="0" smtClean="0"/>
              <a:t> (</a:t>
            </a:r>
            <a:r>
              <a:rPr lang="cs-CZ" dirty="0" smtClean="0"/>
              <a:t>425 k</a:t>
            </a:r>
            <a:r>
              <a:rPr lang="en-US" dirty="0" smtClean="0"/>
              <a:t>m. long) on North Island. It empties into Lake </a:t>
            </a:r>
            <a:r>
              <a:rPr lang="en-US" dirty="0" err="1" smtClean="0"/>
              <a:t>Taupo</a:t>
            </a:r>
            <a:r>
              <a:rPr lang="en-US" dirty="0" smtClean="0"/>
              <a:t>, New Zealand’s biggest lake.</a:t>
            </a:r>
          </a:p>
          <a:p>
            <a:r>
              <a:rPr lang="en-US" dirty="0" smtClean="0"/>
              <a:t>New Zealand’s economy is mainly based on tourism, wool, mutton and lamb. This has also to do with fact that on the islands live more sheep than people!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2547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Famous tourist destinations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071546"/>
            <a:ext cx="7772400" cy="142876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On North Island, </a:t>
            </a:r>
            <a:r>
              <a:rPr lang="en-US" sz="2000" dirty="0" err="1" smtClean="0"/>
              <a:t>Rotorua</a:t>
            </a:r>
            <a:r>
              <a:rPr lang="en-US" sz="2000" dirty="0" smtClean="0"/>
              <a:t> is famous for its geothermal activity, with geysers and hot bubbling mud pools.</a:t>
            </a:r>
          </a:p>
          <a:p>
            <a:r>
              <a:rPr lang="en-US" sz="2000" dirty="0" smtClean="0"/>
              <a:t>Milford Sound is the most famous fjord and it’s situated on South Island.</a:t>
            </a:r>
          </a:p>
          <a:p>
            <a:endParaRPr lang="cs-CZ" dirty="0"/>
          </a:p>
        </p:txBody>
      </p:sp>
      <p:pic>
        <p:nvPicPr>
          <p:cNvPr id="9218" name="Picture 2" descr="File:Geothermal pools, Rotorua, New Zealand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500306"/>
            <a:ext cx="2678926" cy="35719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857224" y="6072206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err="1" smtClean="0"/>
              <a:t>Left</a:t>
            </a:r>
            <a:r>
              <a:rPr lang="cs-CZ" sz="800" dirty="0" smtClean="0"/>
              <a:t>: GEECEE75. </a:t>
            </a:r>
            <a:r>
              <a:rPr lang="cs-CZ" sz="800" dirty="0" err="1" smtClean="0"/>
              <a:t>Geothermal</a:t>
            </a:r>
            <a:r>
              <a:rPr lang="cs-CZ" sz="800" dirty="0" smtClean="0"/>
              <a:t> </a:t>
            </a:r>
            <a:r>
              <a:rPr lang="cs-CZ" sz="800" dirty="0" err="1" smtClean="0"/>
              <a:t>pools</a:t>
            </a:r>
            <a:r>
              <a:rPr lang="cs-CZ" sz="800" dirty="0" smtClean="0"/>
              <a:t>, </a:t>
            </a:r>
            <a:r>
              <a:rPr lang="cs-CZ" sz="800" dirty="0" err="1" smtClean="0"/>
              <a:t>Rotorua</a:t>
            </a:r>
            <a:r>
              <a:rPr lang="cs-CZ" sz="800" dirty="0" smtClean="0"/>
              <a:t>, New </a:t>
            </a:r>
            <a:r>
              <a:rPr lang="cs-CZ" sz="800" dirty="0" err="1" smtClean="0"/>
              <a:t>Zealand</a:t>
            </a:r>
            <a:r>
              <a:rPr lang="cs-CZ" sz="800" dirty="0" smtClean="0"/>
              <a:t>-01.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http://commons.wikimedia.org/wiki/File:Geothermal_pools,_Rotorua,_New_Zealand-01.jpg </a:t>
            </a:r>
          </a:p>
          <a:p>
            <a:r>
              <a:rPr lang="cs-CZ" sz="800" dirty="0" err="1" smtClean="0"/>
              <a:t>Right</a:t>
            </a:r>
            <a:r>
              <a:rPr lang="cs-CZ" sz="800" dirty="0" smtClean="0"/>
              <a:t>: OLYWYER. </a:t>
            </a:r>
            <a:r>
              <a:rPr lang="cs-CZ" sz="800" dirty="0" err="1" smtClean="0"/>
              <a:t>Milford</a:t>
            </a:r>
            <a:r>
              <a:rPr lang="cs-CZ" sz="800" dirty="0" smtClean="0"/>
              <a:t> </a:t>
            </a:r>
            <a:r>
              <a:rPr lang="cs-CZ" sz="800" dirty="0" err="1" smtClean="0"/>
              <a:t>sound</a:t>
            </a:r>
            <a:r>
              <a:rPr lang="cs-CZ" sz="800" dirty="0" smtClean="0"/>
              <a:t> </a:t>
            </a:r>
            <a:r>
              <a:rPr lang="cs-CZ" sz="800" dirty="0" err="1" smtClean="0"/>
              <a:t>Nouvelle</a:t>
            </a:r>
            <a:r>
              <a:rPr lang="cs-CZ" sz="800" dirty="0" smtClean="0"/>
              <a:t> Zélande 03 mars 2005.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http://commons.wikimedia.org/wiki/File:Milford_sound_Nouvelle_Zélande_03_mars_2005.jpg </a:t>
            </a:r>
          </a:p>
        </p:txBody>
      </p:sp>
      <p:pic>
        <p:nvPicPr>
          <p:cNvPr id="9220" name="Picture 4" descr="File:Milford sound Nouvelle Zélande 03 mars 20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2428868"/>
            <a:ext cx="4857782" cy="3643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Sandfly Ba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571480"/>
            <a:ext cx="5976926" cy="1920088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285852" y="2500306"/>
            <a:ext cx="59293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dirty="0" smtClean="0"/>
              <a:t>SÁNCHEZ PORTERO, </a:t>
            </a:r>
            <a:r>
              <a:rPr lang="cs-CZ" sz="800" dirty="0" err="1" smtClean="0"/>
              <a:t>Javier</a:t>
            </a:r>
            <a:r>
              <a:rPr lang="cs-CZ" sz="800" dirty="0" smtClean="0"/>
              <a:t>. </a:t>
            </a:r>
            <a:r>
              <a:rPr lang="cs-CZ" sz="800" dirty="0" err="1" smtClean="0"/>
              <a:t>Sandfly</a:t>
            </a:r>
            <a:r>
              <a:rPr lang="cs-CZ" sz="800" dirty="0" smtClean="0"/>
              <a:t> </a:t>
            </a:r>
            <a:r>
              <a:rPr lang="cs-CZ" sz="800" dirty="0" err="1" smtClean="0"/>
              <a:t>Bay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http://commons.wikimedia.org/wiki/File:Sandfly_Bay.jpg </a:t>
            </a:r>
          </a:p>
        </p:txBody>
      </p:sp>
      <p:pic>
        <p:nvPicPr>
          <p:cNvPr id="1028" name="Picture 4" descr="File:Franz Josef Glacier (4673939965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928934"/>
            <a:ext cx="2515714" cy="3786214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857224" y="142852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Abel Tasman NP. People can camp, sightsee and kayak in the park.</a:t>
            </a:r>
          </a:p>
        </p:txBody>
      </p:sp>
      <p:sp>
        <p:nvSpPr>
          <p:cNvPr id="8" name="Obdélník 7"/>
          <p:cNvSpPr/>
          <p:nvPr/>
        </p:nvSpPr>
        <p:spPr>
          <a:xfrm>
            <a:off x="2786050" y="2786058"/>
            <a:ext cx="62151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dirty="0" smtClean="0"/>
              <a:t>An helicopter tour takes tourists to Franz Joseph Glacier. It is possible to walk onto it.</a:t>
            </a:r>
            <a:endParaRPr lang="cs-CZ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9" name="Obdélník 8"/>
          <p:cNvSpPr/>
          <p:nvPr/>
        </p:nvSpPr>
        <p:spPr>
          <a:xfrm>
            <a:off x="2786050" y="3357562"/>
            <a:ext cx="3429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EDWIN.11. </a:t>
            </a:r>
            <a:r>
              <a:rPr lang="cs-CZ" sz="800" dirty="0" err="1" smtClean="0"/>
              <a:t>Franz</a:t>
            </a:r>
            <a:r>
              <a:rPr lang="cs-CZ" sz="800" dirty="0" smtClean="0"/>
              <a:t> Josef </a:t>
            </a:r>
            <a:r>
              <a:rPr lang="cs-CZ" sz="800" dirty="0" err="1" smtClean="0"/>
              <a:t>Glacier</a:t>
            </a:r>
            <a:r>
              <a:rPr lang="cs-CZ" sz="800" dirty="0" smtClean="0"/>
              <a:t> (4673939965).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http://commons.wikimedia.org/wiki/File:Franz_Josef_Glacier_(4673939965).jpg </a:t>
            </a:r>
            <a:endParaRPr lang="cs-CZ" sz="800" dirty="0"/>
          </a:p>
        </p:txBody>
      </p:sp>
      <p:pic>
        <p:nvPicPr>
          <p:cNvPr id="1030" name="Picture 6" descr="File:ChristChurchCathedral1 gobeirn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3214686"/>
            <a:ext cx="2571738" cy="3428984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3500430" y="4572008"/>
            <a:ext cx="27860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Christchurch is the largest city on South island and has been called "the most English city outside England."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571868" y="5857892"/>
            <a:ext cx="2643206" cy="857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O'BEIRNE, </a:t>
            </a:r>
            <a:r>
              <a:rPr lang="cs-CZ" sz="800" dirty="0" err="1" smtClean="0"/>
              <a:t>Greg</a:t>
            </a:r>
            <a:r>
              <a:rPr lang="cs-CZ" sz="800" dirty="0" smtClean="0"/>
              <a:t>. ChristChurchCathedral1 </a:t>
            </a:r>
            <a:r>
              <a:rPr lang="cs-CZ" sz="800" dirty="0" err="1" smtClean="0"/>
              <a:t>gobeirne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http://commons.wikimedia.org/wiki/File:ChristChurchCathedral1_gobeirne.jpg 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Nature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714488"/>
            <a:ext cx="7772400" cy="4305312"/>
          </a:xfrm>
        </p:spPr>
        <p:txBody>
          <a:bodyPr/>
          <a:lstStyle/>
          <a:p>
            <a:r>
              <a:rPr lang="en-US" dirty="0" smtClean="0"/>
              <a:t>Due to its isolation, New Zealand has unique wildlife.</a:t>
            </a:r>
          </a:p>
          <a:p>
            <a:r>
              <a:rPr lang="en-US" dirty="0" smtClean="0"/>
              <a:t>Endemic species are the kiwi, the kakapo, the tuatara and the giant </a:t>
            </a:r>
            <a:r>
              <a:rPr lang="en-US" dirty="0" err="1" smtClean="0"/>
              <a:t>weta</a:t>
            </a:r>
            <a:r>
              <a:rPr lang="en-US" dirty="0" smtClean="0"/>
              <a:t>.</a:t>
            </a:r>
          </a:p>
          <a:p>
            <a:r>
              <a:rPr lang="en-US" dirty="0" smtClean="0"/>
              <a:t>Nearly all the birds have lost the ability to fly as there were no predators on the island.</a:t>
            </a:r>
          </a:p>
          <a:p>
            <a:r>
              <a:rPr lang="en-US" dirty="0" smtClean="0"/>
              <a:t>Nowadays, many animals are endangered by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animals</a:t>
            </a:r>
            <a:r>
              <a:rPr lang="cs-CZ" dirty="0" smtClean="0"/>
              <a:t>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en-US" dirty="0" smtClean="0"/>
              <a:t>introduced by the Europeans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by</a:t>
            </a:r>
            <a:r>
              <a:rPr lang="en-US" dirty="0" smtClean="0"/>
              <a:t> deforestation.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ile:TeTuatahianu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3286148" cy="438153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571868" y="214290"/>
            <a:ext cx="92869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Kiwi</a:t>
            </a:r>
          </a:p>
          <a:p>
            <a:r>
              <a:rPr lang="cs-CZ" sz="800" dirty="0" smtClean="0"/>
              <a:t>MAUNGATAUTARI ECOLOGICAL ISLAND TRUST. </a:t>
            </a:r>
            <a:r>
              <a:rPr lang="cs-CZ" sz="800" dirty="0" err="1" smtClean="0"/>
              <a:t>TeTuatahianui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http://en.wikipedia.org/wiki/File:TeTuatahianui.jpg </a:t>
            </a:r>
            <a:endParaRPr lang="cs-CZ" sz="800" dirty="0"/>
          </a:p>
        </p:txBody>
      </p:sp>
      <p:pic>
        <p:nvPicPr>
          <p:cNvPr id="28676" name="Picture 4" descr="File:Strigops habroptilus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572008"/>
            <a:ext cx="2857520" cy="2143140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071802" y="5500702"/>
            <a:ext cx="207170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Kakapo</a:t>
            </a:r>
          </a:p>
          <a:p>
            <a:r>
              <a:rPr lang="cs-CZ" sz="800" dirty="0" smtClean="0"/>
              <a:t>MNOLF. </a:t>
            </a:r>
            <a:r>
              <a:rPr lang="cs-CZ" sz="800" dirty="0" err="1" smtClean="0"/>
              <a:t>Strigops</a:t>
            </a:r>
            <a:r>
              <a:rPr lang="cs-CZ" sz="800" dirty="0" smtClean="0"/>
              <a:t> </a:t>
            </a:r>
            <a:r>
              <a:rPr lang="cs-CZ" sz="800" dirty="0" err="1" smtClean="0"/>
              <a:t>habroptilus</a:t>
            </a:r>
            <a:r>
              <a:rPr lang="cs-CZ" sz="800" dirty="0" smtClean="0"/>
              <a:t> 1.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http://en.wikipedia.org/wiki/File:Strigops_habroptilus_1.jpg </a:t>
            </a:r>
            <a:endParaRPr lang="cs-CZ" sz="800" dirty="0"/>
          </a:p>
        </p:txBody>
      </p:sp>
      <p:pic>
        <p:nvPicPr>
          <p:cNvPr id="28678" name="Picture 6" descr="File:Sphenodon punctatus in Waikanae, New Zealan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4071942"/>
            <a:ext cx="3500461" cy="2625347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3643306" y="4143380"/>
            <a:ext cx="17145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2000" b="1" dirty="0" err="1" smtClean="0"/>
              <a:t>Tuatara</a:t>
            </a:r>
            <a:endParaRPr lang="cs-CZ" sz="2000" b="1" dirty="0" smtClean="0"/>
          </a:p>
          <a:p>
            <a:r>
              <a:rPr lang="cs-CZ" sz="800" dirty="0" err="1" smtClean="0"/>
              <a:t>Sphenodon</a:t>
            </a:r>
            <a:r>
              <a:rPr lang="cs-CZ" sz="800" dirty="0" smtClean="0"/>
              <a:t> </a:t>
            </a:r>
            <a:r>
              <a:rPr lang="cs-CZ" sz="800" dirty="0" err="1" smtClean="0"/>
              <a:t>punctatus</a:t>
            </a:r>
            <a:r>
              <a:rPr lang="cs-CZ" sz="800" dirty="0" smtClean="0"/>
              <a:t> in </a:t>
            </a:r>
            <a:r>
              <a:rPr lang="cs-CZ" sz="800" dirty="0" err="1" smtClean="0"/>
              <a:t>Waikanae</a:t>
            </a:r>
            <a:r>
              <a:rPr lang="cs-CZ" sz="800" dirty="0" smtClean="0"/>
              <a:t>, New </a:t>
            </a:r>
            <a:r>
              <a:rPr lang="cs-CZ" sz="800" dirty="0" err="1" smtClean="0"/>
              <a:t>Zealand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http://en.wikipedia.org/wiki/File:Sphenodon_punctatus_in_Waikanae,_New_Zealand.jpg </a:t>
            </a:r>
            <a:endParaRPr lang="cs-CZ" sz="800" dirty="0"/>
          </a:p>
        </p:txBody>
      </p:sp>
      <p:pic>
        <p:nvPicPr>
          <p:cNvPr id="28680" name="Picture 8" descr="File:Deinacrida rugosa NZ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214289"/>
            <a:ext cx="4357718" cy="3268289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4500562" y="3429000"/>
            <a:ext cx="45005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err="1" smtClean="0"/>
              <a:t>Giant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Weta</a:t>
            </a:r>
            <a:r>
              <a:rPr lang="cs-CZ" sz="2000" b="1" dirty="0" smtClean="0"/>
              <a:t> </a:t>
            </a:r>
            <a:r>
              <a:rPr lang="cs-CZ" sz="800" dirty="0" smtClean="0"/>
              <a:t>WVERMAAT. </a:t>
            </a:r>
            <a:r>
              <a:rPr lang="cs-CZ" sz="800" dirty="0" err="1" smtClean="0"/>
              <a:t>Deinacrida</a:t>
            </a:r>
            <a:r>
              <a:rPr lang="cs-CZ" sz="800" dirty="0" smtClean="0"/>
              <a:t> </a:t>
            </a:r>
            <a:r>
              <a:rPr lang="cs-CZ" sz="800" dirty="0" err="1" smtClean="0"/>
              <a:t>rugosa</a:t>
            </a:r>
            <a:r>
              <a:rPr lang="cs-CZ" sz="800" dirty="0" smtClean="0"/>
              <a:t> NZ.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http://commons.wikimedia.org/wiki/File:Deinacrida_rugosa_NZ.jpg 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European</a:t>
            </a:r>
            <a:r>
              <a:rPr lang="cs-CZ" dirty="0" smtClean="0"/>
              <a:t> to </a:t>
            </a:r>
            <a:r>
              <a:rPr lang="cs-CZ" dirty="0" err="1" smtClean="0"/>
              <a:t>discover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islands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en-US" dirty="0" smtClean="0"/>
              <a:t> the Dutch explorer</a:t>
            </a:r>
            <a:r>
              <a:rPr lang="cs-CZ" dirty="0" smtClean="0"/>
              <a:t> Abel </a:t>
            </a:r>
            <a:r>
              <a:rPr lang="cs-CZ" dirty="0" err="1" smtClean="0"/>
              <a:t>Tasman</a:t>
            </a:r>
            <a:r>
              <a:rPr lang="cs-CZ" dirty="0" smtClean="0"/>
              <a:t> in 1642</a:t>
            </a:r>
            <a:r>
              <a:rPr lang="en-US" dirty="0" smtClean="0"/>
              <a:t>, but he was soon followed by James Cook, who took control of the island in the name of the British crown.</a:t>
            </a:r>
            <a:endParaRPr lang="cs-CZ" dirty="0" smtClean="0"/>
          </a:p>
          <a:p>
            <a:r>
              <a:rPr lang="en-US" dirty="0" smtClean="0"/>
              <a:t>New Zealand</a:t>
            </a:r>
            <a:r>
              <a:rPr lang="cs-CZ" dirty="0" smtClean="0"/>
              <a:t> </a:t>
            </a:r>
            <a:r>
              <a:rPr lang="cs-CZ" dirty="0" err="1" smtClean="0"/>
              <a:t>bec</a:t>
            </a:r>
            <a:r>
              <a:rPr lang="en-US" dirty="0" smtClean="0"/>
              <a:t>a</a:t>
            </a:r>
            <a:r>
              <a:rPr lang="cs-CZ" dirty="0" err="1" smtClean="0"/>
              <a:t>me</a:t>
            </a:r>
            <a:r>
              <a:rPr lang="cs-CZ" dirty="0" smtClean="0"/>
              <a:t> a Dominion in 1907.</a:t>
            </a:r>
            <a:endParaRPr lang="en-US" dirty="0" smtClean="0"/>
          </a:p>
          <a:p>
            <a:r>
              <a:rPr lang="en-US" dirty="0" smtClean="0"/>
              <a:t>It gained independence in 1947.</a:t>
            </a:r>
          </a:p>
          <a:p>
            <a:r>
              <a:rPr lang="en-US" dirty="0" smtClean="0"/>
              <a:t>It is a constitutional monarchy, in fact a parliamentary democracy with a government based on the British system. It has got only one chamber, the House of Representatives. The Head of State is Queen Elizabeth II, who is represented by a Governor General.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Sports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255270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most popular sport is rugby, and the famous national team is called All Blacks.</a:t>
            </a:r>
          </a:p>
          <a:p>
            <a:r>
              <a:rPr lang="en-US" dirty="0" smtClean="0"/>
              <a:t>Other popular sports with British origins are golf, netball, cricket, horseracing.</a:t>
            </a:r>
          </a:p>
          <a:p>
            <a:r>
              <a:rPr lang="en-US" dirty="0" smtClean="0"/>
              <a:t>New Zealand is also known for its extreme sports, like </a:t>
            </a:r>
            <a:r>
              <a:rPr lang="cs-CZ" dirty="0" err="1" smtClean="0"/>
              <a:t>bungee</a:t>
            </a:r>
            <a:r>
              <a:rPr lang="cs-CZ" dirty="0" smtClean="0"/>
              <a:t> </a:t>
            </a:r>
            <a:r>
              <a:rPr lang="cs-CZ" dirty="0" err="1" smtClean="0"/>
              <a:t>jumping</a:t>
            </a:r>
            <a:r>
              <a:rPr lang="en-US" dirty="0" smtClean="0"/>
              <a:t> and ice-climbing, and also mountaineering.</a:t>
            </a:r>
          </a:p>
          <a:p>
            <a:endParaRPr lang="en-US" dirty="0" smtClean="0"/>
          </a:p>
          <a:p>
            <a:endParaRPr lang="cs-CZ" dirty="0"/>
          </a:p>
        </p:txBody>
      </p:sp>
      <p:pic>
        <p:nvPicPr>
          <p:cNvPr id="6146" name="Picture 2" descr="File:All Blacks Ha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4071942"/>
            <a:ext cx="7429552" cy="2275301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857224" y="6357958"/>
            <a:ext cx="74295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HILLS, </a:t>
            </a:r>
            <a:r>
              <a:rPr lang="cs-CZ" sz="800" dirty="0" err="1" smtClean="0"/>
              <a:t>Sonya</a:t>
            </a:r>
            <a:r>
              <a:rPr lang="cs-CZ" sz="800" dirty="0" smtClean="0"/>
              <a:t> &amp; </a:t>
            </a:r>
            <a:r>
              <a:rPr lang="cs-CZ" sz="800" dirty="0" err="1" smtClean="0"/>
              <a:t>Jason</a:t>
            </a:r>
            <a:r>
              <a:rPr lang="cs-CZ" sz="800" dirty="0" smtClean="0"/>
              <a:t>. </a:t>
            </a:r>
            <a:r>
              <a:rPr lang="cs-CZ" sz="800" dirty="0" err="1" smtClean="0"/>
              <a:t>All</a:t>
            </a:r>
            <a:r>
              <a:rPr lang="cs-CZ" sz="800" dirty="0" smtClean="0"/>
              <a:t> </a:t>
            </a:r>
            <a:r>
              <a:rPr lang="cs-CZ" sz="800" dirty="0" err="1" smtClean="0"/>
              <a:t>Blacks</a:t>
            </a:r>
            <a:r>
              <a:rPr lang="cs-CZ" sz="800" dirty="0" smtClean="0"/>
              <a:t> </a:t>
            </a:r>
            <a:r>
              <a:rPr lang="cs-CZ" sz="800" dirty="0" err="1" smtClean="0"/>
              <a:t>Haka</a:t>
            </a:r>
            <a:r>
              <a:rPr lang="cs-CZ" sz="800" dirty="0" smtClean="0"/>
              <a:t>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http://en.wikipedia.org/wiki/File:All_Blacks_Haka.jpg 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Holidays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1409696"/>
          </a:xfrm>
        </p:spPr>
        <p:txBody>
          <a:bodyPr/>
          <a:lstStyle/>
          <a:p>
            <a:r>
              <a:rPr lang="en-US" sz="2000" dirty="0" smtClean="0"/>
              <a:t>On 6 February New Zealanders celebrate the Treaty of Waitangi between the British and the Maoris signed in 1840.</a:t>
            </a:r>
          </a:p>
          <a:p>
            <a:r>
              <a:rPr lang="en-US" sz="2000" dirty="0" smtClean="0"/>
              <a:t>Anzac Day, on 25 April, commemorates all those who died in the two world wars.</a:t>
            </a:r>
            <a:endParaRPr lang="cs-CZ" sz="2000" dirty="0"/>
          </a:p>
        </p:txBody>
      </p:sp>
      <p:pic>
        <p:nvPicPr>
          <p:cNvPr id="5122" name="Picture 2" descr="File:Anzac Day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928934"/>
            <a:ext cx="4500593" cy="3380728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143108" y="6357958"/>
            <a:ext cx="45720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SUBRITZKY, </a:t>
            </a:r>
            <a:r>
              <a:rPr lang="cs-CZ" sz="800" dirty="0" err="1" smtClean="0"/>
              <a:t>Mike</a:t>
            </a:r>
            <a:r>
              <a:rPr lang="cs-CZ" sz="800" dirty="0" smtClean="0"/>
              <a:t>. </a:t>
            </a:r>
            <a:r>
              <a:rPr lang="cs-CZ" sz="800" dirty="0" err="1" smtClean="0"/>
              <a:t>Anzac</a:t>
            </a:r>
            <a:r>
              <a:rPr lang="cs-CZ" sz="800" dirty="0" smtClean="0"/>
              <a:t> </a:t>
            </a:r>
            <a:r>
              <a:rPr lang="cs-CZ" sz="800" dirty="0" err="1" smtClean="0"/>
              <a:t>Day</a:t>
            </a:r>
            <a:r>
              <a:rPr lang="cs-CZ" sz="800" dirty="0" smtClean="0"/>
              <a:t> 1. In:</a:t>
            </a:r>
            <a:r>
              <a:rPr lang="cs-CZ" sz="800" i="1" dirty="0" smtClean="0"/>
              <a:t> </a:t>
            </a:r>
            <a:r>
              <a:rPr lang="cs-CZ" sz="800" i="1" dirty="0" err="1" smtClean="0"/>
              <a:t>Wikipedia</a:t>
            </a:r>
            <a:r>
              <a:rPr lang="cs-CZ" sz="800" i="1" dirty="0" smtClean="0"/>
              <a:t>: </a:t>
            </a:r>
            <a:r>
              <a:rPr lang="cs-CZ" sz="800" i="1" dirty="0" err="1" smtClean="0"/>
              <a:t>the</a:t>
            </a:r>
            <a:r>
              <a:rPr lang="cs-CZ" sz="800" i="1" dirty="0" smtClean="0"/>
              <a:t> free </a:t>
            </a:r>
            <a:r>
              <a:rPr lang="cs-CZ" sz="800" i="1" dirty="0" err="1" smtClean="0"/>
              <a:t>encyclopedia</a:t>
            </a:r>
            <a:r>
              <a:rPr lang="cs-CZ" sz="800" dirty="0" smtClean="0"/>
              <a:t> [online]. San </a:t>
            </a:r>
            <a:r>
              <a:rPr lang="cs-CZ" sz="800" dirty="0" err="1" smtClean="0"/>
              <a:t>Francisco</a:t>
            </a:r>
            <a:r>
              <a:rPr lang="cs-CZ" sz="800" dirty="0" smtClean="0"/>
              <a:t> (CA): </a:t>
            </a:r>
            <a:r>
              <a:rPr lang="cs-CZ" sz="800" dirty="0" err="1" smtClean="0"/>
              <a:t>Wikimedia</a:t>
            </a:r>
            <a:r>
              <a:rPr lang="cs-CZ" sz="800" dirty="0" smtClean="0"/>
              <a:t> </a:t>
            </a:r>
            <a:r>
              <a:rPr lang="cs-CZ" sz="800" dirty="0" err="1" smtClean="0"/>
              <a:t>Foundation</a:t>
            </a:r>
            <a:r>
              <a:rPr lang="cs-CZ" sz="800" dirty="0" smtClean="0"/>
              <a:t>, 2001- [cit. 2013-08-23]. Dostupné z: http://en.wikipedia.org/wiki/File:Anzac_Day_1.jpg 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254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Použitý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44" y="1071546"/>
            <a:ext cx="8858312" cy="5786454"/>
          </a:xfrm>
        </p:spPr>
        <p:txBody>
          <a:bodyPr>
            <a:normAutofit fontScale="32500" lnSpcReduction="20000"/>
          </a:bodyPr>
          <a:lstStyle/>
          <a:p>
            <a:pPr marL="514350" indent="-514350">
              <a:buNone/>
            </a:pPr>
            <a:r>
              <a:rPr lang="cs-CZ" sz="4800" b="1" dirty="0" err="1" smtClean="0"/>
              <a:t>Člá</a:t>
            </a:r>
            <a:r>
              <a:rPr lang="en-US" sz="4800" b="1" dirty="0" err="1" smtClean="0"/>
              <a:t>nek</a:t>
            </a:r>
            <a:r>
              <a:rPr lang="en-US" sz="4800" b="1" dirty="0" smtClean="0"/>
              <a:t>:</a:t>
            </a:r>
          </a:p>
          <a:p>
            <a:pPr marL="514350" indent="-514350">
              <a:buNone/>
            </a:pPr>
            <a:r>
              <a:rPr lang="cs-CZ" sz="3100" dirty="0" smtClean="0"/>
              <a:t>	New </a:t>
            </a:r>
            <a:r>
              <a:rPr lang="cs-CZ" sz="3100" dirty="0" err="1" smtClean="0"/>
              <a:t>Zealand</a:t>
            </a:r>
            <a:r>
              <a:rPr lang="cs-CZ" sz="3100" dirty="0" smtClean="0"/>
              <a:t>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2"/>
              </a:rPr>
              <a:t>http://en.wikipedia.org/wiki/New_Zealand#Geography</a:t>
            </a:r>
            <a:endParaRPr lang="en-US" sz="3100" dirty="0" smtClean="0"/>
          </a:p>
          <a:p>
            <a:pPr marL="514350" indent="-514350">
              <a:buNone/>
            </a:pPr>
            <a:r>
              <a:rPr lang="cs-CZ" sz="4800" b="1" dirty="0" smtClean="0"/>
              <a:t>Obrázky: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New </a:t>
            </a:r>
            <a:r>
              <a:rPr lang="cs-CZ" sz="3100" dirty="0" err="1" smtClean="0"/>
              <a:t>Zealand</a:t>
            </a:r>
            <a:r>
              <a:rPr lang="cs-CZ" sz="3100" dirty="0" smtClean="0"/>
              <a:t> map.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3"/>
              </a:rPr>
              <a:t>http://commons.wikimedia.org/wiki/File:New_Zealand_map.PNG</a:t>
            </a:r>
            <a:endParaRPr lang="en-US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err="1" smtClean="0"/>
              <a:t>NgatiRananaChristmas</a:t>
            </a:r>
            <a:r>
              <a:rPr lang="cs-CZ" sz="3100" dirty="0" smtClean="0"/>
              <a:t>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4"/>
              </a:rPr>
              <a:t>http://commons.wikimedia.org/wiki/File:NgatiRananaChristmas.jpg</a:t>
            </a:r>
            <a:endParaRPr lang="en-US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EVANS, </a:t>
            </a:r>
            <a:r>
              <a:rPr lang="cs-CZ" sz="3100" dirty="0" err="1" smtClean="0"/>
              <a:t>Steve</a:t>
            </a:r>
            <a:r>
              <a:rPr lang="cs-CZ" sz="3100" dirty="0" smtClean="0"/>
              <a:t>. New </a:t>
            </a:r>
            <a:r>
              <a:rPr lang="cs-CZ" sz="3100" dirty="0" err="1" smtClean="0"/>
              <a:t>Zealand</a:t>
            </a:r>
            <a:r>
              <a:rPr lang="cs-CZ" sz="3100" dirty="0" smtClean="0"/>
              <a:t> </a:t>
            </a:r>
            <a:r>
              <a:rPr lang="cs-CZ" sz="3100" dirty="0" err="1" smtClean="0"/>
              <a:t>Maori</a:t>
            </a:r>
            <a:r>
              <a:rPr lang="cs-CZ" sz="3100" dirty="0" smtClean="0"/>
              <a:t> </a:t>
            </a:r>
            <a:r>
              <a:rPr lang="cs-CZ" sz="3100" dirty="0" err="1" smtClean="0"/>
              <a:t>Culture</a:t>
            </a:r>
            <a:r>
              <a:rPr lang="cs-CZ" sz="3100" dirty="0" smtClean="0"/>
              <a:t> 001 (5396249586).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5"/>
              </a:rPr>
              <a:t>http://commons.wikimedia.org/wiki/File:New_Zealand_Maori_Culture_001_(5396249586).jpg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GEECEE75. </a:t>
            </a:r>
            <a:r>
              <a:rPr lang="cs-CZ" sz="3100" dirty="0" err="1" smtClean="0"/>
              <a:t>Geothermal</a:t>
            </a:r>
            <a:r>
              <a:rPr lang="cs-CZ" sz="3100" dirty="0" smtClean="0"/>
              <a:t> </a:t>
            </a:r>
            <a:r>
              <a:rPr lang="cs-CZ" sz="3100" dirty="0" err="1" smtClean="0"/>
              <a:t>pools</a:t>
            </a:r>
            <a:r>
              <a:rPr lang="cs-CZ" sz="3100" dirty="0" smtClean="0"/>
              <a:t>, </a:t>
            </a:r>
            <a:r>
              <a:rPr lang="cs-CZ" sz="3100" dirty="0" err="1" smtClean="0"/>
              <a:t>Rotorua</a:t>
            </a:r>
            <a:r>
              <a:rPr lang="cs-CZ" sz="3100" dirty="0" smtClean="0"/>
              <a:t>, New </a:t>
            </a:r>
            <a:r>
              <a:rPr lang="cs-CZ" sz="3100" dirty="0" err="1" smtClean="0"/>
              <a:t>Zealand</a:t>
            </a:r>
            <a:r>
              <a:rPr lang="cs-CZ" sz="3100" dirty="0" smtClean="0"/>
              <a:t>-01.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6"/>
              </a:rPr>
              <a:t>http://commons.wikimedia.org/wiki/File:Geothermal_pools,_Rotorua,_New_Zealand-01.jpg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 OLYWYER. </a:t>
            </a:r>
            <a:r>
              <a:rPr lang="cs-CZ" sz="3100" dirty="0" err="1" smtClean="0"/>
              <a:t>Milford</a:t>
            </a:r>
            <a:r>
              <a:rPr lang="cs-CZ" sz="3100" dirty="0" smtClean="0"/>
              <a:t> </a:t>
            </a:r>
            <a:r>
              <a:rPr lang="cs-CZ" sz="3100" dirty="0" err="1" smtClean="0"/>
              <a:t>sound</a:t>
            </a:r>
            <a:r>
              <a:rPr lang="cs-CZ" sz="3100" dirty="0" smtClean="0"/>
              <a:t> </a:t>
            </a:r>
            <a:r>
              <a:rPr lang="cs-CZ" sz="3100" dirty="0" err="1" smtClean="0"/>
              <a:t>Nouvelle</a:t>
            </a:r>
            <a:r>
              <a:rPr lang="cs-CZ" sz="3100" dirty="0" smtClean="0"/>
              <a:t> Zélande 03 mars 2005.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7"/>
              </a:rPr>
              <a:t>http://commons.wikimedia.org/wiki/File:Milford_sound_Nouvelle_Zélande_03_mars_2005.jpg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SÁNCHEZ PORTERO, </a:t>
            </a:r>
            <a:r>
              <a:rPr lang="cs-CZ" sz="3100" dirty="0" err="1" smtClean="0"/>
              <a:t>Javier</a:t>
            </a:r>
            <a:r>
              <a:rPr lang="cs-CZ" sz="3100" dirty="0" smtClean="0"/>
              <a:t>. </a:t>
            </a:r>
            <a:r>
              <a:rPr lang="cs-CZ" sz="3100" dirty="0" err="1" smtClean="0"/>
              <a:t>Sandfly</a:t>
            </a:r>
            <a:r>
              <a:rPr lang="cs-CZ" sz="3100" dirty="0" smtClean="0"/>
              <a:t> </a:t>
            </a:r>
            <a:r>
              <a:rPr lang="cs-CZ" sz="3100" dirty="0" err="1" smtClean="0"/>
              <a:t>Bay</a:t>
            </a:r>
            <a:r>
              <a:rPr lang="cs-CZ" sz="3100" dirty="0" smtClean="0"/>
              <a:t>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8"/>
              </a:rPr>
              <a:t>http://commons.wikimedia.org/wiki/File:Sandfly_Bay.jpg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EDWIN.11. </a:t>
            </a:r>
            <a:r>
              <a:rPr lang="cs-CZ" sz="3100" dirty="0" err="1" smtClean="0"/>
              <a:t>Franz</a:t>
            </a:r>
            <a:r>
              <a:rPr lang="cs-CZ" sz="3100" dirty="0" smtClean="0"/>
              <a:t> Josef </a:t>
            </a:r>
            <a:r>
              <a:rPr lang="cs-CZ" sz="3100" dirty="0" err="1" smtClean="0"/>
              <a:t>Glacier</a:t>
            </a:r>
            <a:r>
              <a:rPr lang="cs-CZ" sz="3100" dirty="0" smtClean="0"/>
              <a:t> (4673939965).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9"/>
              </a:rPr>
              <a:t>http://commons.wikimedia.org/wiki/File:Franz_Josef_Glacier_(4673939965).jpg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O'BEIRNE, </a:t>
            </a:r>
            <a:r>
              <a:rPr lang="cs-CZ" sz="3100" dirty="0" err="1" smtClean="0"/>
              <a:t>Greg</a:t>
            </a:r>
            <a:r>
              <a:rPr lang="cs-CZ" sz="3100" dirty="0" smtClean="0"/>
              <a:t>. ChristChurchCathedral1 </a:t>
            </a:r>
            <a:r>
              <a:rPr lang="cs-CZ" sz="3100" dirty="0" err="1" smtClean="0"/>
              <a:t>gobeirne</a:t>
            </a:r>
            <a:r>
              <a:rPr lang="cs-CZ" sz="3100" dirty="0" smtClean="0"/>
              <a:t>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10"/>
              </a:rPr>
              <a:t>http://commons.wikimedia.org/wiki/File:ChristChurchCathedral1_gobeirne.jpg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MAUNGATAUTARI ECOLOGICAL ISLAND TRUST. </a:t>
            </a:r>
            <a:r>
              <a:rPr lang="cs-CZ" sz="3100" dirty="0" err="1" smtClean="0"/>
              <a:t>TeTuatahianui</a:t>
            </a:r>
            <a:r>
              <a:rPr lang="cs-CZ" sz="3100" dirty="0" smtClean="0"/>
              <a:t>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11"/>
              </a:rPr>
              <a:t>http://en.wikipedia.org/wiki/File:TeTuatahianui.jpg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WVERMAAT. </a:t>
            </a:r>
            <a:r>
              <a:rPr lang="cs-CZ" sz="3100" dirty="0" err="1" smtClean="0"/>
              <a:t>Deinacrida</a:t>
            </a:r>
            <a:r>
              <a:rPr lang="cs-CZ" sz="3100" dirty="0" smtClean="0"/>
              <a:t> </a:t>
            </a:r>
            <a:r>
              <a:rPr lang="cs-CZ" sz="3100" dirty="0" err="1" smtClean="0"/>
              <a:t>rugosa</a:t>
            </a:r>
            <a:r>
              <a:rPr lang="cs-CZ" sz="3100" dirty="0" smtClean="0"/>
              <a:t> NZ.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12"/>
              </a:rPr>
              <a:t>http://commons.wikimedia.org/wiki/File:Deinacrida_rugosa_NZ.jpg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err="1" smtClean="0"/>
              <a:t>Sphenodon</a:t>
            </a:r>
            <a:r>
              <a:rPr lang="cs-CZ" sz="3100" dirty="0" smtClean="0"/>
              <a:t> </a:t>
            </a:r>
            <a:r>
              <a:rPr lang="cs-CZ" sz="3100" dirty="0" err="1" smtClean="0"/>
              <a:t>punctatus</a:t>
            </a:r>
            <a:r>
              <a:rPr lang="cs-CZ" sz="3100" dirty="0" smtClean="0"/>
              <a:t> in </a:t>
            </a:r>
            <a:r>
              <a:rPr lang="cs-CZ" sz="3100" dirty="0" err="1" smtClean="0"/>
              <a:t>Waikanae</a:t>
            </a:r>
            <a:r>
              <a:rPr lang="cs-CZ" sz="3100" dirty="0" smtClean="0"/>
              <a:t>, New </a:t>
            </a:r>
            <a:r>
              <a:rPr lang="cs-CZ" sz="3100" dirty="0" err="1" smtClean="0"/>
              <a:t>Zealand</a:t>
            </a:r>
            <a:r>
              <a:rPr lang="cs-CZ" sz="3100" dirty="0" smtClean="0"/>
              <a:t>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http://en.wikipedia.org/wiki/File:Sphenodon_punctatus_in_Waikanae,_New_Zealand.jpg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MNOLF. </a:t>
            </a:r>
            <a:r>
              <a:rPr lang="cs-CZ" sz="3100" dirty="0" err="1" smtClean="0"/>
              <a:t>Strigops</a:t>
            </a:r>
            <a:r>
              <a:rPr lang="cs-CZ" sz="3100" dirty="0" smtClean="0"/>
              <a:t> </a:t>
            </a:r>
            <a:r>
              <a:rPr lang="cs-CZ" sz="3100" dirty="0" err="1" smtClean="0"/>
              <a:t>habroptilus</a:t>
            </a:r>
            <a:r>
              <a:rPr lang="cs-CZ" sz="3100" dirty="0" smtClean="0"/>
              <a:t> 1.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13"/>
              </a:rPr>
              <a:t>http://en.wikipedia.org/wiki/File:Strigops_habroptilus_1.jpg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HILLS, </a:t>
            </a:r>
            <a:r>
              <a:rPr lang="cs-CZ" sz="3100" dirty="0" err="1" smtClean="0"/>
              <a:t>Sonya</a:t>
            </a:r>
            <a:r>
              <a:rPr lang="cs-CZ" sz="3100" dirty="0" smtClean="0"/>
              <a:t> &amp; </a:t>
            </a:r>
            <a:r>
              <a:rPr lang="cs-CZ" sz="3100" dirty="0" err="1" smtClean="0"/>
              <a:t>Jason</a:t>
            </a:r>
            <a:r>
              <a:rPr lang="cs-CZ" sz="3100" dirty="0" smtClean="0"/>
              <a:t>. </a:t>
            </a:r>
            <a:r>
              <a:rPr lang="cs-CZ" sz="3100" dirty="0" err="1" smtClean="0"/>
              <a:t>All</a:t>
            </a:r>
            <a:r>
              <a:rPr lang="cs-CZ" sz="3100" dirty="0" smtClean="0"/>
              <a:t> </a:t>
            </a:r>
            <a:r>
              <a:rPr lang="cs-CZ" sz="3100" dirty="0" err="1" smtClean="0"/>
              <a:t>Blacks</a:t>
            </a:r>
            <a:r>
              <a:rPr lang="cs-CZ" sz="3100" dirty="0" smtClean="0"/>
              <a:t> </a:t>
            </a:r>
            <a:r>
              <a:rPr lang="cs-CZ" sz="3100" dirty="0" err="1" smtClean="0"/>
              <a:t>Haka</a:t>
            </a:r>
            <a:r>
              <a:rPr lang="cs-CZ" sz="3100" dirty="0" smtClean="0"/>
              <a:t>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14"/>
              </a:rPr>
              <a:t>http://en.wikipedia.org/wiki/File:All_Blacks_Haka.jpg</a:t>
            </a:r>
            <a:endParaRPr lang="cs-CZ" sz="31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100" dirty="0" smtClean="0"/>
              <a:t>SUBRITZKY, </a:t>
            </a:r>
            <a:r>
              <a:rPr lang="cs-CZ" sz="3100" dirty="0" err="1" smtClean="0"/>
              <a:t>Mike</a:t>
            </a:r>
            <a:r>
              <a:rPr lang="cs-CZ" sz="3100" dirty="0" smtClean="0"/>
              <a:t>. </a:t>
            </a:r>
            <a:r>
              <a:rPr lang="cs-CZ" sz="3100" dirty="0" err="1" smtClean="0"/>
              <a:t>Anzac</a:t>
            </a:r>
            <a:r>
              <a:rPr lang="cs-CZ" sz="3100" dirty="0" smtClean="0"/>
              <a:t> </a:t>
            </a:r>
            <a:r>
              <a:rPr lang="cs-CZ" sz="3100" dirty="0" err="1" smtClean="0"/>
              <a:t>Day</a:t>
            </a:r>
            <a:r>
              <a:rPr lang="cs-CZ" sz="3100" dirty="0" smtClean="0"/>
              <a:t> 1. In:</a:t>
            </a:r>
            <a:r>
              <a:rPr lang="cs-CZ" sz="3100" i="1" dirty="0" smtClean="0"/>
              <a:t> </a:t>
            </a:r>
            <a:r>
              <a:rPr lang="cs-CZ" sz="3100" i="1" dirty="0" err="1" smtClean="0"/>
              <a:t>Wikipedia</a:t>
            </a:r>
            <a:r>
              <a:rPr lang="cs-CZ" sz="3100" i="1" dirty="0" smtClean="0"/>
              <a:t>: </a:t>
            </a:r>
            <a:r>
              <a:rPr lang="cs-CZ" sz="3100" i="1" dirty="0" err="1" smtClean="0"/>
              <a:t>the</a:t>
            </a:r>
            <a:r>
              <a:rPr lang="cs-CZ" sz="3100" i="1" dirty="0" smtClean="0"/>
              <a:t> free </a:t>
            </a:r>
            <a:r>
              <a:rPr lang="cs-CZ" sz="3100" i="1" dirty="0" err="1" smtClean="0"/>
              <a:t>encyclopedia</a:t>
            </a:r>
            <a:r>
              <a:rPr lang="cs-CZ" sz="3100" dirty="0" smtClean="0"/>
              <a:t> [online]. San </a:t>
            </a:r>
            <a:r>
              <a:rPr lang="cs-CZ" sz="3100" dirty="0" err="1" smtClean="0"/>
              <a:t>Francisco</a:t>
            </a:r>
            <a:r>
              <a:rPr lang="cs-CZ" sz="3100" dirty="0" smtClean="0"/>
              <a:t> (CA): </a:t>
            </a:r>
            <a:r>
              <a:rPr lang="cs-CZ" sz="3100" dirty="0" err="1" smtClean="0"/>
              <a:t>Wikimedia</a:t>
            </a:r>
            <a:r>
              <a:rPr lang="cs-CZ" sz="3100" dirty="0" smtClean="0"/>
              <a:t> </a:t>
            </a:r>
            <a:r>
              <a:rPr lang="cs-CZ" sz="3100" dirty="0" err="1" smtClean="0"/>
              <a:t>Foundation</a:t>
            </a:r>
            <a:r>
              <a:rPr lang="cs-CZ" sz="3100" dirty="0" smtClean="0"/>
              <a:t>, 2001- [cit. 2013-08-23]. Dostupné z: </a:t>
            </a:r>
            <a:r>
              <a:rPr lang="cs-CZ" sz="3100" dirty="0" smtClean="0">
                <a:hlinkClick r:id="rId15"/>
              </a:rPr>
              <a:t>http://en.wikipedia.org/wiki/File:Anzac_Day_1.jpg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238</TotalTime>
  <Words>1244</Words>
  <Application>Microsoft Office PowerPoint</Application>
  <PresentationFormat>Předvádění na obrazovce (4:3)</PresentationFormat>
  <Paragraphs>114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NEW ZEALAND</vt:lpstr>
      <vt:lpstr>New Zealand</vt:lpstr>
      <vt:lpstr>Facts and figures</vt:lpstr>
      <vt:lpstr>Prezentace aplikace PowerPoint</vt:lpstr>
      <vt:lpstr>Geography</vt:lpstr>
      <vt:lpstr>Famous tourist destinations</vt:lpstr>
      <vt:lpstr>Prezentace aplikace PowerPoint</vt:lpstr>
      <vt:lpstr>Nature</vt:lpstr>
      <vt:lpstr>Prezentace aplikace PowerPoint</vt:lpstr>
      <vt:lpstr>History</vt:lpstr>
      <vt:lpstr>Sports</vt:lpstr>
      <vt:lpstr>Holidays</vt:lpstr>
      <vt:lpstr>Použitý materiál</vt:lpstr>
    </vt:vector>
  </TitlesOfParts>
  <Company>Dům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ZEALAND</dc:title>
  <dc:creator>Paula</dc:creator>
  <cp:lastModifiedBy>Antonín Zelený</cp:lastModifiedBy>
  <cp:revision>120</cp:revision>
  <dcterms:created xsi:type="dcterms:W3CDTF">2013-08-23T14:05:59Z</dcterms:created>
  <dcterms:modified xsi:type="dcterms:W3CDTF">2013-11-04T18:53:57Z</dcterms:modified>
</cp:coreProperties>
</file>