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4" r:id="rId7"/>
    <p:sldId id="262" r:id="rId8"/>
    <p:sldId id="263" r:id="rId9"/>
    <p:sldId id="268" r:id="rId10"/>
    <p:sldId id="265" r:id="rId11"/>
    <p:sldId id="266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Diva </a:t>
                      </a:r>
                      <a:r>
                        <a:rPr lang="cs-CZ" sz="800" dirty="0" err="1" smtClean="0">
                          <a:effectLst/>
                        </a:rPr>
                        <a:t>Bara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4.3.12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29. 10. 2012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</a:t>
                      </a:r>
                      <a:r>
                        <a:rPr lang="cs-CZ" sz="800" baseline="0" dirty="0" smtClean="0">
                          <a:effectLst/>
                        </a:rPr>
                        <a:t>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</a:t>
                      </a:r>
                      <a:r>
                        <a:rPr lang="cs-CZ" sz="800" baseline="0" dirty="0" smtClean="0">
                          <a:effectLst/>
                        </a:rPr>
                        <a:t> obsahující rozbor díla  Divá Bára a základní informace o Boženě Němcové.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</a:t>
                      </a:r>
                      <a:r>
                        <a:rPr lang="cs-CZ" sz="800" baseline="0" dirty="0" smtClean="0">
                          <a:effectLst/>
                        </a:rPr>
                        <a:t> podporující interpretaci díla Král Lávra. Východisko k analýze díla u ústní maturitní zkoušky.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Divá Bára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z mnohých povídek autorky, ve kterých </a:t>
            </a:r>
          </a:p>
          <a:p>
            <a:pPr>
              <a:buNone/>
            </a:pPr>
            <a:r>
              <a:rPr lang="cs-CZ" dirty="0" smtClean="0"/>
              <a:t>zachycuje venkovský život</a:t>
            </a:r>
          </a:p>
          <a:p>
            <a:r>
              <a:rPr lang="cs-CZ" dirty="0" smtClean="0"/>
              <a:t>vydávána v </a:t>
            </a:r>
            <a:r>
              <a:rPr lang="cs-CZ" dirty="0" smtClean="0"/>
              <a:t>různých souborech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příběh dospívající dívky</a:t>
            </a:r>
          </a:p>
          <a:p>
            <a:r>
              <a:rPr lang="cs-CZ" dirty="0" smtClean="0"/>
              <a:t>v mnoha ohledech jiná</a:t>
            </a:r>
          </a:p>
          <a:p>
            <a:r>
              <a:rPr lang="cs-CZ" dirty="0" smtClean="0"/>
              <a:t>jednotlivé příběhy (osudy i jiných lidí)</a:t>
            </a:r>
          </a:p>
          <a:p>
            <a:r>
              <a:rPr lang="cs-CZ" dirty="0" smtClean="0"/>
              <a:t>děj vrcholí událostí na hřbitově – Bára málem </a:t>
            </a:r>
          </a:p>
          <a:p>
            <a:pPr>
              <a:buNone/>
            </a:pPr>
            <a:r>
              <a:rPr lang="cs-CZ" dirty="0" smtClean="0"/>
              <a:t>uhoří</a:t>
            </a:r>
          </a:p>
          <a:p>
            <a:r>
              <a:rPr lang="cs-CZ" dirty="0" smtClean="0"/>
              <a:t>končí šťastně – Bára se </a:t>
            </a:r>
            <a:r>
              <a:rPr lang="cs-CZ" dirty="0" smtClean="0"/>
              <a:t>provdá za myslivce, </a:t>
            </a:r>
          </a:p>
          <a:p>
            <a:pPr>
              <a:buNone/>
            </a:pPr>
            <a:r>
              <a:rPr lang="cs-CZ" dirty="0" err="1" smtClean="0"/>
              <a:t>Elška</a:t>
            </a:r>
            <a:r>
              <a:rPr lang="cs-CZ" dirty="0" smtClean="0"/>
              <a:t> </a:t>
            </a:r>
            <a:r>
              <a:rPr lang="cs-CZ" dirty="0" smtClean="0"/>
              <a:t>se </a:t>
            </a:r>
            <a:r>
              <a:rPr lang="cs-CZ" dirty="0" smtClean="0"/>
              <a:t>provdá za </a:t>
            </a:r>
            <a:r>
              <a:rPr lang="cs-CZ" dirty="0" smtClean="0"/>
              <a:t>lékaře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→ autorčina idealizace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hlavní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hezká, mladá dívka</a:t>
            </a:r>
          </a:p>
          <a:p>
            <a:r>
              <a:rPr lang="cs-CZ" dirty="0" smtClean="0"/>
              <a:t>statná, silná (způsob života)</a:t>
            </a:r>
          </a:p>
          <a:p>
            <a:r>
              <a:rPr lang="cs-CZ" dirty="0" smtClean="0"/>
              <a:t>nebojácná (výchova otce)</a:t>
            </a:r>
          </a:p>
          <a:p>
            <a:r>
              <a:rPr lang="cs-CZ" dirty="0" smtClean="0"/>
              <a:t>umí věci, které ostatní vesničané neumí</a:t>
            </a:r>
          </a:p>
          <a:p>
            <a:r>
              <a:rPr lang="cs-CZ" dirty="0" smtClean="0"/>
              <a:t>obětavá, milující svoje blízké</a:t>
            </a:r>
          </a:p>
          <a:p>
            <a:r>
              <a:rPr lang="cs-CZ" dirty="0" smtClean="0"/>
              <a:t>úzké propojení s přírodou (její znalost – </a:t>
            </a:r>
          </a:p>
          <a:p>
            <a:pPr>
              <a:buNone/>
            </a:pPr>
            <a:r>
              <a:rPr lang="cs-CZ" dirty="0" smtClean="0"/>
              <a:t>výchova)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otec Báry – pastýř Jakub</a:t>
            </a:r>
          </a:p>
          <a:p>
            <a:r>
              <a:rPr lang="cs-CZ" dirty="0" err="1" smtClean="0"/>
              <a:t>Elška</a:t>
            </a:r>
            <a:r>
              <a:rPr lang="cs-CZ" dirty="0" smtClean="0"/>
              <a:t> a Jozífek – přátelé Báry</a:t>
            </a:r>
          </a:p>
          <a:p>
            <a:r>
              <a:rPr lang="cs-CZ" dirty="0" smtClean="0"/>
              <a:t>tetička, pan farář, pan správce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český venkov, zachyceny sociální rozdíly mezi</a:t>
            </a:r>
          </a:p>
          <a:p>
            <a:pPr>
              <a:buNone/>
            </a:pPr>
            <a:r>
              <a:rPr lang="cs-CZ" dirty="0" smtClean="0"/>
              <a:t>jednotlivými vrstvami venkovského obyvatelstva</a:t>
            </a:r>
          </a:p>
          <a:p>
            <a:r>
              <a:rPr lang="cs-CZ" dirty="0" smtClean="0"/>
              <a:t>čas není upřesněn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vypravování v </a:t>
            </a:r>
            <a:r>
              <a:rPr lang="cs-CZ" dirty="0" err="1" smtClean="0"/>
              <a:t>er</a:t>
            </a:r>
            <a:r>
              <a:rPr lang="cs-CZ" dirty="0" smtClean="0"/>
              <a:t>-formě (objektivní vypravěč </a:t>
            </a:r>
          </a:p>
          <a:p>
            <a:pPr>
              <a:buNone/>
            </a:pPr>
            <a:r>
              <a:rPr lang="cs-CZ" dirty="0" smtClean="0"/>
              <a:t>typický pro realismus) </a:t>
            </a:r>
          </a:p>
          <a:p>
            <a:r>
              <a:rPr lang="cs-CZ" dirty="0" smtClean="0"/>
              <a:t>chronologický děj, retrospektivně se </a:t>
            </a:r>
          </a:p>
          <a:p>
            <a:pPr>
              <a:buNone/>
            </a:pPr>
            <a:r>
              <a:rPr lang="cs-CZ" dirty="0" smtClean="0"/>
              <a:t>dozvídáme o narození Báry, smrti maminky, </a:t>
            </a:r>
          </a:p>
          <a:p>
            <a:pPr>
              <a:buNone/>
            </a:pPr>
            <a:r>
              <a:rPr lang="cs-CZ" dirty="0" smtClean="0"/>
              <a:t>příhodách z dětství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</a:t>
            </a:r>
          </a:p>
          <a:p>
            <a:r>
              <a:rPr lang="cs-CZ" dirty="0" smtClean="0"/>
              <a:t>archaismy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Aktuálnost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tematika nadčasová – obavy z jinakosti, </a:t>
            </a:r>
          </a:p>
          <a:p>
            <a:pPr>
              <a:buNone/>
            </a:pPr>
            <a:r>
              <a:rPr lang="cs-CZ" dirty="0" smtClean="0"/>
              <a:t>odlišnosti, touha po penězích a ochota jim</a:t>
            </a:r>
          </a:p>
          <a:p>
            <a:pPr>
              <a:buNone/>
            </a:pPr>
            <a:r>
              <a:rPr lang="cs-CZ" dirty="0" smtClean="0"/>
              <a:t>obětovat téměř vše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jednoduchý, krátký příběh</a:t>
            </a:r>
          </a:p>
          <a:p>
            <a:r>
              <a:rPr lang="cs-CZ" dirty="0" smtClean="0"/>
              <a:t>postavy se nevyvíjejí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1949 zfilmováno</a:t>
            </a:r>
          </a:p>
          <a:p>
            <a:r>
              <a:rPr lang="cs-CZ" dirty="0" smtClean="0"/>
              <a:t>často dramatizováno</a:t>
            </a:r>
          </a:p>
          <a:p>
            <a:r>
              <a:rPr lang="cs-CZ" dirty="0" smtClean="0"/>
              <a:t>původní muzikál Městského divadla Brno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Božena Němcová (1820? – 1862)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prozaička, sběratelka ústní lidové slovesnosti </a:t>
            </a:r>
          </a:p>
          <a:p>
            <a:pPr>
              <a:buNone/>
            </a:pPr>
            <a:r>
              <a:rPr lang="cs-CZ" dirty="0" smtClean="0"/>
              <a:t>(pohádky)</a:t>
            </a:r>
          </a:p>
          <a:p>
            <a:r>
              <a:rPr lang="cs-CZ" dirty="0" smtClean="0"/>
              <a:t>pohnutý osobní život</a:t>
            </a:r>
          </a:p>
          <a:p>
            <a:r>
              <a:rPr lang="cs-CZ" dirty="0" smtClean="0"/>
              <a:t>tvoří v době realismu, její dílo výrazné prvky</a:t>
            </a:r>
          </a:p>
          <a:p>
            <a:pPr>
              <a:buNone/>
            </a:pPr>
            <a:r>
              <a:rPr lang="cs-CZ" dirty="0" smtClean="0"/>
              <a:t>romantismu</a:t>
            </a:r>
          </a:p>
          <a:p>
            <a:r>
              <a:rPr lang="cs-CZ" dirty="0" smtClean="0"/>
              <a:t>další prózy: Babička, V zámku a podzámčí, </a:t>
            </a:r>
          </a:p>
          <a:p>
            <a:pPr>
              <a:buNone/>
            </a:pPr>
            <a:r>
              <a:rPr lang="cs-CZ" smtClean="0"/>
              <a:t>Karla</a:t>
            </a:r>
            <a:r>
              <a:rPr lang="cs-CZ" dirty="0" smtClean="0"/>
              <a:t>, Dobrý člověk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NĚMCOVÁ, Božena. </a:t>
            </a:r>
            <a:r>
              <a:rPr lang="cs-CZ" sz="2000" i="1" dirty="0" smtClean="0"/>
              <a:t>Karla, Divá Bára, Chudí lidé, Dobrý člověk, Pan učitel</a:t>
            </a:r>
            <a:r>
              <a:rPr lang="cs-CZ" sz="2000" dirty="0" smtClean="0"/>
              <a:t>. Praha: Státní pedagogické </a:t>
            </a:r>
            <a:r>
              <a:rPr lang="cs-CZ" sz="2000" dirty="0" err="1" smtClean="0"/>
              <a:t>nakldatelství</a:t>
            </a:r>
            <a:r>
              <a:rPr lang="cs-CZ" sz="2000" dirty="0" smtClean="0"/>
              <a:t>, 1974, 285 s.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415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Divá Bára</vt:lpstr>
      <vt:lpstr>Okolnosti vzniku</vt:lpstr>
      <vt:lpstr>Děj </vt:lpstr>
      <vt:lpstr>Charakteristika hlavní postavy</vt:lpstr>
      <vt:lpstr>Další postavy</vt:lpstr>
      <vt:lpstr>Prostor a čas </vt:lpstr>
      <vt:lpstr>Kompozice</vt:lpstr>
      <vt:lpstr>Jazykové prostředky</vt:lpstr>
      <vt:lpstr>Aktuálnost díla</vt:lpstr>
      <vt:lpstr>Povídka</vt:lpstr>
      <vt:lpstr>Adaptace</vt:lpstr>
      <vt:lpstr>Božena Němcová (1820? – 1862)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8</cp:revision>
  <dcterms:created xsi:type="dcterms:W3CDTF">2012-12-23T08:55:19Z</dcterms:created>
  <dcterms:modified xsi:type="dcterms:W3CDTF">2013-06-04T04:44:14Z</dcterms:modified>
</cp:coreProperties>
</file>