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00596077"/>
              </p:ext>
            </p:extLst>
          </p:nvPr>
        </p:nvGraphicFramePr>
        <p:xfrm>
          <a:off x="539552" y="1844825"/>
          <a:ext cx="8208912" cy="47679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Katolické gymnázium Třebíč, Otmarova 22, Třebíč 674 01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</a:t>
                      </a:r>
                      <a:r>
                        <a:rPr lang="cs-CZ" sz="800" dirty="0" smtClean="0">
                          <a:effectLst/>
                        </a:rPr>
                        <a:t>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Moderní 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CZ.1.07/1.5.00/34.0464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Šablona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III/2 Inovace a zkvalitnění výuky prostřednictvím ICT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800" dirty="0" smtClean="0">
                          <a:effectLst/>
                        </a:rPr>
                        <a:t>Drahomír Havlíček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Obraz </a:t>
                      </a:r>
                      <a:r>
                        <a:rPr lang="cs-CZ" sz="800" dirty="0" err="1" smtClean="0">
                          <a:effectLst/>
                        </a:rPr>
                        <a:t>Doriana</a:t>
                      </a:r>
                      <a:r>
                        <a:rPr lang="cs-CZ" sz="800" dirty="0" smtClean="0">
                          <a:effectLst/>
                        </a:rPr>
                        <a:t> </a:t>
                      </a:r>
                      <a:r>
                        <a:rPr lang="cs-CZ" sz="800" dirty="0" err="1" smtClean="0">
                          <a:effectLst/>
                        </a:rPr>
                        <a:t>Graye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4.3.13</a:t>
                      </a:r>
                      <a:endParaRPr lang="cs-CZ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797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29. 10. 2012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Český jazyk a literatura</a:t>
                      </a:r>
                      <a:r>
                        <a:rPr lang="cs-CZ" sz="800" dirty="0"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Tematická oblast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Interpretace literárního díla.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Výstup ŠVP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Žák interpretuje literární dílo.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</a:t>
                      </a:r>
                      <a:r>
                        <a:rPr lang="cs-CZ" sz="800" baseline="0" dirty="0" smtClean="0">
                          <a:effectLst/>
                        </a:rPr>
                        <a:t> obsahuje rozbor díla  Obraz </a:t>
                      </a:r>
                      <a:r>
                        <a:rPr lang="cs-CZ" sz="800" baseline="0" dirty="0" err="1" smtClean="0">
                          <a:effectLst/>
                        </a:rPr>
                        <a:t>Doriana</a:t>
                      </a:r>
                      <a:r>
                        <a:rPr lang="cs-CZ" sz="800" baseline="0" dirty="0" smtClean="0">
                          <a:effectLst/>
                        </a:rPr>
                        <a:t> </a:t>
                      </a:r>
                      <a:r>
                        <a:rPr lang="cs-CZ" sz="800" baseline="0" dirty="0" err="1" smtClean="0">
                          <a:effectLst/>
                        </a:rPr>
                        <a:t>Graye</a:t>
                      </a:r>
                      <a:r>
                        <a:rPr lang="cs-CZ" sz="800" baseline="0" dirty="0" smtClean="0">
                          <a:effectLst/>
                        </a:rPr>
                        <a:t> a základní informace o autorovi.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popis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</a:t>
                      </a:r>
                      <a:r>
                        <a:rPr lang="cs-CZ" sz="800" baseline="0" dirty="0" smtClean="0">
                          <a:effectLst/>
                        </a:rPr>
                        <a:t> podporuje interpretaci díla  obraz </a:t>
                      </a:r>
                      <a:r>
                        <a:rPr lang="cs-CZ" sz="800" baseline="0" dirty="0" err="1" smtClean="0">
                          <a:effectLst/>
                        </a:rPr>
                        <a:t>Doriana</a:t>
                      </a:r>
                      <a:r>
                        <a:rPr lang="cs-CZ" sz="800" baseline="0" dirty="0" smtClean="0">
                          <a:effectLst/>
                        </a:rPr>
                        <a:t> </a:t>
                      </a:r>
                      <a:r>
                        <a:rPr lang="cs-CZ" sz="800" baseline="0" dirty="0" err="1" smtClean="0">
                          <a:effectLst/>
                        </a:rPr>
                        <a:t>Graye</a:t>
                      </a:r>
                      <a:r>
                        <a:rPr lang="cs-CZ" sz="800" baseline="0" dirty="0" smtClean="0">
                          <a:effectLst/>
                        </a:rPr>
                        <a:t>. Slouží jako východisko k analýze díla u ústní maturitní zkoušky.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Hodnocení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Prezentace se osvědčila. Žáci vycházeli při rozboru ze samostatné četby a vhodně reagovali na přednášené učivo.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Obraz </a:t>
            </a:r>
            <a:r>
              <a:rPr lang="cs-CZ" dirty="0" err="1" smtClean="0"/>
              <a:t>Doriana</a:t>
            </a:r>
            <a:r>
              <a:rPr lang="cs-CZ" dirty="0" smtClean="0"/>
              <a:t> </a:t>
            </a:r>
            <a:r>
              <a:rPr lang="cs-CZ" dirty="0" err="1" smtClean="0"/>
              <a:t>Graye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Oscar </a:t>
            </a:r>
            <a:r>
              <a:rPr lang="cs-CZ" dirty="0" err="1" smtClean="0"/>
              <a:t>Wilde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Okolnosti vzniku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jediný autorův román</a:t>
            </a:r>
          </a:p>
          <a:p>
            <a:r>
              <a:rPr lang="cs-CZ" dirty="0" smtClean="0"/>
              <a:t>nejdříve vydán časopisecky</a:t>
            </a:r>
          </a:p>
          <a:p>
            <a:r>
              <a:rPr lang="cs-CZ" dirty="0" smtClean="0"/>
              <a:t>poté rozšířen do rozsahu románu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Kompozice románu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začátku citáty Oscara </a:t>
            </a:r>
            <a:r>
              <a:rPr lang="cs-CZ" dirty="0" err="1" smtClean="0"/>
              <a:t>Wilde</a:t>
            </a:r>
            <a:r>
              <a:rPr lang="cs-CZ" dirty="0" smtClean="0"/>
              <a:t> (velmi oblíbené</a:t>
            </a:r>
          </a:p>
          <a:p>
            <a:pPr>
              <a:buNone/>
            </a:pPr>
            <a:r>
              <a:rPr lang="cs-CZ" dirty="0" smtClean="0"/>
              <a:t>a často uváděné)</a:t>
            </a:r>
          </a:p>
          <a:p>
            <a:r>
              <a:rPr lang="cs-CZ" dirty="0" smtClean="0"/>
              <a:t>celkem 22 nepojmenovaných kapitol</a:t>
            </a:r>
          </a:p>
          <a:p>
            <a:r>
              <a:rPr lang="cs-CZ" dirty="0" smtClean="0"/>
              <a:t>vyprávěcí forma: </a:t>
            </a:r>
            <a:r>
              <a:rPr lang="cs-CZ" dirty="0" err="1" smtClean="0"/>
              <a:t>er</a:t>
            </a:r>
            <a:r>
              <a:rPr lang="cs-CZ" dirty="0" smtClean="0"/>
              <a:t> - forma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Prostor a čas románu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autorova současnost (konec 19. století)</a:t>
            </a:r>
          </a:p>
          <a:p>
            <a:r>
              <a:rPr lang="cs-CZ" dirty="0" smtClean="0"/>
              <a:t>Londýn</a:t>
            </a:r>
            <a:r>
              <a:rPr lang="cs-CZ" dirty="0" smtClean="0"/>
              <a:t>, londýnská společnost, její vyšší vrstva,</a:t>
            </a:r>
          </a:p>
          <a:p>
            <a:pPr>
              <a:buNone/>
            </a:pPr>
            <a:r>
              <a:rPr lang="cs-CZ" dirty="0" smtClean="0"/>
              <a:t>zachycení jejího úpadku, mravní zkaženosti – </a:t>
            </a:r>
          </a:p>
          <a:p>
            <a:pPr>
              <a:buNone/>
            </a:pPr>
            <a:r>
              <a:rPr lang="cs-CZ" dirty="0" smtClean="0"/>
              <a:t>období dekadence a nihilismu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Vztah autor – postavy románu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důvěrně známé prostředí, autor sám členem</a:t>
            </a:r>
          </a:p>
          <a:p>
            <a:pPr>
              <a:buNone/>
            </a:pPr>
            <a:r>
              <a:rPr lang="cs-CZ" dirty="0" smtClean="0"/>
              <a:t>(dekadentní prostředí anglické smetánky)</a:t>
            </a:r>
          </a:p>
          <a:p>
            <a:r>
              <a:rPr lang="cs-CZ" dirty="0" smtClean="0"/>
              <a:t>autorovým obrazem </a:t>
            </a:r>
            <a:r>
              <a:rPr lang="cs-CZ" dirty="0" smtClean="0"/>
              <a:t>v knize pravděpodobně </a:t>
            </a:r>
          </a:p>
          <a:p>
            <a:pPr>
              <a:buNone/>
            </a:pPr>
            <a:r>
              <a:rPr lang="cs-CZ" dirty="0" smtClean="0"/>
              <a:t>lord Henry </a:t>
            </a:r>
            <a:r>
              <a:rPr lang="cs-CZ" dirty="0" err="1" smtClean="0"/>
              <a:t>Wotton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Dorian</a:t>
            </a:r>
            <a:r>
              <a:rPr lang="cs-CZ" dirty="0" smtClean="0"/>
              <a:t> </a:t>
            </a:r>
            <a:r>
              <a:rPr lang="cs-CZ" dirty="0" err="1" smtClean="0"/>
              <a:t>Graye</a:t>
            </a:r>
            <a:r>
              <a:rPr lang="cs-CZ" dirty="0" smtClean="0"/>
              <a:t> – mladý aristokrat s andělským </a:t>
            </a:r>
          </a:p>
          <a:p>
            <a:pPr>
              <a:buNone/>
            </a:pPr>
            <a:r>
              <a:rPr lang="cs-CZ" dirty="0" smtClean="0"/>
              <a:t>zjevem, pod vlivem lorda </a:t>
            </a:r>
            <a:r>
              <a:rPr lang="cs-CZ" dirty="0" err="1" smtClean="0"/>
              <a:t>Wottona</a:t>
            </a:r>
            <a:r>
              <a:rPr lang="cs-CZ" dirty="0" smtClean="0"/>
              <a:t> ze mění,</a:t>
            </a:r>
          </a:p>
          <a:p>
            <a:pPr>
              <a:buNone/>
            </a:pPr>
            <a:r>
              <a:rPr lang="cs-CZ" dirty="0" smtClean="0"/>
              <a:t>předobraz v antickém hrdinovi </a:t>
            </a:r>
            <a:r>
              <a:rPr lang="cs-CZ" dirty="0" err="1" smtClean="0"/>
              <a:t>Narcisovi</a:t>
            </a:r>
            <a:r>
              <a:rPr lang="cs-CZ" dirty="0" smtClean="0"/>
              <a:t> </a:t>
            </a:r>
          </a:p>
          <a:p>
            <a:r>
              <a:rPr lang="cs-CZ" dirty="0" smtClean="0"/>
              <a:t>lord Henry </a:t>
            </a:r>
            <a:r>
              <a:rPr lang="cs-CZ" dirty="0" err="1" smtClean="0"/>
              <a:t>Wotton</a:t>
            </a:r>
            <a:r>
              <a:rPr lang="cs-CZ" dirty="0" smtClean="0"/>
              <a:t> – přítel malíře </a:t>
            </a:r>
            <a:r>
              <a:rPr lang="cs-CZ" dirty="0" err="1" smtClean="0"/>
              <a:t>Basila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dirty="0" smtClean="0"/>
              <a:t>zkažený člověk, velmi oblíben ve společnosti, </a:t>
            </a:r>
          </a:p>
          <a:p>
            <a:pPr>
              <a:buNone/>
            </a:pPr>
            <a:r>
              <a:rPr lang="cs-CZ" dirty="0" smtClean="0"/>
              <a:t>považován za duchaplného</a:t>
            </a:r>
          </a:p>
          <a:p>
            <a:r>
              <a:rPr lang="cs-CZ" dirty="0" err="1" smtClean="0"/>
              <a:t>Basil</a:t>
            </a:r>
            <a:r>
              <a:rPr lang="cs-CZ" dirty="0" smtClean="0"/>
              <a:t> </a:t>
            </a:r>
            <a:r>
              <a:rPr lang="cs-CZ" dirty="0" err="1" smtClean="0"/>
              <a:t>Hallward</a:t>
            </a:r>
            <a:r>
              <a:rPr lang="cs-CZ" dirty="0" smtClean="0"/>
              <a:t> – nadaný malíř, přítel obou, </a:t>
            </a:r>
          </a:p>
          <a:p>
            <a:pPr>
              <a:buNone/>
            </a:pPr>
            <a:r>
              <a:rPr lang="cs-CZ" dirty="0" smtClean="0"/>
              <a:t>seznámí Henryho s </a:t>
            </a:r>
            <a:r>
              <a:rPr lang="cs-CZ" dirty="0" err="1" smtClean="0"/>
              <a:t>Dorianem</a:t>
            </a:r>
            <a:r>
              <a:rPr lang="cs-CZ" dirty="0" smtClean="0"/>
              <a:t> a nevědomky tak </a:t>
            </a:r>
          </a:p>
          <a:p>
            <a:pPr>
              <a:buNone/>
            </a:pPr>
            <a:r>
              <a:rPr lang="cs-CZ" dirty="0" smtClean="0"/>
              <a:t>zapříčiní </a:t>
            </a:r>
            <a:r>
              <a:rPr lang="cs-CZ" dirty="0" smtClean="0"/>
              <a:t>mravní pád hlavního hrdiny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zachycen postupný mravní úpadek </a:t>
            </a:r>
            <a:r>
              <a:rPr lang="cs-CZ" dirty="0" err="1" smtClean="0"/>
              <a:t>Doriana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err="1" smtClean="0"/>
              <a:t>Graye</a:t>
            </a:r>
            <a:endParaRPr lang="cs-CZ" dirty="0" smtClean="0"/>
          </a:p>
          <a:p>
            <a:r>
              <a:rPr lang="cs-CZ" dirty="0" smtClean="0"/>
              <a:t>všechny špatné skutky se promítají do jeho</a:t>
            </a:r>
          </a:p>
          <a:p>
            <a:pPr>
              <a:buNone/>
            </a:pPr>
            <a:r>
              <a:rPr lang="cs-CZ" dirty="0" smtClean="0"/>
              <a:t>obrazu</a:t>
            </a:r>
          </a:p>
          <a:p>
            <a:r>
              <a:rPr lang="cs-CZ" dirty="0" smtClean="0"/>
              <a:t>znechucený </a:t>
            </a:r>
            <a:r>
              <a:rPr lang="cs-CZ" dirty="0" err="1" smtClean="0"/>
              <a:t>Dorian</a:t>
            </a:r>
            <a:r>
              <a:rPr lang="cs-CZ" dirty="0" smtClean="0"/>
              <a:t> zničí obraz, </a:t>
            </a:r>
          </a:p>
          <a:p>
            <a:pPr>
              <a:buNone/>
            </a:pPr>
            <a:r>
              <a:rPr lang="cs-CZ" dirty="0" smtClean="0"/>
              <a:t>a tím zabije sám sebe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 rozdvojení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obraz jako svědomí, které hlavní hrdina nemá</a:t>
            </a:r>
          </a:p>
          <a:p>
            <a:r>
              <a:rPr lang="cs-CZ" dirty="0" smtClean="0"/>
              <a:t>všechny špatné skutky se v obraze zrcadlí</a:t>
            </a:r>
          </a:p>
          <a:p>
            <a:r>
              <a:rPr lang="cs-CZ" dirty="0" smtClean="0"/>
              <a:t>hrdinova </a:t>
            </a:r>
            <a:r>
              <a:rPr lang="cs-CZ" dirty="0" smtClean="0"/>
              <a:t>postava na obrazu stárne, on zůstává </a:t>
            </a:r>
          </a:p>
          <a:p>
            <a:pPr>
              <a:buNone/>
            </a:pPr>
            <a:r>
              <a:rPr lang="cs-CZ" dirty="0" smtClean="0"/>
              <a:t>věčně mladý a krásný</a:t>
            </a:r>
          </a:p>
          <a:p>
            <a:r>
              <a:rPr lang="cs-CZ" dirty="0" smtClean="0"/>
              <a:t>umírá obraz – umírá hlavní hrdina</a:t>
            </a:r>
          </a:p>
          <a:p>
            <a:r>
              <a:rPr lang="cs-CZ" dirty="0" smtClean="0"/>
              <a:t>princip rozdvojení hlavní postavy, např. v díle </a:t>
            </a:r>
          </a:p>
          <a:p>
            <a:pPr>
              <a:buNone/>
            </a:pPr>
            <a:r>
              <a:rPr lang="cs-CZ" dirty="0" smtClean="0"/>
              <a:t>Doktor </a:t>
            </a:r>
            <a:r>
              <a:rPr lang="cs-CZ" dirty="0" err="1" smtClean="0"/>
              <a:t>Jakyll</a:t>
            </a:r>
            <a:r>
              <a:rPr lang="cs-CZ" dirty="0" smtClean="0"/>
              <a:t> a pan </a:t>
            </a:r>
            <a:r>
              <a:rPr lang="cs-CZ" dirty="0" err="1" smtClean="0"/>
              <a:t>Hyde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Jyzykové</a:t>
            </a:r>
            <a:r>
              <a:rPr lang="cs-CZ" dirty="0" smtClean="0"/>
              <a:t>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spisovný jazyk </a:t>
            </a:r>
          </a:p>
          <a:p>
            <a:r>
              <a:rPr lang="cs-CZ" dirty="0" smtClean="0"/>
              <a:t>místy francouzská, latinská slova, věty (na</a:t>
            </a:r>
          </a:p>
          <a:p>
            <a:pPr>
              <a:buNone/>
            </a:pPr>
            <a:r>
              <a:rPr lang="cs-CZ" dirty="0" smtClean="0"/>
              <a:t>konci knihy vysvětleny)</a:t>
            </a:r>
          </a:p>
          <a:p>
            <a:r>
              <a:rPr lang="cs-CZ" dirty="0" smtClean="0"/>
              <a:t>časté dialogy, jejichž cílem není posouvání </a:t>
            </a:r>
          </a:p>
          <a:p>
            <a:pPr>
              <a:buNone/>
            </a:pPr>
            <a:r>
              <a:rPr lang="cs-CZ" dirty="0" smtClean="0"/>
              <a:t>děje kupředu – filozofický a konverzační román </a:t>
            </a:r>
          </a:p>
          <a:p>
            <a:r>
              <a:rPr lang="cs-CZ" dirty="0" smtClean="0"/>
              <a:t>některé věty jako aforismy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Aforismus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krátký literární útvar zpravidla umělého původu</a:t>
            </a:r>
          </a:p>
          <a:p>
            <a:r>
              <a:rPr lang="cs-CZ" dirty="0" smtClean="0"/>
              <a:t>na pomezí poezie a prózy a běžné lidové slovesnosti </a:t>
            </a:r>
          </a:p>
          <a:p>
            <a:r>
              <a:rPr lang="cs-CZ" dirty="0" smtClean="0"/>
              <a:t>krátké rčení, délkou podobné lidovému pořekadlu, </a:t>
            </a:r>
          </a:p>
          <a:p>
            <a:pPr>
              <a:buNone/>
            </a:pPr>
            <a:r>
              <a:rPr lang="cs-CZ" dirty="0" smtClean="0"/>
              <a:t>někdy se jedná jen o jednu jedinou větu s několika slovy</a:t>
            </a:r>
          </a:p>
          <a:p>
            <a:pPr>
              <a:buNone/>
            </a:pPr>
            <a:r>
              <a:rPr lang="cs-CZ" dirty="0" smtClean="0"/>
              <a:t>nebo o jednoduché souvětí či zajímavé dvojverší s pěknou</a:t>
            </a:r>
          </a:p>
          <a:p>
            <a:pPr>
              <a:buNone/>
            </a:pPr>
            <a:r>
              <a:rPr lang="cs-CZ" dirty="0" smtClean="0"/>
              <a:t>metaforou </a:t>
            </a:r>
          </a:p>
          <a:p>
            <a:r>
              <a:rPr lang="cs-CZ" dirty="0" smtClean="0"/>
              <a:t>aforismus téměř vždy obsahuje nějakou hlubší </a:t>
            </a:r>
          </a:p>
          <a:p>
            <a:pPr>
              <a:buNone/>
            </a:pPr>
            <a:r>
              <a:rPr lang="cs-CZ" dirty="0" smtClean="0"/>
              <a:t>myšlenku, závažnější autorův postřeh, neotřelý poetický</a:t>
            </a:r>
          </a:p>
          <a:p>
            <a:pPr>
              <a:buNone/>
            </a:pPr>
            <a:r>
              <a:rPr lang="cs-CZ" dirty="0" smtClean="0"/>
              <a:t>nápad, osobitý pohled na okolní svět apod.</a:t>
            </a:r>
          </a:p>
          <a:p>
            <a:r>
              <a:rPr lang="cs-CZ" dirty="0" smtClean="0"/>
              <a:t>pracuje s jazykovým humorem, nadsázkou, persifláží, </a:t>
            </a:r>
          </a:p>
          <a:p>
            <a:pPr>
              <a:buNone/>
            </a:pPr>
            <a:r>
              <a:rPr lang="cs-CZ" dirty="0" smtClean="0"/>
              <a:t>ironií, paradoxem, protimluvem a slovní recesí 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na jiná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plný odkazů na jiná díla a historické </a:t>
            </a:r>
          </a:p>
          <a:p>
            <a:pPr>
              <a:buNone/>
            </a:pPr>
            <a:r>
              <a:rPr lang="cs-CZ" dirty="0" smtClean="0"/>
              <a:t>osobnosti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staré řecké báje a pověsti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řecká filozofie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díla W. Shakespeare 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Adaptace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několik filmových verzí</a:t>
            </a:r>
          </a:p>
          <a:p>
            <a:r>
              <a:rPr lang="cs-CZ" dirty="0" smtClean="0"/>
              <a:t>původní český muzikál Michala Pavlíčka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Oscar </a:t>
            </a:r>
            <a:r>
              <a:rPr lang="cs-CZ" dirty="0" err="1" smtClean="0"/>
              <a:t>Wilde</a:t>
            </a:r>
            <a:r>
              <a:rPr lang="cs-CZ" dirty="0" smtClean="0"/>
              <a:t> ( 1854 – 1900)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z Irska</a:t>
            </a:r>
          </a:p>
          <a:p>
            <a:r>
              <a:rPr lang="cs-CZ" dirty="0" smtClean="0"/>
              <a:t>žil v Anglii, na konci života ve Francii</a:t>
            </a:r>
          </a:p>
          <a:p>
            <a:r>
              <a:rPr lang="cs-CZ" dirty="0" smtClean="0"/>
              <a:t>provokoval chováním, oblečením, výroky</a:t>
            </a:r>
          </a:p>
          <a:p>
            <a:r>
              <a:rPr lang="cs-CZ" dirty="0" smtClean="0"/>
              <a:t>touha být za každou cenu centrem pozornosti</a:t>
            </a:r>
          </a:p>
          <a:p>
            <a:r>
              <a:rPr lang="cs-CZ" dirty="0" smtClean="0"/>
              <a:t>známý v londýnské společnosti</a:t>
            </a:r>
          </a:p>
          <a:p>
            <a:r>
              <a:rPr lang="cs-CZ" dirty="0" smtClean="0"/>
              <a:t>roku 1895 odsouzen na dva roky za </a:t>
            </a:r>
          </a:p>
          <a:p>
            <a:pPr>
              <a:buNone/>
            </a:pPr>
            <a:r>
              <a:rPr lang="cs-CZ" dirty="0" smtClean="0"/>
              <a:t>homosexualitu (jako důkazy čteny pasáže z románu</a:t>
            </a:r>
          </a:p>
          <a:p>
            <a:pPr>
              <a:buNone/>
            </a:pPr>
            <a:r>
              <a:rPr lang="cs-CZ" dirty="0" smtClean="0"/>
              <a:t>Obraz </a:t>
            </a:r>
            <a:r>
              <a:rPr lang="cs-CZ" dirty="0" err="1" smtClean="0"/>
              <a:t>Doriana</a:t>
            </a:r>
            <a:r>
              <a:rPr lang="cs-CZ" dirty="0" smtClean="0"/>
              <a:t> </a:t>
            </a:r>
            <a:r>
              <a:rPr lang="cs-CZ" dirty="0" err="1" smtClean="0"/>
              <a:t>Graye</a:t>
            </a:r>
            <a:r>
              <a:rPr lang="cs-CZ" dirty="0" smtClean="0"/>
              <a:t>)  → existenční konec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divadelní hry: </a:t>
            </a:r>
            <a:r>
              <a:rPr lang="cs-CZ" i="1" dirty="0" smtClean="0"/>
              <a:t>Jak je důležité </a:t>
            </a:r>
            <a:r>
              <a:rPr lang="cs-CZ" i="1" dirty="0" err="1" smtClean="0"/>
              <a:t>míti</a:t>
            </a:r>
            <a:r>
              <a:rPr lang="cs-CZ" i="1" dirty="0" smtClean="0"/>
              <a:t> Filipa, Ideální </a:t>
            </a:r>
          </a:p>
          <a:p>
            <a:pPr>
              <a:buNone/>
            </a:pPr>
            <a:r>
              <a:rPr lang="cs-CZ" i="1" dirty="0" smtClean="0"/>
              <a:t>manžel</a:t>
            </a:r>
          </a:p>
          <a:p>
            <a:r>
              <a:rPr lang="cs-CZ" dirty="0" smtClean="0"/>
              <a:t>povídkový soubor: </a:t>
            </a:r>
            <a:r>
              <a:rPr lang="cs-CZ" i="1" dirty="0" err="1" smtClean="0"/>
              <a:t>Cantervillské</a:t>
            </a:r>
            <a:r>
              <a:rPr lang="cs-CZ" i="1" dirty="0" smtClean="0"/>
              <a:t> strašidlo</a:t>
            </a:r>
            <a:endParaRPr lang="cs-CZ" i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Dandy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švihák</a:t>
            </a:r>
            <a:r>
              <a:rPr lang="cs-CZ" dirty="0" smtClean="0"/>
              <a:t>, hejsek, světák</a:t>
            </a:r>
          </a:p>
          <a:p>
            <a:r>
              <a:rPr lang="cs-CZ" smtClean="0"/>
              <a:t>muž </a:t>
            </a:r>
            <a:r>
              <a:rPr lang="cs-CZ" dirty="0" smtClean="0"/>
              <a:t>oděný podle poslední módy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WILDE, Oscar. </a:t>
            </a:r>
            <a:r>
              <a:rPr lang="cs-CZ" sz="2000" i="1" dirty="0" smtClean="0"/>
              <a:t>Obraz </a:t>
            </a:r>
            <a:r>
              <a:rPr lang="cs-CZ" sz="2000" i="1" dirty="0" err="1" smtClean="0"/>
              <a:t>Doriana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Graye</a:t>
            </a:r>
            <a:r>
              <a:rPr lang="cs-CZ" sz="2000" dirty="0" smtClean="0"/>
              <a:t>. Praha: Státní nakladatelství krásné literatury, hudby a umění, 1958. Světová četba (Státní nakladatelství krásné literatury, hudby a umění), sv. 184. 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631</Words>
  <Application>Microsoft Office PowerPoint</Application>
  <PresentationFormat>Předvádění na obrazovce (4:3)</PresentationFormat>
  <Paragraphs>121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Snímek 1</vt:lpstr>
      <vt:lpstr>Obraz Doriana Graye</vt:lpstr>
      <vt:lpstr>Okolnosti vzniku</vt:lpstr>
      <vt:lpstr>Kompozice románu</vt:lpstr>
      <vt:lpstr>Prostor a čas románu</vt:lpstr>
      <vt:lpstr>Vztah autor – postavy románu</vt:lpstr>
      <vt:lpstr>Postavy</vt:lpstr>
      <vt:lpstr>Děj</vt:lpstr>
      <vt:lpstr>Princip rozdvojení osobnosti</vt:lpstr>
      <vt:lpstr>Jyzykové prostředky</vt:lpstr>
      <vt:lpstr>Aforismus</vt:lpstr>
      <vt:lpstr>Odkazy na jiná díla</vt:lpstr>
      <vt:lpstr>Adaptace</vt:lpstr>
      <vt:lpstr>Oscar Wilde ( 1854 – 1900)</vt:lpstr>
      <vt:lpstr>Dílo</vt:lpstr>
      <vt:lpstr>Dandy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9</cp:revision>
  <dcterms:created xsi:type="dcterms:W3CDTF">2012-12-23T08:55:19Z</dcterms:created>
  <dcterms:modified xsi:type="dcterms:W3CDTF">2013-06-04T04:55:40Z</dcterms:modified>
</cp:coreProperties>
</file>