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58" r:id="rId2"/>
    <p:sldId id="259" r:id="rId3"/>
    <p:sldId id="261" r:id="rId4"/>
    <p:sldId id="262" r:id="rId5"/>
    <p:sldId id="263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776" autoAdjust="0"/>
    <p:restoredTop sz="94303" autoAdjust="0"/>
  </p:normalViewPr>
  <p:slideViewPr>
    <p:cSldViewPr>
      <p:cViewPr varScale="1">
        <p:scale>
          <a:sx n="90" d="100"/>
          <a:sy n="90" d="100"/>
        </p:scale>
        <p:origin x="-108" y="-4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1400" baseline="0" dirty="0" smtClean="0"/>
            <a:t>Podpora výuky v technických oborech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400" dirty="0" smtClean="0"/>
            <a:t>Střední odborná škola Net Office, spol. s r.o., Orlová-Lutyně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1400" dirty="0" smtClean="0"/>
            <a:t>Ing. Adéla </a:t>
          </a:r>
          <a:r>
            <a:rPr lang="cs-CZ" sz="1400" dirty="0" err="1" smtClean="0"/>
            <a:t>Tomalová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1400" dirty="0" smtClean="0"/>
            <a:t>Objektově orientované programování v C#</a:t>
          </a:r>
          <a:endParaRPr lang="cs-CZ" sz="14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</a:t>
          </a:r>
          <a:r>
            <a:rPr lang="cs-CZ" sz="1400" dirty="0" smtClean="0"/>
            <a:t>CZ.1.07/1.5.00/34.0458</a:t>
          </a:r>
          <a:r>
            <a:rPr lang="cs-CZ" sz="2000" dirty="0" smtClean="0"/>
            <a:t>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4FEF812-25E0-4885-A14E-E5EF514706CB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70379A2-D292-4E18-8F49-B02F1E2AC474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E0F4D5B-EDD3-4BD9-B4D0-92F9C055E075}" type="presOf" srcId="{D8197B8C-B260-4A16-BDF4-0947B075E274}" destId="{5A5FFA88-C948-4069-8E93-59FA12366E83}" srcOrd="1" destOrd="0" presId="urn:microsoft.com/office/officeart/2005/8/layout/target3"/>
    <dgm:cxn modelId="{E9E7C696-E6F1-4E67-9CCE-5CADCD546BA0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721441C-C626-4825-BC38-E7BDFD044BE4}" type="presOf" srcId="{D1B46980-6531-4606-95E6-44980827E919}" destId="{2BE915AB-18AA-4053-B92C-3BFC9ED204BB}" srcOrd="1" destOrd="0" presId="urn:microsoft.com/office/officeart/2005/8/layout/target3"/>
    <dgm:cxn modelId="{35BB3109-DBF4-42BA-8DE9-E27115DEC968}" type="presOf" srcId="{757F3AB3-0718-4624-B441-E567A8F0AB56}" destId="{333A1088-737F-45CB-B68E-254E46348037}" srcOrd="0" destOrd="0" presId="urn:microsoft.com/office/officeart/2005/8/layout/target3"/>
    <dgm:cxn modelId="{1F9E30CF-8563-4A15-BD12-6AEF0E9C8453}" type="presOf" srcId="{D8197B8C-B260-4A16-BDF4-0947B075E274}" destId="{25B08C86-7E15-44DC-BE7F-FFB55DD49D12}" srcOrd="0" destOrd="0" presId="urn:microsoft.com/office/officeart/2005/8/layout/target3"/>
    <dgm:cxn modelId="{822F2609-D2A7-466C-A5D0-66F00DA17DF9}" type="presOf" srcId="{D1D4F407-5343-4D3F-B5B9-D407B03CAEB4}" destId="{D005CE8C-CC26-4C3E-AC11-E15060ECD759}" srcOrd="0" destOrd="0" presId="urn:microsoft.com/office/officeart/2005/8/layout/target3"/>
    <dgm:cxn modelId="{D265F373-3A67-47A6-8465-F39F73CA93F8}" type="presOf" srcId="{4C35D32F-0EAB-4CD7-82EE-45574DC2A586}" destId="{8BEBB6EC-1DAA-4CAC-8A25-BC0FCBD5DBD5}" srcOrd="0" destOrd="0" presId="urn:microsoft.com/office/officeart/2005/8/layout/target3"/>
    <dgm:cxn modelId="{F7F72D23-665A-418D-A308-5D3EAB74FC03}" type="presOf" srcId="{4C35D32F-0EAB-4CD7-82EE-45574DC2A586}" destId="{890E4F0B-2866-4A3F-A3C7-2A14B1797930}" srcOrd="1" destOrd="0" presId="urn:microsoft.com/office/officeart/2005/8/layout/target3"/>
    <dgm:cxn modelId="{787866A1-6074-46D6-8B27-59DBBA1239C7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181121E-53A1-4A29-A0DF-E0552248295A}" type="presParOf" srcId="{333A1088-737F-45CB-B68E-254E46348037}" destId="{F5ABB229-8D3B-4694-996A-96F23CF14429}" srcOrd="0" destOrd="0" presId="urn:microsoft.com/office/officeart/2005/8/layout/target3"/>
    <dgm:cxn modelId="{C16C59DF-817A-4387-A1C8-03191314E564}" type="presParOf" srcId="{333A1088-737F-45CB-B68E-254E46348037}" destId="{F41139FD-01EE-4571-8B17-4FB00FC51163}" srcOrd="1" destOrd="0" presId="urn:microsoft.com/office/officeart/2005/8/layout/target3"/>
    <dgm:cxn modelId="{C7455A6A-94BC-4C27-8B3F-9120010A3CBC}" type="presParOf" srcId="{333A1088-737F-45CB-B68E-254E46348037}" destId="{D005CE8C-CC26-4C3E-AC11-E15060ECD759}" srcOrd="2" destOrd="0" presId="urn:microsoft.com/office/officeart/2005/8/layout/target3"/>
    <dgm:cxn modelId="{F1228B20-3FC3-4431-A9FF-B2C9B8B0A584}" type="presParOf" srcId="{333A1088-737F-45CB-B68E-254E46348037}" destId="{2C702D82-9B77-49B7-9568-BB8EB47C3372}" srcOrd="3" destOrd="0" presId="urn:microsoft.com/office/officeart/2005/8/layout/target3"/>
    <dgm:cxn modelId="{74837E02-C8C6-4327-869A-D7C8AE0849E9}" type="presParOf" srcId="{333A1088-737F-45CB-B68E-254E46348037}" destId="{A52A0455-90FF-4808-ABD0-F02540D31D5A}" srcOrd="4" destOrd="0" presId="urn:microsoft.com/office/officeart/2005/8/layout/target3"/>
    <dgm:cxn modelId="{64ED6B19-70CD-42B4-B070-120749D0CA0E}" type="presParOf" srcId="{333A1088-737F-45CB-B68E-254E46348037}" destId="{6140AFEC-043D-4C43-A2F9-D0F5331DF3A3}" srcOrd="5" destOrd="0" presId="urn:microsoft.com/office/officeart/2005/8/layout/target3"/>
    <dgm:cxn modelId="{C2D930A1-B9B8-4019-B0FA-B00F6928B8AA}" type="presParOf" srcId="{333A1088-737F-45CB-B68E-254E46348037}" destId="{9358AC05-5D7D-4327-9F80-1AD486AEA664}" srcOrd="6" destOrd="0" presId="urn:microsoft.com/office/officeart/2005/8/layout/target3"/>
    <dgm:cxn modelId="{60E01785-250F-4FCA-AC51-09155B606C69}" type="presParOf" srcId="{333A1088-737F-45CB-B68E-254E46348037}" destId="{313FC574-E1CD-4FB4-B054-0B805CE0447D}" srcOrd="7" destOrd="0" presId="urn:microsoft.com/office/officeart/2005/8/layout/target3"/>
    <dgm:cxn modelId="{5D0DB976-A3B6-4A07-A451-C9D697B5DF3E}" type="presParOf" srcId="{333A1088-737F-45CB-B68E-254E46348037}" destId="{619D679B-A015-4ECF-8348-D1034C574F40}" srcOrd="8" destOrd="0" presId="urn:microsoft.com/office/officeart/2005/8/layout/target3"/>
    <dgm:cxn modelId="{145995F4-BE87-4921-856B-4AA003F761A8}" type="presParOf" srcId="{333A1088-737F-45CB-B68E-254E46348037}" destId="{322283A8-4A27-4CDA-BAE3-F381106A9174}" srcOrd="9" destOrd="0" presId="urn:microsoft.com/office/officeart/2005/8/layout/target3"/>
    <dgm:cxn modelId="{F3B932F9-46FA-48FD-993E-CFD1CFF1C08C}" type="presParOf" srcId="{333A1088-737F-45CB-B68E-254E46348037}" destId="{FFC9F71D-1B4F-4AD9-A4A6-86ADEFC8AF5C}" srcOrd="10" destOrd="0" presId="urn:microsoft.com/office/officeart/2005/8/layout/target3"/>
    <dgm:cxn modelId="{4606678F-8640-442C-B7A4-22F916EC28E9}" type="presParOf" srcId="{333A1088-737F-45CB-B68E-254E46348037}" destId="{25B08C86-7E15-44DC-BE7F-FFB55DD49D12}" srcOrd="11" destOrd="0" presId="urn:microsoft.com/office/officeart/2005/8/layout/target3"/>
    <dgm:cxn modelId="{E58D1ECB-8D79-446C-9B35-02FFEBF56707}" type="presParOf" srcId="{333A1088-737F-45CB-B68E-254E46348037}" destId="{76644BE8-9D7C-4C09-B250-3D10AF48CBB7}" srcOrd="12" destOrd="0" presId="urn:microsoft.com/office/officeart/2005/8/layout/target3"/>
    <dgm:cxn modelId="{80233A76-23C5-470E-9791-17B7BB9C1431}" type="presParOf" srcId="{333A1088-737F-45CB-B68E-254E46348037}" destId="{EE85B701-7295-41C0-BA7A-34D3756A2AE6}" srcOrd="13" destOrd="0" presId="urn:microsoft.com/office/officeart/2005/8/layout/target3"/>
    <dgm:cxn modelId="{99795B5B-6B85-4ED9-B2F2-8FF46E710FA0}" type="presParOf" srcId="{333A1088-737F-45CB-B68E-254E46348037}" destId="{8BEBB6EC-1DAA-4CAC-8A25-BC0FCBD5DBD5}" srcOrd="14" destOrd="0" presId="urn:microsoft.com/office/officeart/2005/8/layout/target3"/>
    <dgm:cxn modelId="{C7AB7F81-39DA-4088-B557-167BEB0F9F61}" type="presParOf" srcId="{333A1088-737F-45CB-B68E-254E46348037}" destId="{AED2198E-93D5-4001-81B4-73124B309672}" srcOrd="15" destOrd="0" presId="urn:microsoft.com/office/officeart/2005/8/layout/target3"/>
    <dgm:cxn modelId="{76E99CD2-B3E6-4EBD-94AA-845ADEEFFFC9}" type="presParOf" srcId="{333A1088-737F-45CB-B68E-254E46348037}" destId="{2BE915AB-18AA-4053-B92C-3BFC9ED204BB}" srcOrd="16" destOrd="0" presId="urn:microsoft.com/office/officeart/2005/8/layout/target3"/>
    <dgm:cxn modelId="{0D3D7164-9B29-44BF-872D-B75C2C50F307}" type="presParOf" srcId="{333A1088-737F-45CB-B68E-254E46348037}" destId="{6BB5E863-4638-4E1D-BFDE-399D028AC4ED}" srcOrd="17" destOrd="0" presId="urn:microsoft.com/office/officeart/2005/8/layout/target3"/>
    <dgm:cxn modelId="{6D89BEF1-797A-478C-A886-AB43D0E9028F}" type="presParOf" srcId="{333A1088-737F-45CB-B68E-254E46348037}" destId="{5A5FFA88-C948-4069-8E93-59FA12366E83}" srcOrd="18" destOrd="0" presId="urn:microsoft.com/office/officeart/2005/8/layout/target3"/>
    <dgm:cxn modelId="{2198FCC6-B392-4B7E-A595-150D130AA19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400" kern="1200" dirty="0" smtClean="0"/>
            <a:t>Střední odborná škola Net Office, spol. s r.o., Orlová-Lutyně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1400" kern="1200" dirty="0" smtClean="0"/>
            <a:t>Ing. Adéla </a:t>
          </a:r>
          <a:r>
            <a:rPr lang="cs-CZ" sz="1400" kern="1200" dirty="0" err="1" smtClean="0"/>
            <a:t>Tomalová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1400" kern="1200" baseline="0" dirty="0" smtClean="0"/>
            <a:t>Podpora výuky v technických oborech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1400" kern="1200" dirty="0" smtClean="0"/>
            <a:t>Objektově orientované programování v C#</a:t>
          </a:r>
          <a:endParaRPr lang="cs-CZ" sz="14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</a:t>
          </a:r>
          <a:r>
            <a:rPr lang="cs-CZ" sz="1400" kern="1200" dirty="0" smtClean="0"/>
            <a:t>CZ.1.07/1.5.00/34.0458</a:t>
          </a:r>
          <a:r>
            <a:rPr lang="cs-CZ" sz="2000" kern="1200" dirty="0" smtClean="0"/>
            <a:t>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18DFC2F-1D09-457B-870B-1EFCD1C047CC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3589409-7E71-4249-9BBD-0235491D2B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81546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sz="9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94F84-342F-4B28-B6B5-93A9CB6C9291}" type="slidenum">
              <a:rPr lang="cs-CZ" smtClean="0">
                <a:solidFill>
                  <a:prstClr val="black"/>
                </a:solidFill>
              </a:rPr>
              <a:pPr/>
              <a:t>2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6474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sz="9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94F84-342F-4B28-B6B5-93A9CB6C9291}" type="slidenum">
              <a:rPr lang="cs-CZ" smtClean="0">
                <a:solidFill>
                  <a:prstClr val="black"/>
                </a:solidFill>
              </a:rPr>
              <a:pPr/>
              <a:t>3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64749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sz="9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94F84-342F-4B28-B6B5-93A9CB6C9291}" type="slidenum">
              <a:rPr lang="cs-CZ" smtClean="0">
                <a:solidFill>
                  <a:prstClr val="black"/>
                </a:solidFill>
              </a:rPr>
              <a:pPr/>
              <a:t>4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64749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sz="9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94F84-342F-4B28-B6B5-93A9CB6C9291}" type="slidenum">
              <a:rPr lang="cs-CZ" smtClean="0">
                <a:solidFill>
                  <a:prstClr val="black"/>
                </a:solidFill>
              </a:rPr>
              <a:pPr/>
              <a:t>5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64749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sz="9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94F84-342F-4B28-B6B5-93A9CB6C9291}" type="slidenum">
              <a:rPr lang="cs-CZ" smtClean="0">
                <a:solidFill>
                  <a:prstClr val="black"/>
                </a:solidFill>
              </a:rPr>
              <a:pPr/>
              <a:t>6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6474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19026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1713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91457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26637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1443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97609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99110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06206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90899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51948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33948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22249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4206646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2320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"/>
    </mc:Choice>
    <mc:Fallback xmlns="">
      <p:transition spd="slow" advClick="0" advTm="200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39101" y="260648"/>
            <a:ext cx="13179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Cvičení  </a:t>
            </a:r>
            <a:r>
              <a:rPr lang="cs-CZ" sz="2000" b="1" smtClean="0">
                <a:solidFill>
                  <a:srgbClr val="FF0000"/>
                </a:solidFill>
              </a:rPr>
              <a:t>14</a:t>
            </a:r>
            <a:endParaRPr lang="cs-CZ" sz="2000" b="1" dirty="0" smtClean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83768" y="260648"/>
            <a:ext cx="34971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white"/>
                </a:solidFill>
              </a:rPr>
              <a:t>C#  </a:t>
            </a:r>
            <a:r>
              <a:rPr lang="cs-CZ" dirty="0" smtClean="0">
                <a:solidFill>
                  <a:prstClr val="white"/>
                </a:solidFill>
              </a:rPr>
              <a:t>Přetížení konstruktoru a metod.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06211" y="925269"/>
            <a:ext cx="743617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>
                <a:solidFill>
                  <a:schemeClr val="bg1"/>
                </a:solidFill>
              </a:rPr>
              <a:t>Vytvořte základní třídu </a:t>
            </a:r>
            <a:r>
              <a:rPr lang="cs-CZ" sz="1600" dirty="0" smtClean="0">
                <a:solidFill>
                  <a:schemeClr val="bg1"/>
                </a:solidFill>
              </a:rPr>
              <a:t>Sadař s </a:t>
            </a:r>
            <a:r>
              <a:rPr lang="cs-CZ" sz="1600" dirty="0">
                <a:solidFill>
                  <a:schemeClr val="bg1"/>
                </a:solidFill>
              </a:rPr>
              <a:t>proměnnými - </a:t>
            </a:r>
            <a:r>
              <a:rPr lang="cs-CZ" sz="1600" dirty="0" err="1">
                <a:solidFill>
                  <a:schemeClr val="bg1"/>
                </a:solidFill>
              </a:rPr>
              <a:t>int</a:t>
            </a:r>
            <a:r>
              <a:rPr lang="cs-CZ" sz="1600" dirty="0">
                <a:solidFill>
                  <a:schemeClr val="bg1"/>
                </a:solidFill>
              </a:rPr>
              <a:t> </a:t>
            </a:r>
            <a:r>
              <a:rPr lang="cs-CZ" sz="1600" dirty="0" err="1">
                <a:solidFill>
                  <a:schemeClr val="bg1"/>
                </a:solidFill>
              </a:rPr>
              <a:t>IDSadar</a:t>
            </a:r>
            <a:r>
              <a:rPr lang="cs-CZ" sz="1600" dirty="0">
                <a:solidFill>
                  <a:schemeClr val="bg1"/>
                </a:solidFill>
              </a:rPr>
              <a:t>, 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err="1">
                <a:solidFill>
                  <a:schemeClr val="bg1"/>
                </a:solidFill>
              </a:rPr>
              <a:t>string</a:t>
            </a:r>
            <a:r>
              <a:rPr lang="cs-CZ" sz="1600" dirty="0">
                <a:solidFill>
                  <a:schemeClr val="bg1"/>
                </a:solidFill>
              </a:rPr>
              <a:t> </a:t>
            </a:r>
            <a:r>
              <a:rPr lang="cs-CZ" sz="1600" dirty="0" err="1">
                <a:solidFill>
                  <a:schemeClr val="bg1"/>
                </a:solidFill>
              </a:rPr>
              <a:t>jmeno</a:t>
            </a:r>
            <a:r>
              <a:rPr lang="cs-CZ" sz="1600" dirty="0">
                <a:solidFill>
                  <a:schemeClr val="bg1"/>
                </a:solidFill>
              </a:rPr>
              <a:t>, </a:t>
            </a:r>
            <a:r>
              <a:rPr lang="cs-CZ" sz="1600" dirty="0" err="1">
                <a:solidFill>
                  <a:schemeClr val="bg1"/>
                </a:solidFill>
              </a:rPr>
              <a:t>mesto</a:t>
            </a:r>
            <a:r>
              <a:rPr lang="cs-CZ" sz="1600" dirty="0">
                <a:solidFill>
                  <a:schemeClr val="bg1"/>
                </a:solidFill>
              </a:rPr>
              <a:t>;. </a:t>
            </a:r>
            <a:r>
              <a:rPr lang="cs-CZ" sz="1600" dirty="0" smtClean="0">
                <a:solidFill>
                  <a:schemeClr val="bg1"/>
                </a:solidFill>
              </a:rPr>
              <a:t>Vytvořte  konstruktor s parametrem ID a přetížený konstruktor s parametry ID, jméno </a:t>
            </a:r>
          </a:p>
          <a:p>
            <a:r>
              <a:rPr lang="cs-CZ" sz="1600" dirty="0" smtClean="0">
                <a:solidFill>
                  <a:schemeClr val="bg1"/>
                </a:solidFill>
              </a:rPr>
              <a:t>a </a:t>
            </a:r>
            <a:r>
              <a:rPr lang="cs-CZ" sz="1600" dirty="0" err="1" smtClean="0">
                <a:solidFill>
                  <a:schemeClr val="bg1"/>
                </a:solidFill>
              </a:rPr>
              <a:t>mesto</a:t>
            </a:r>
            <a:r>
              <a:rPr lang="cs-CZ" sz="1600" dirty="0" smtClean="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738131" y="2012647"/>
            <a:ext cx="198002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tx2">
                    <a:lumMod val="60000"/>
                    <a:lumOff val="40000"/>
                  </a:schemeClr>
                </a:solidFill>
              </a:rPr>
              <a:t>public </a:t>
            </a:r>
            <a:r>
              <a:rPr lang="en-US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Sadar</a:t>
            </a:r>
            <a:r>
              <a:rPr lang="en-US" dirty="0">
                <a:solidFill>
                  <a:schemeClr val="tx2">
                    <a:lumMod val="60000"/>
                    <a:lumOff val="40000"/>
                  </a:schemeClr>
                </a:solidFill>
              </a:rPr>
              <a:t>(</a:t>
            </a:r>
            <a:r>
              <a:rPr lang="en-US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int</a:t>
            </a:r>
            <a:r>
              <a:rPr lang="en-US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ID)</a:t>
            </a:r>
          </a:p>
          <a:p>
            <a:r>
              <a:rPr lang="en-US" dirty="0" smtClean="0">
                <a:solidFill>
                  <a:schemeClr val="bg1"/>
                </a:solidFill>
              </a:rPr>
              <a:t>{</a:t>
            </a:r>
            <a:endParaRPr lang="en-US" dirty="0">
              <a:solidFill>
                <a:schemeClr val="bg1"/>
              </a:solidFill>
            </a:endParaRPr>
          </a:p>
          <a:p>
            <a:r>
              <a:rPr lang="en-US" dirty="0" smtClean="0">
                <a:solidFill>
                  <a:schemeClr val="bg1"/>
                </a:solidFill>
              </a:rPr>
              <a:t>   </a:t>
            </a:r>
            <a:r>
              <a:rPr lang="en-US" dirty="0" err="1">
                <a:solidFill>
                  <a:schemeClr val="bg1"/>
                </a:solidFill>
              </a:rPr>
              <a:t>IDSadar</a:t>
            </a:r>
            <a:r>
              <a:rPr lang="en-US" dirty="0">
                <a:solidFill>
                  <a:schemeClr val="bg1"/>
                </a:solidFill>
              </a:rPr>
              <a:t> = ID;</a:t>
            </a:r>
          </a:p>
          <a:p>
            <a:r>
              <a:rPr lang="en-US" dirty="0" smtClean="0">
                <a:solidFill>
                  <a:schemeClr val="bg1"/>
                </a:solidFill>
              </a:rPr>
              <a:t>}</a:t>
            </a:r>
            <a:endParaRPr lang="cs-CZ" dirty="0" smtClean="0">
              <a:solidFill>
                <a:schemeClr val="bg1"/>
              </a:solidFill>
            </a:endParaRPr>
          </a:p>
        </p:txBody>
      </p:sp>
      <p:sp>
        <p:nvSpPr>
          <p:cNvPr id="14" name="Šipka doleva 13"/>
          <p:cNvSpPr/>
          <p:nvPr/>
        </p:nvSpPr>
        <p:spPr>
          <a:xfrm rot="19338882">
            <a:off x="2716311" y="1540826"/>
            <a:ext cx="720000" cy="191923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3707904" y="1879664"/>
            <a:ext cx="4600940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tx2">
                    <a:lumMod val="60000"/>
                    <a:lumOff val="40000"/>
                  </a:schemeClr>
                </a:solidFill>
              </a:rPr>
              <a:t>public </a:t>
            </a:r>
            <a:r>
              <a:rPr lang="en-US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Sadar</a:t>
            </a:r>
            <a:r>
              <a:rPr lang="en-US" dirty="0">
                <a:solidFill>
                  <a:schemeClr val="tx2">
                    <a:lumMod val="60000"/>
                    <a:lumOff val="40000"/>
                  </a:schemeClr>
                </a:solidFill>
              </a:rPr>
              <a:t>(</a:t>
            </a:r>
            <a:r>
              <a:rPr lang="en-US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int</a:t>
            </a:r>
            <a:r>
              <a:rPr lang="en-US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ID, string </a:t>
            </a:r>
            <a:r>
              <a:rPr lang="en-US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jmeno</a:t>
            </a:r>
            <a:r>
              <a:rPr lang="en-US" dirty="0">
                <a:solidFill>
                  <a:schemeClr val="tx2">
                    <a:lumMod val="60000"/>
                    <a:lumOff val="40000"/>
                  </a:schemeClr>
                </a:solidFill>
              </a:rPr>
              <a:t>, string </a:t>
            </a:r>
            <a:r>
              <a:rPr lang="en-US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mesto</a:t>
            </a:r>
            <a:r>
              <a:rPr lang="en-US" dirty="0">
                <a:solidFill>
                  <a:schemeClr val="tx2">
                    <a:lumMod val="60000"/>
                    <a:lumOff val="40000"/>
                  </a:schemeClr>
                </a:solidFill>
              </a:rPr>
              <a:t>)</a:t>
            </a:r>
          </a:p>
          <a:p>
            <a:r>
              <a:rPr lang="en-US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     </a:t>
            </a:r>
            <a:r>
              <a:rPr lang="en-US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: </a:t>
            </a:r>
            <a:r>
              <a:rPr lang="en-US" dirty="0">
                <a:solidFill>
                  <a:srgbClr val="FF0000"/>
                </a:solidFill>
              </a:rPr>
              <a:t>this</a:t>
            </a:r>
            <a:r>
              <a:rPr lang="en-US" dirty="0">
                <a:solidFill>
                  <a:schemeClr val="bg1">
                    <a:lumMod val="95000"/>
                  </a:schemeClr>
                </a:solidFill>
              </a:rPr>
              <a:t>(ID)</a:t>
            </a:r>
          </a:p>
          <a:p>
            <a:r>
              <a:rPr lang="en-US" dirty="0" smtClean="0">
                <a:solidFill>
                  <a:schemeClr val="bg1"/>
                </a:solidFill>
              </a:rPr>
              <a:t>{</a:t>
            </a:r>
            <a:endParaRPr lang="en-US" dirty="0">
              <a:solidFill>
                <a:schemeClr val="bg1"/>
              </a:solidFill>
            </a:endParaRPr>
          </a:p>
          <a:p>
            <a:r>
              <a:rPr lang="en-US" dirty="0" smtClean="0">
                <a:solidFill>
                  <a:schemeClr val="bg1"/>
                </a:solidFill>
              </a:rPr>
              <a:t>    </a:t>
            </a:r>
            <a:r>
              <a:rPr lang="en-US" dirty="0" err="1">
                <a:solidFill>
                  <a:schemeClr val="bg1"/>
                </a:solidFill>
              </a:rPr>
              <a:t>this.jmeno</a:t>
            </a:r>
            <a:r>
              <a:rPr lang="en-US" dirty="0">
                <a:solidFill>
                  <a:schemeClr val="bg1"/>
                </a:solidFill>
              </a:rPr>
              <a:t> = </a:t>
            </a:r>
            <a:r>
              <a:rPr lang="en-US" dirty="0" err="1">
                <a:solidFill>
                  <a:schemeClr val="bg1"/>
                </a:solidFill>
              </a:rPr>
              <a:t>jmeno</a:t>
            </a:r>
            <a:r>
              <a:rPr lang="en-US" dirty="0">
                <a:solidFill>
                  <a:schemeClr val="bg1"/>
                </a:solidFill>
              </a:rPr>
              <a:t>; </a:t>
            </a:r>
            <a:r>
              <a:rPr lang="en-US" dirty="0" err="1">
                <a:solidFill>
                  <a:schemeClr val="bg1"/>
                </a:solidFill>
              </a:rPr>
              <a:t>this.mesto</a:t>
            </a:r>
            <a:r>
              <a:rPr lang="en-US" dirty="0">
                <a:solidFill>
                  <a:schemeClr val="bg1"/>
                </a:solidFill>
              </a:rPr>
              <a:t> = </a:t>
            </a:r>
            <a:r>
              <a:rPr lang="en-US" dirty="0" err="1">
                <a:solidFill>
                  <a:schemeClr val="bg1"/>
                </a:solidFill>
              </a:rPr>
              <a:t>mesto</a:t>
            </a:r>
            <a:r>
              <a:rPr lang="en-US" dirty="0">
                <a:solidFill>
                  <a:schemeClr val="bg1"/>
                </a:solidFill>
              </a:rPr>
              <a:t>;</a:t>
            </a:r>
          </a:p>
          <a:p>
            <a:r>
              <a:rPr lang="en-US" dirty="0" smtClean="0">
                <a:solidFill>
                  <a:schemeClr val="bg1"/>
                </a:solidFill>
              </a:rPr>
              <a:t>}</a:t>
            </a:r>
            <a:endParaRPr lang="cs-CZ" dirty="0" smtClean="0">
              <a:solidFill>
                <a:schemeClr val="bg1"/>
              </a:solidFill>
            </a:endParaRPr>
          </a:p>
        </p:txBody>
      </p:sp>
      <p:sp>
        <p:nvSpPr>
          <p:cNvPr id="12" name="Šipka doleva 11"/>
          <p:cNvSpPr/>
          <p:nvPr/>
        </p:nvSpPr>
        <p:spPr>
          <a:xfrm rot="19338882">
            <a:off x="7181787" y="1540825"/>
            <a:ext cx="720000" cy="191923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606211" y="3832780"/>
            <a:ext cx="743617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>
                <a:solidFill>
                  <a:schemeClr val="bg1"/>
                </a:solidFill>
              </a:rPr>
              <a:t>Vytvořte </a:t>
            </a:r>
            <a:r>
              <a:rPr lang="cs-CZ" sz="1600" dirty="0" smtClean="0">
                <a:solidFill>
                  <a:schemeClr val="bg1"/>
                </a:solidFill>
              </a:rPr>
              <a:t>metodu třídy </a:t>
            </a:r>
            <a:r>
              <a:rPr lang="cs-CZ" sz="1600" dirty="0" err="1" smtClean="0">
                <a:solidFill>
                  <a:schemeClr val="bg1"/>
                </a:solidFill>
              </a:rPr>
              <a:t>Sadar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</a:rPr>
              <a:t>info</a:t>
            </a:r>
            <a:r>
              <a:rPr lang="cs-CZ" sz="1600" dirty="0" smtClean="0">
                <a:solidFill>
                  <a:schemeClr val="bg1"/>
                </a:solidFill>
              </a:rPr>
              <a:t>() , která bude vypisovat základní informace o instanci 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737064" y="4460919"/>
            <a:ext cx="691022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tx2">
                    <a:lumMod val="60000"/>
                    <a:lumOff val="40000"/>
                  </a:schemeClr>
                </a:solidFill>
              </a:rPr>
              <a:t>public void info</a:t>
            </a:r>
            <a:r>
              <a:rPr lang="en-US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()</a:t>
            </a:r>
            <a:endParaRPr lang="cs-CZ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r>
              <a:rPr lang="en-US" dirty="0" smtClean="0">
                <a:solidFill>
                  <a:schemeClr val="bg1">
                    <a:lumMod val="95000"/>
                  </a:schemeClr>
                </a:solidFill>
              </a:rPr>
              <a:t>{</a:t>
            </a:r>
            <a:endParaRPr lang="en-US" dirty="0">
              <a:solidFill>
                <a:schemeClr val="bg1">
                  <a:lumMod val="95000"/>
                </a:schemeClr>
              </a:solidFill>
            </a:endParaRPr>
          </a:p>
          <a:p>
            <a:r>
              <a:rPr lang="cs-CZ" dirty="0" smtClean="0">
                <a:solidFill>
                  <a:schemeClr val="bg1">
                    <a:lumMod val="95000"/>
                  </a:schemeClr>
                </a:solidFill>
              </a:rPr>
              <a:t>  </a:t>
            </a:r>
            <a:r>
              <a:rPr lang="en-US" dirty="0" smtClean="0">
                <a:solidFill>
                  <a:schemeClr val="bg1">
                    <a:lumMod val="95000"/>
                  </a:schemeClr>
                </a:solidFill>
              </a:rPr>
              <a:t>  </a:t>
            </a:r>
            <a:r>
              <a:rPr lang="en-US" dirty="0" err="1">
                <a:solidFill>
                  <a:schemeClr val="bg1">
                    <a:lumMod val="95000"/>
                  </a:schemeClr>
                </a:solidFill>
              </a:rPr>
              <a:t>Console.WriteLine</a:t>
            </a:r>
            <a:r>
              <a:rPr lang="en-US" dirty="0">
                <a:solidFill>
                  <a:schemeClr val="bg1">
                    <a:lumMod val="95000"/>
                  </a:schemeClr>
                </a:solidFill>
              </a:rPr>
              <a:t>("\n </a:t>
            </a:r>
            <a:r>
              <a:rPr lang="en-US" dirty="0" err="1">
                <a:solidFill>
                  <a:schemeClr val="bg1">
                    <a:lumMod val="95000"/>
                  </a:schemeClr>
                </a:solidFill>
              </a:rPr>
              <a:t>Majitel</a:t>
            </a:r>
            <a:r>
              <a:rPr lang="en-US" dirty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en-US" dirty="0" err="1">
                <a:solidFill>
                  <a:schemeClr val="bg1">
                    <a:lumMod val="95000"/>
                  </a:schemeClr>
                </a:solidFill>
              </a:rPr>
              <a:t>sadu</a:t>
            </a:r>
            <a:r>
              <a:rPr lang="en-US" dirty="0">
                <a:solidFill>
                  <a:schemeClr val="bg1">
                    <a:lumMod val="95000"/>
                  </a:schemeClr>
                </a:solidFill>
              </a:rPr>
              <a:t> {0} z </a:t>
            </a:r>
            <a:r>
              <a:rPr lang="en-US" dirty="0" err="1">
                <a:solidFill>
                  <a:schemeClr val="bg1">
                    <a:lumMod val="95000"/>
                  </a:schemeClr>
                </a:solidFill>
              </a:rPr>
              <a:t>města</a:t>
            </a:r>
            <a:r>
              <a:rPr lang="en-US" dirty="0">
                <a:solidFill>
                  <a:schemeClr val="bg1">
                    <a:lumMod val="95000"/>
                  </a:schemeClr>
                </a:solidFill>
              </a:rPr>
              <a:t> {1}  ",</a:t>
            </a:r>
            <a:r>
              <a:rPr lang="en-US" dirty="0" err="1">
                <a:solidFill>
                  <a:schemeClr val="bg1">
                    <a:lumMod val="95000"/>
                  </a:schemeClr>
                </a:solidFill>
              </a:rPr>
              <a:t>jmeno</a:t>
            </a:r>
            <a:r>
              <a:rPr lang="en-US" dirty="0">
                <a:solidFill>
                  <a:schemeClr val="bg1">
                    <a:lumMod val="95000"/>
                  </a:schemeClr>
                </a:solidFill>
              </a:rPr>
              <a:t>, </a:t>
            </a:r>
            <a:r>
              <a:rPr lang="en-US" dirty="0" err="1">
                <a:solidFill>
                  <a:schemeClr val="bg1">
                    <a:lumMod val="95000"/>
                  </a:schemeClr>
                </a:solidFill>
              </a:rPr>
              <a:t>mesto</a:t>
            </a:r>
            <a:r>
              <a:rPr lang="en-US" dirty="0">
                <a:solidFill>
                  <a:schemeClr val="bg1">
                    <a:lumMod val="95000"/>
                  </a:schemeClr>
                </a:solidFill>
              </a:rPr>
              <a:t>); </a:t>
            </a:r>
          </a:p>
          <a:p>
            <a:r>
              <a:rPr lang="en-US" dirty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en-US" dirty="0" smtClean="0">
                <a:solidFill>
                  <a:schemeClr val="bg1">
                    <a:lumMod val="95000"/>
                  </a:schemeClr>
                </a:solidFill>
              </a:rPr>
              <a:t>}</a:t>
            </a:r>
            <a:endParaRPr lang="cs-CZ" dirty="0" smtClean="0">
              <a:solidFill>
                <a:schemeClr val="bg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4751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2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7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2" dur="500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7" dur="500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2" dur="500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10" grpId="0" build="p"/>
      <p:bldP spid="14" grpId="0" animBg="1"/>
      <p:bldP spid="11" grpId="0" build="p"/>
      <p:bldP spid="12" grpId="0" animBg="1"/>
      <p:bldP spid="16" grpId="0" build="p"/>
      <p:bldP spid="17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39101" y="260648"/>
            <a:ext cx="13179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Cvičení  </a:t>
            </a:r>
            <a:r>
              <a:rPr lang="cs-CZ" sz="2000" b="1" smtClean="0">
                <a:solidFill>
                  <a:srgbClr val="FF0000"/>
                </a:solidFill>
              </a:rPr>
              <a:t>14</a:t>
            </a:r>
            <a:endParaRPr lang="cs-CZ" sz="2000" b="1" dirty="0" smtClean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83768" y="260648"/>
            <a:ext cx="34971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white"/>
                </a:solidFill>
              </a:rPr>
              <a:t>C#  </a:t>
            </a:r>
            <a:r>
              <a:rPr lang="cs-CZ" dirty="0" smtClean="0">
                <a:solidFill>
                  <a:prstClr val="white"/>
                </a:solidFill>
              </a:rPr>
              <a:t>Přetížení konstruktoru a metod.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06211" y="925269"/>
            <a:ext cx="743617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>
                <a:solidFill>
                  <a:schemeClr val="bg1"/>
                </a:solidFill>
              </a:rPr>
              <a:t>Vytvořte základní třídu </a:t>
            </a:r>
            <a:r>
              <a:rPr lang="cs-CZ" sz="1600" dirty="0" smtClean="0">
                <a:solidFill>
                  <a:schemeClr val="bg1"/>
                </a:solidFill>
              </a:rPr>
              <a:t>Sadař s </a:t>
            </a:r>
            <a:r>
              <a:rPr lang="cs-CZ" sz="1600" dirty="0">
                <a:solidFill>
                  <a:schemeClr val="bg1"/>
                </a:solidFill>
              </a:rPr>
              <a:t>proměnnými - </a:t>
            </a:r>
            <a:r>
              <a:rPr lang="cs-CZ" sz="1600" dirty="0" err="1">
                <a:solidFill>
                  <a:schemeClr val="bg1"/>
                </a:solidFill>
              </a:rPr>
              <a:t>int</a:t>
            </a:r>
            <a:r>
              <a:rPr lang="cs-CZ" sz="1600" dirty="0">
                <a:solidFill>
                  <a:schemeClr val="bg1"/>
                </a:solidFill>
              </a:rPr>
              <a:t> </a:t>
            </a:r>
            <a:r>
              <a:rPr lang="cs-CZ" sz="1600" dirty="0" err="1">
                <a:solidFill>
                  <a:schemeClr val="bg1"/>
                </a:solidFill>
              </a:rPr>
              <a:t>IDSadar</a:t>
            </a:r>
            <a:r>
              <a:rPr lang="cs-CZ" sz="1600" dirty="0">
                <a:solidFill>
                  <a:schemeClr val="bg1"/>
                </a:solidFill>
              </a:rPr>
              <a:t>, 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err="1">
                <a:solidFill>
                  <a:schemeClr val="bg1"/>
                </a:solidFill>
              </a:rPr>
              <a:t>string</a:t>
            </a:r>
            <a:r>
              <a:rPr lang="cs-CZ" sz="1600" dirty="0">
                <a:solidFill>
                  <a:schemeClr val="bg1"/>
                </a:solidFill>
              </a:rPr>
              <a:t> </a:t>
            </a:r>
            <a:r>
              <a:rPr lang="cs-CZ" sz="1600" dirty="0" err="1">
                <a:solidFill>
                  <a:schemeClr val="bg1"/>
                </a:solidFill>
              </a:rPr>
              <a:t>jmeno</a:t>
            </a:r>
            <a:r>
              <a:rPr lang="cs-CZ" sz="1600" dirty="0">
                <a:solidFill>
                  <a:schemeClr val="bg1"/>
                </a:solidFill>
              </a:rPr>
              <a:t>, </a:t>
            </a:r>
            <a:r>
              <a:rPr lang="cs-CZ" sz="1600" dirty="0" err="1">
                <a:solidFill>
                  <a:schemeClr val="bg1"/>
                </a:solidFill>
              </a:rPr>
              <a:t>mesto</a:t>
            </a:r>
            <a:r>
              <a:rPr lang="cs-CZ" sz="1600" dirty="0">
                <a:solidFill>
                  <a:schemeClr val="bg1"/>
                </a:solidFill>
              </a:rPr>
              <a:t>;. </a:t>
            </a:r>
            <a:r>
              <a:rPr lang="cs-CZ" sz="1600" dirty="0" smtClean="0">
                <a:solidFill>
                  <a:schemeClr val="bg1"/>
                </a:solidFill>
              </a:rPr>
              <a:t>Vytvořte  konstruktor s parametrem ID a přetížený konstruktor s parametry ID, jméno </a:t>
            </a:r>
          </a:p>
          <a:p>
            <a:r>
              <a:rPr lang="cs-CZ" sz="1600" dirty="0" smtClean="0">
                <a:solidFill>
                  <a:schemeClr val="bg1"/>
                </a:solidFill>
              </a:rPr>
              <a:t>a </a:t>
            </a:r>
            <a:r>
              <a:rPr lang="cs-CZ" sz="1600" dirty="0" err="1" smtClean="0">
                <a:solidFill>
                  <a:schemeClr val="bg1"/>
                </a:solidFill>
              </a:rPr>
              <a:t>mesto</a:t>
            </a:r>
            <a:r>
              <a:rPr lang="cs-CZ" sz="1600" dirty="0" smtClean="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738131" y="2012647"/>
            <a:ext cx="198002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tx2">
                    <a:lumMod val="60000"/>
                    <a:lumOff val="40000"/>
                  </a:schemeClr>
                </a:solidFill>
              </a:rPr>
              <a:t>public </a:t>
            </a:r>
            <a:r>
              <a:rPr lang="en-US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Sadar</a:t>
            </a:r>
            <a:r>
              <a:rPr lang="en-US" dirty="0">
                <a:solidFill>
                  <a:schemeClr val="tx2">
                    <a:lumMod val="60000"/>
                    <a:lumOff val="40000"/>
                  </a:schemeClr>
                </a:solidFill>
              </a:rPr>
              <a:t>(</a:t>
            </a:r>
            <a:r>
              <a:rPr lang="en-US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int</a:t>
            </a:r>
            <a:r>
              <a:rPr lang="en-US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ID)</a:t>
            </a:r>
          </a:p>
          <a:p>
            <a:r>
              <a:rPr lang="en-US" dirty="0" smtClean="0">
                <a:solidFill>
                  <a:schemeClr val="bg1"/>
                </a:solidFill>
              </a:rPr>
              <a:t>{</a:t>
            </a:r>
            <a:endParaRPr lang="en-US" dirty="0">
              <a:solidFill>
                <a:schemeClr val="bg1"/>
              </a:solidFill>
            </a:endParaRPr>
          </a:p>
          <a:p>
            <a:r>
              <a:rPr lang="en-US" dirty="0" smtClean="0">
                <a:solidFill>
                  <a:schemeClr val="bg1"/>
                </a:solidFill>
              </a:rPr>
              <a:t>   </a:t>
            </a:r>
            <a:r>
              <a:rPr lang="en-US" dirty="0" err="1">
                <a:solidFill>
                  <a:schemeClr val="bg1"/>
                </a:solidFill>
              </a:rPr>
              <a:t>IDSadar</a:t>
            </a:r>
            <a:r>
              <a:rPr lang="en-US" dirty="0">
                <a:solidFill>
                  <a:schemeClr val="bg1"/>
                </a:solidFill>
              </a:rPr>
              <a:t> = ID;</a:t>
            </a:r>
          </a:p>
          <a:p>
            <a:r>
              <a:rPr lang="en-US" dirty="0" smtClean="0">
                <a:solidFill>
                  <a:schemeClr val="bg1"/>
                </a:solidFill>
              </a:rPr>
              <a:t>}</a:t>
            </a:r>
            <a:endParaRPr lang="cs-CZ" dirty="0" smtClean="0">
              <a:solidFill>
                <a:schemeClr val="bg1"/>
              </a:solidFill>
            </a:endParaRPr>
          </a:p>
        </p:txBody>
      </p:sp>
      <p:sp>
        <p:nvSpPr>
          <p:cNvPr id="14" name="Šipka doleva 13"/>
          <p:cNvSpPr/>
          <p:nvPr/>
        </p:nvSpPr>
        <p:spPr>
          <a:xfrm rot="19338882">
            <a:off x="2716311" y="1540826"/>
            <a:ext cx="720000" cy="191923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3707904" y="1879664"/>
            <a:ext cx="4600940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tx2">
                    <a:lumMod val="60000"/>
                    <a:lumOff val="40000"/>
                  </a:schemeClr>
                </a:solidFill>
              </a:rPr>
              <a:t>public </a:t>
            </a:r>
            <a:r>
              <a:rPr lang="en-US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Sadar</a:t>
            </a:r>
            <a:r>
              <a:rPr lang="en-US" dirty="0">
                <a:solidFill>
                  <a:schemeClr val="tx2">
                    <a:lumMod val="60000"/>
                    <a:lumOff val="40000"/>
                  </a:schemeClr>
                </a:solidFill>
              </a:rPr>
              <a:t>(</a:t>
            </a:r>
            <a:r>
              <a:rPr lang="en-US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int</a:t>
            </a:r>
            <a:r>
              <a:rPr lang="en-US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ID, string </a:t>
            </a:r>
            <a:r>
              <a:rPr lang="en-US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jmeno</a:t>
            </a:r>
            <a:r>
              <a:rPr lang="en-US" dirty="0">
                <a:solidFill>
                  <a:schemeClr val="tx2">
                    <a:lumMod val="60000"/>
                    <a:lumOff val="40000"/>
                  </a:schemeClr>
                </a:solidFill>
              </a:rPr>
              <a:t>, string </a:t>
            </a:r>
            <a:r>
              <a:rPr lang="en-US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mesto</a:t>
            </a:r>
            <a:r>
              <a:rPr lang="en-US" dirty="0">
                <a:solidFill>
                  <a:schemeClr val="tx2">
                    <a:lumMod val="60000"/>
                    <a:lumOff val="40000"/>
                  </a:schemeClr>
                </a:solidFill>
              </a:rPr>
              <a:t>)</a:t>
            </a:r>
          </a:p>
          <a:p>
            <a:r>
              <a:rPr lang="en-US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     </a:t>
            </a:r>
            <a:r>
              <a:rPr lang="en-US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: </a:t>
            </a:r>
            <a:r>
              <a:rPr lang="en-US" dirty="0">
                <a:solidFill>
                  <a:srgbClr val="FF0000"/>
                </a:solidFill>
              </a:rPr>
              <a:t>this</a:t>
            </a:r>
            <a:r>
              <a:rPr lang="en-US" dirty="0">
                <a:solidFill>
                  <a:schemeClr val="bg1">
                    <a:lumMod val="95000"/>
                  </a:schemeClr>
                </a:solidFill>
              </a:rPr>
              <a:t>(ID)</a:t>
            </a:r>
          </a:p>
          <a:p>
            <a:r>
              <a:rPr lang="en-US" dirty="0" smtClean="0">
                <a:solidFill>
                  <a:schemeClr val="bg1"/>
                </a:solidFill>
              </a:rPr>
              <a:t>{</a:t>
            </a:r>
            <a:endParaRPr lang="en-US" dirty="0">
              <a:solidFill>
                <a:schemeClr val="bg1"/>
              </a:solidFill>
            </a:endParaRPr>
          </a:p>
          <a:p>
            <a:r>
              <a:rPr lang="en-US" dirty="0" smtClean="0">
                <a:solidFill>
                  <a:schemeClr val="bg1"/>
                </a:solidFill>
              </a:rPr>
              <a:t>    </a:t>
            </a:r>
            <a:r>
              <a:rPr lang="en-US" dirty="0" err="1">
                <a:solidFill>
                  <a:schemeClr val="bg1"/>
                </a:solidFill>
              </a:rPr>
              <a:t>this.jmeno</a:t>
            </a:r>
            <a:r>
              <a:rPr lang="en-US" dirty="0">
                <a:solidFill>
                  <a:schemeClr val="bg1"/>
                </a:solidFill>
              </a:rPr>
              <a:t> = </a:t>
            </a:r>
            <a:r>
              <a:rPr lang="en-US" dirty="0" err="1">
                <a:solidFill>
                  <a:schemeClr val="bg1"/>
                </a:solidFill>
              </a:rPr>
              <a:t>jmeno</a:t>
            </a:r>
            <a:r>
              <a:rPr lang="en-US" dirty="0">
                <a:solidFill>
                  <a:schemeClr val="bg1"/>
                </a:solidFill>
              </a:rPr>
              <a:t>; </a:t>
            </a:r>
            <a:r>
              <a:rPr lang="en-US" dirty="0" err="1">
                <a:solidFill>
                  <a:schemeClr val="bg1"/>
                </a:solidFill>
              </a:rPr>
              <a:t>this.mesto</a:t>
            </a:r>
            <a:r>
              <a:rPr lang="en-US" dirty="0">
                <a:solidFill>
                  <a:schemeClr val="bg1"/>
                </a:solidFill>
              </a:rPr>
              <a:t> = </a:t>
            </a:r>
            <a:r>
              <a:rPr lang="en-US" dirty="0" err="1">
                <a:solidFill>
                  <a:schemeClr val="bg1"/>
                </a:solidFill>
              </a:rPr>
              <a:t>mesto</a:t>
            </a:r>
            <a:r>
              <a:rPr lang="en-US" dirty="0">
                <a:solidFill>
                  <a:schemeClr val="bg1"/>
                </a:solidFill>
              </a:rPr>
              <a:t>;</a:t>
            </a:r>
          </a:p>
          <a:p>
            <a:r>
              <a:rPr lang="en-US" dirty="0" smtClean="0">
                <a:solidFill>
                  <a:schemeClr val="bg1"/>
                </a:solidFill>
              </a:rPr>
              <a:t>}</a:t>
            </a:r>
            <a:endParaRPr lang="cs-CZ" dirty="0" smtClean="0">
              <a:solidFill>
                <a:schemeClr val="bg1"/>
              </a:solidFill>
            </a:endParaRPr>
          </a:p>
        </p:txBody>
      </p:sp>
      <p:sp>
        <p:nvSpPr>
          <p:cNvPr id="12" name="Šipka doleva 11"/>
          <p:cNvSpPr/>
          <p:nvPr/>
        </p:nvSpPr>
        <p:spPr>
          <a:xfrm rot="19338882">
            <a:off x="7181787" y="1540825"/>
            <a:ext cx="720000" cy="191923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0425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10" grpId="0" build="p"/>
      <p:bldP spid="14" grpId="0" animBg="1"/>
      <p:bldP spid="11" grpId="0" build="p"/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39101" y="260648"/>
            <a:ext cx="13179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Cvičení  </a:t>
            </a:r>
            <a:r>
              <a:rPr lang="cs-CZ" sz="2000" b="1" smtClean="0">
                <a:solidFill>
                  <a:srgbClr val="FF0000"/>
                </a:solidFill>
              </a:rPr>
              <a:t>14</a:t>
            </a:r>
            <a:endParaRPr lang="cs-CZ" sz="2000" b="1" dirty="0" smtClean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83768" y="260648"/>
            <a:ext cx="34971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white"/>
                </a:solidFill>
              </a:rPr>
              <a:t>C#  </a:t>
            </a:r>
            <a:r>
              <a:rPr lang="cs-CZ" dirty="0" smtClean="0">
                <a:solidFill>
                  <a:prstClr val="white"/>
                </a:solidFill>
              </a:rPr>
              <a:t>Přetížení konstruktoru a metod.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06211" y="925269"/>
            <a:ext cx="74361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chemeClr val="bg1"/>
                </a:solidFill>
              </a:rPr>
              <a:t>Vytvořte metodu se stejným jménem, která bude vypisovat informace o odrůdách jablek, které sadař pěstuje.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908105" y="2204864"/>
            <a:ext cx="31598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Jablko</a:t>
            </a:r>
            <a:r>
              <a:rPr lang="en-US" dirty="0">
                <a:solidFill>
                  <a:schemeClr val="tx2">
                    <a:lumMod val="60000"/>
                    <a:lumOff val="40000"/>
                  </a:schemeClr>
                </a:solidFill>
              </a:rPr>
              <a:t>[] </a:t>
            </a:r>
            <a:r>
              <a:rPr lang="en-US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pestuji</a:t>
            </a:r>
            <a:r>
              <a:rPr lang="en-US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= new </a:t>
            </a:r>
            <a:r>
              <a:rPr lang="en-US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Jablko</a:t>
            </a:r>
            <a:r>
              <a:rPr lang="en-US" dirty="0">
                <a:solidFill>
                  <a:schemeClr val="tx2">
                    <a:lumMod val="60000"/>
                    <a:lumOff val="40000"/>
                  </a:schemeClr>
                </a:solidFill>
              </a:rPr>
              <a:t>[4];</a:t>
            </a:r>
            <a:endParaRPr lang="cs-CZ" dirty="0" smtClean="0">
              <a:solidFill>
                <a:schemeClr val="bg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22792" y="1761316"/>
            <a:ext cx="743617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chemeClr val="bg1"/>
                </a:solidFill>
              </a:rPr>
              <a:t>Musíme vytvořit pole instancí třídy Jablko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903848" y="3284984"/>
            <a:ext cx="6009979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tx2">
                    <a:lumMod val="60000"/>
                    <a:lumOff val="40000"/>
                  </a:schemeClr>
                </a:solidFill>
              </a:rPr>
              <a:t>public void </a:t>
            </a:r>
            <a:r>
              <a:rPr lang="en-US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setOdruda</a:t>
            </a:r>
            <a:r>
              <a:rPr lang="en-US" dirty="0">
                <a:solidFill>
                  <a:schemeClr val="tx2">
                    <a:lumMod val="60000"/>
                    <a:lumOff val="40000"/>
                  </a:schemeClr>
                </a:solidFill>
              </a:rPr>
              <a:t>(</a:t>
            </a:r>
            <a:r>
              <a:rPr lang="en-US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Jablko</a:t>
            </a:r>
            <a:r>
              <a:rPr lang="en-US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US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jake</a:t>
            </a:r>
            <a:r>
              <a:rPr lang="en-US" dirty="0">
                <a:solidFill>
                  <a:schemeClr val="tx2">
                    <a:lumMod val="60000"/>
                    <a:lumOff val="40000"/>
                  </a:schemeClr>
                </a:solidFill>
              </a:rPr>
              <a:t>)</a:t>
            </a:r>
          </a:p>
          <a:p>
            <a:r>
              <a:rPr lang="en-US" dirty="0" smtClean="0">
                <a:solidFill>
                  <a:schemeClr val="bg1">
                    <a:lumMod val="95000"/>
                  </a:schemeClr>
                </a:solidFill>
              </a:rPr>
              <a:t>{</a:t>
            </a:r>
            <a:endParaRPr lang="en-US" dirty="0">
              <a:solidFill>
                <a:schemeClr val="bg1">
                  <a:lumMod val="95000"/>
                </a:schemeClr>
              </a:solidFill>
            </a:endParaRPr>
          </a:p>
          <a:p>
            <a:r>
              <a:rPr lang="en-US" dirty="0" smtClean="0">
                <a:solidFill>
                  <a:schemeClr val="bg1">
                    <a:lumMod val="95000"/>
                  </a:schemeClr>
                </a:solidFill>
              </a:rPr>
              <a:t>    </a:t>
            </a:r>
            <a:r>
              <a:rPr lang="en-US" dirty="0">
                <a:solidFill>
                  <a:schemeClr val="bg1">
                    <a:lumMod val="95000"/>
                  </a:schemeClr>
                </a:solidFill>
              </a:rPr>
              <a:t>if (</a:t>
            </a:r>
            <a:r>
              <a:rPr lang="en-US" dirty="0" err="1">
                <a:solidFill>
                  <a:schemeClr val="bg1">
                    <a:lumMod val="95000"/>
                  </a:schemeClr>
                </a:solidFill>
              </a:rPr>
              <a:t>i</a:t>
            </a:r>
            <a:r>
              <a:rPr lang="en-US" dirty="0">
                <a:solidFill>
                  <a:schemeClr val="bg1">
                    <a:lumMod val="95000"/>
                  </a:schemeClr>
                </a:solidFill>
              </a:rPr>
              <a:t> &lt; 4)</a:t>
            </a:r>
          </a:p>
          <a:p>
            <a:r>
              <a:rPr lang="en-US" dirty="0" smtClean="0">
                <a:solidFill>
                  <a:schemeClr val="bg1">
                    <a:lumMod val="95000"/>
                  </a:schemeClr>
                </a:solidFill>
              </a:rPr>
              <a:t>    </a:t>
            </a:r>
            <a:r>
              <a:rPr lang="en-US" dirty="0">
                <a:solidFill>
                  <a:schemeClr val="bg1">
                    <a:lumMod val="95000"/>
                  </a:schemeClr>
                </a:solidFill>
              </a:rPr>
              <a:t>{</a:t>
            </a:r>
          </a:p>
          <a:p>
            <a:r>
              <a:rPr lang="en-US" dirty="0" smtClean="0">
                <a:solidFill>
                  <a:schemeClr val="bg1">
                    <a:lumMod val="95000"/>
                  </a:schemeClr>
                </a:solidFill>
              </a:rPr>
              <a:t>        </a:t>
            </a:r>
            <a:r>
              <a:rPr lang="en-US" dirty="0" err="1">
                <a:solidFill>
                  <a:schemeClr val="bg1">
                    <a:lumMod val="95000"/>
                  </a:schemeClr>
                </a:solidFill>
              </a:rPr>
              <a:t>pestuji</a:t>
            </a:r>
            <a:r>
              <a:rPr lang="en-US" dirty="0">
                <a:solidFill>
                  <a:schemeClr val="bg1">
                    <a:lumMod val="95000"/>
                  </a:schemeClr>
                </a:solidFill>
              </a:rPr>
              <a:t>[</a:t>
            </a:r>
            <a:r>
              <a:rPr lang="en-US" dirty="0" err="1">
                <a:solidFill>
                  <a:schemeClr val="bg1">
                    <a:lumMod val="95000"/>
                  </a:schemeClr>
                </a:solidFill>
              </a:rPr>
              <a:t>i</a:t>
            </a:r>
            <a:r>
              <a:rPr lang="en-US" dirty="0">
                <a:solidFill>
                  <a:schemeClr val="bg1">
                    <a:lumMod val="95000"/>
                  </a:schemeClr>
                </a:solidFill>
              </a:rPr>
              <a:t>] = </a:t>
            </a:r>
            <a:r>
              <a:rPr lang="en-US" dirty="0" err="1">
                <a:solidFill>
                  <a:schemeClr val="bg1">
                    <a:lumMod val="95000"/>
                  </a:schemeClr>
                </a:solidFill>
              </a:rPr>
              <a:t>jake</a:t>
            </a:r>
            <a:r>
              <a:rPr lang="en-US" dirty="0">
                <a:solidFill>
                  <a:schemeClr val="bg1">
                    <a:lumMod val="95000"/>
                  </a:schemeClr>
                </a:solidFill>
              </a:rPr>
              <a:t>;</a:t>
            </a:r>
          </a:p>
          <a:p>
            <a:r>
              <a:rPr lang="en-US" dirty="0" smtClean="0">
                <a:solidFill>
                  <a:schemeClr val="bg1">
                    <a:lumMod val="95000"/>
                  </a:schemeClr>
                </a:solidFill>
              </a:rPr>
              <a:t>        </a:t>
            </a:r>
            <a:r>
              <a:rPr lang="en-US" dirty="0" err="1">
                <a:solidFill>
                  <a:schemeClr val="bg1">
                    <a:lumMod val="95000"/>
                  </a:schemeClr>
                </a:solidFill>
              </a:rPr>
              <a:t>i</a:t>
            </a:r>
            <a:r>
              <a:rPr lang="en-US" dirty="0">
                <a:solidFill>
                  <a:schemeClr val="bg1">
                    <a:lumMod val="95000"/>
                  </a:schemeClr>
                </a:solidFill>
              </a:rPr>
              <a:t>++;</a:t>
            </a:r>
          </a:p>
          <a:p>
            <a:r>
              <a:rPr lang="en-US" dirty="0" smtClean="0">
                <a:solidFill>
                  <a:schemeClr val="bg1">
                    <a:lumMod val="95000"/>
                  </a:schemeClr>
                </a:solidFill>
              </a:rPr>
              <a:t>     </a:t>
            </a:r>
            <a:r>
              <a:rPr lang="en-US" dirty="0">
                <a:solidFill>
                  <a:schemeClr val="bg1">
                    <a:lumMod val="95000"/>
                  </a:schemeClr>
                </a:solidFill>
              </a:rPr>
              <a:t>}</a:t>
            </a:r>
          </a:p>
          <a:p>
            <a:r>
              <a:rPr lang="en-US" dirty="0" smtClean="0">
                <a:solidFill>
                  <a:schemeClr val="bg1">
                    <a:lumMod val="95000"/>
                  </a:schemeClr>
                </a:solidFill>
              </a:rPr>
              <a:t>     </a:t>
            </a:r>
            <a:r>
              <a:rPr lang="en-US" dirty="0">
                <a:solidFill>
                  <a:schemeClr val="bg1">
                    <a:lumMod val="95000"/>
                  </a:schemeClr>
                </a:solidFill>
              </a:rPr>
              <a:t>else</a:t>
            </a:r>
          </a:p>
          <a:p>
            <a:r>
              <a:rPr lang="en-US" dirty="0" smtClean="0">
                <a:solidFill>
                  <a:schemeClr val="bg1">
                    <a:lumMod val="95000"/>
                  </a:schemeClr>
                </a:solidFill>
              </a:rPr>
              <a:t>    </a:t>
            </a:r>
            <a:r>
              <a:rPr lang="en-US" dirty="0">
                <a:solidFill>
                  <a:schemeClr val="bg1">
                    <a:lumMod val="95000"/>
                  </a:schemeClr>
                </a:solidFill>
              </a:rPr>
              <a:t>{</a:t>
            </a:r>
          </a:p>
          <a:p>
            <a:r>
              <a:rPr lang="cs-CZ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en-US" dirty="0" smtClean="0">
                <a:solidFill>
                  <a:schemeClr val="bg1">
                    <a:lumMod val="95000"/>
                  </a:schemeClr>
                </a:solidFill>
              </a:rPr>
              <a:t>        </a:t>
            </a:r>
            <a:r>
              <a:rPr lang="en-US" dirty="0" err="1">
                <a:solidFill>
                  <a:schemeClr val="bg1">
                    <a:lumMod val="95000"/>
                  </a:schemeClr>
                </a:solidFill>
              </a:rPr>
              <a:t>Console.WriteLine</a:t>
            </a:r>
            <a:r>
              <a:rPr lang="en-US" dirty="0">
                <a:solidFill>
                  <a:schemeClr val="bg1">
                    <a:lumMod val="95000"/>
                  </a:schemeClr>
                </a:solidFill>
              </a:rPr>
              <a:t>("</a:t>
            </a:r>
            <a:r>
              <a:rPr lang="en-US" dirty="0" err="1">
                <a:solidFill>
                  <a:schemeClr val="bg1">
                    <a:lumMod val="95000"/>
                  </a:schemeClr>
                </a:solidFill>
              </a:rPr>
              <a:t>Můžete</a:t>
            </a:r>
            <a:r>
              <a:rPr lang="en-US" dirty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en-US" dirty="0" err="1">
                <a:solidFill>
                  <a:schemeClr val="bg1">
                    <a:lumMod val="95000"/>
                  </a:schemeClr>
                </a:solidFill>
              </a:rPr>
              <a:t>pěstovat</a:t>
            </a:r>
            <a:r>
              <a:rPr lang="en-US" dirty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en-US" dirty="0" err="1">
                <a:solidFill>
                  <a:schemeClr val="bg1">
                    <a:lumMod val="95000"/>
                  </a:schemeClr>
                </a:solidFill>
              </a:rPr>
              <a:t>jenom</a:t>
            </a:r>
            <a:r>
              <a:rPr lang="en-US" dirty="0">
                <a:solidFill>
                  <a:schemeClr val="bg1">
                    <a:lumMod val="95000"/>
                  </a:schemeClr>
                </a:solidFill>
              </a:rPr>
              <a:t> 4 </a:t>
            </a:r>
            <a:r>
              <a:rPr lang="en-US" dirty="0" err="1">
                <a:solidFill>
                  <a:schemeClr val="bg1">
                    <a:lumMod val="95000"/>
                  </a:schemeClr>
                </a:solidFill>
              </a:rPr>
              <a:t>odrůdy</a:t>
            </a:r>
            <a:r>
              <a:rPr lang="en-US" dirty="0">
                <a:solidFill>
                  <a:schemeClr val="bg1">
                    <a:lumMod val="95000"/>
                  </a:schemeClr>
                </a:solidFill>
              </a:rPr>
              <a:t>.");</a:t>
            </a:r>
          </a:p>
          <a:p>
            <a:r>
              <a:rPr lang="en-US" dirty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en-US" dirty="0" smtClean="0">
                <a:solidFill>
                  <a:schemeClr val="bg1">
                    <a:lumMod val="95000"/>
                  </a:schemeClr>
                </a:solidFill>
              </a:rPr>
              <a:t>    </a:t>
            </a:r>
            <a:r>
              <a:rPr lang="en-US" dirty="0">
                <a:solidFill>
                  <a:schemeClr val="bg1">
                    <a:lumMod val="95000"/>
                  </a:schemeClr>
                </a:solidFill>
              </a:rPr>
              <a:t>}</a:t>
            </a:r>
          </a:p>
          <a:p>
            <a:r>
              <a:rPr lang="en-US" dirty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en-US" dirty="0" smtClean="0">
                <a:solidFill>
                  <a:schemeClr val="bg1">
                    <a:lumMod val="95000"/>
                  </a:schemeClr>
                </a:solidFill>
              </a:rPr>
              <a:t>}</a:t>
            </a:r>
            <a:endParaRPr lang="cs-CZ" dirty="0" smtClean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18535" y="2780928"/>
            <a:ext cx="743617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chemeClr val="bg1"/>
                </a:solidFill>
              </a:rPr>
              <a:t>Dále metodu, kterou přidáte  instanci třídy jablko do tohoto pole.</a:t>
            </a:r>
          </a:p>
        </p:txBody>
      </p:sp>
    </p:spTree>
    <p:extLst>
      <p:ext uri="{BB962C8B-B14F-4D97-AF65-F5344CB8AC3E}">
        <p14:creationId xmlns:p14="http://schemas.microsoft.com/office/powerpoint/2010/main" val="35346800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7" dur="500"/>
                                        <p:tgtEl>
                                          <p:spTgt spid="1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2" dur="500"/>
                                        <p:tgtEl>
                                          <p:spTgt spid="1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7" dur="500"/>
                                        <p:tgtEl>
                                          <p:spTgt spid="1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2" dur="500"/>
                                        <p:tgtEl>
                                          <p:spTgt spid="1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10" grpId="0" build="p"/>
      <p:bldP spid="13" grpId="0" build="p"/>
      <p:bldP spid="15" grpId="0" build="p"/>
      <p:bldP spid="16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39101" y="260648"/>
            <a:ext cx="13179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Cvičení  </a:t>
            </a:r>
            <a:r>
              <a:rPr lang="cs-CZ" sz="2000" b="1" smtClean="0">
                <a:solidFill>
                  <a:srgbClr val="FF0000"/>
                </a:solidFill>
              </a:rPr>
              <a:t>14</a:t>
            </a:r>
            <a:endParaRPr lang="cs-CZ" sz="2000" b="1" dirty="0" smtClean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83768" y="260648"/>
            <a:ext cx="34971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white"/>
                </a:solidFill>
              </a:rPr>
              <a:t>C#  </a:t>
            </a:r>
            <a:r>
              <a:rPr lang="cs-CZ" dirty="0" smtClean="0">
                <a:solidFill>
                  <a:prstClr val="white"/>
                </a:solidFill>
              </a:rPr>
              <a:t>Přetížení konstruktoru a metod.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06211" y="925269"/>
            <a:ext cx="743617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>
                <a:solidFill>
                  <a:schemeClr val="bg1"/>
                </a:solidFill>
              </a:rPr>
              <a:t>Vytvořte základní třídu </a:t>
            </a:r>
            <a:r>
              <a:rPr lang="cs-CZ" sz="1600" dirty="0" smtClean="0">
                <a:solidFill>
                  <a:schemeClr val="bg1"/>
                </a:solidFill>
              </a:rPr>
              <a:t>Sadař s </a:t>
            </a:r>
            <a:r>
              <a:rPr lang="cs-CZ" sz="1600" dirty="0">
                <a:solidFill>
                  <a:schemeClr val="bg1"/>
                </a:solidFill>
              </a:rPr>
              <a:t>proměnnými - </a:t>
            </a:r>
            <a:r>
              <a:rPr lang="cs-CZ" sz="1600" dirty="0" err="1">
                <a:solidFill>
                  <a:schemeClr val="bg1"/>
                </a:solidFill>
              </a:rPr>
              <a:t>int</a:t>
            </a:r>
            <a:r>
              <a:rPr lang="cs-CZ" sz="1600" dirty="0">
                <a:solidFill>
                  <a:schemeClr val="bg1"/>
                </a:solidFill>
              </a:rPr>
              <a:t> </a:t>
            </a:r>
            <a:r>
              <a:rPr lang="cs-CZ" sz="1600" dirty="0" err="1">
                <a:solidFill>
                  <a:schemeClr val="bg1"/>
                </a:solidFill>
              </a:rPr>
              <a:t>IDSadar</a:t>
            </a:r>
            <a:r>
              <a:rPr lang="cs-CZ" sz="1600" dirty="0">
                <a:solidFill>
                  <a:schemeClr val="bg1"/>
                </a:solidFill>
              </a:rPr>
              <a:t>, 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err="1">
                <a:solidFill>
                  <a:schemeClr val="bg1"/>
                </a:solidFill>
              </a:rPr>
              <a:t>string</a:t>
            </a:r>
            <a:r>
              <a:rPr lang="cs-CZ" sz="1600" dirty="0">
                <a:solidFill>
                  <a:schemeClr val="bg1"/>
                </a:solidFill>
              </a:rPr>
              <a:t> </a:t>
            </a:r>
            <a:r>
              <a:rPr lang="cs-CZ" sz="1600" dirty="0" err="1">
                <a:solidFill>
                  <a:schemeClr val="bg1"/>
                </a:solidFill>
              </a:rPr>
              <a:t>jmeno</a:t>
            </a:r>
            <a:r>
              <a:rPr lang="cs-CZ" sz="1600" dirty="0">
                <a:solidFill>
                  <a:schemeClr val="bg1"/>
                </a:solidFill>
              </a:rPr>
              <a:t>, </a:t>
            </a:r>
            <a:r>
              <a:rPr lang="cs-CZ" sz="1600" dirty="0" err="1">
                <a:solidFill>
                  <a:schemeClr val="bg1"/>
                </a:solidFill>
              </a:rPr>
              <a:t>mesto</a:t>
            </a:r>
            <a:r>
              <a:rPr lang="cs-CZ" sz="1600" dirty="0">
                <a:solidFill>
                  <a:schemeClr val="bg1"/>
                </a:solidFill>
              </a:rPr>
              <a:t>;. </a:t>
            </a:r>
            <a:r>
              <a:rPr lang="cs-CZ" sz="1600" dirty="0" smtClean="0">
                <a:solidFill>
                  <a:schemeClr val="bg1"/>
                </a:solidFill>
              </a:rPr>
              <a:t>Vytvořte  konstruktor s parametrem ID a přetížený konstruktor s parametry ID, jméno </a:t>
            </a:r>
          </a:p>
          <a:p>
            <a:r>
              <a:rPr lang="cs-CZ" sz="1600" dirty="0" smtClean="0">
                <a:solidFill>
                  <a:schemeClr val="bg1"/>
                </a:solidFill>
              </a:rPr>
              <a:t>a </a:t>
            </a:r>
            <a:r>
              <a:rPr lang="cs-CZ" sz="1600" dirty="0" err="1" smtClean="0">
                <a:solidFill>
                  <a:schemeClr val="bg1"/>
                </a:solidFill>
              </a:rPr>
              <a:t>mesto</a:t>
            </a:r>
            <a:r>
              <a:rPr lang="cs-CZ" sz="1600" dirty="0" smtClean="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738131" y="2012647"/>
            <a:ext cx="198002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tx2">
                    <a:lumMod val="60000"/>
                    <a:lumOff val="40000"/>
                  </a:schemeClr>
                </a:solidFill>
              </a:rPr>
              <a:t>public </a:t>
            </a:r>
            <a:r>
              <a:rPr lang="en-US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Sadar</a:t>
            </a:r>
            <a:r>
              <a:rPr lang="en-US" dirty="0">
                <a:solidFill>
                  <a:schemeClr val="tx2">
                    <a:lumMod val="60000"/>
                    <a:lumOff val="40000"/>
                  </a:schemeClr>
                </a:solidFill>
              </a:rPr>
              <a:t>(</a:t>
            </a:r>
            <a:r>
              <a:rPr lang="en-US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int</a:t>
            </a:r>
            <a:r>
              <a:rPr lang="en-US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ID)</a:t>
            </a:r>
          </a:p>
          <a:p>
            <a:r>
              <a:rPr lang="en-US" dirty="0" smtClean="0">
                <a:solidFill>
                  <a:schemeClr val="bg1"/>
                </a:solidFill>
              </a:rPr>
              <a:t>{</a:t>
            </a:r>
            <a:endParaRPr lang="en-US" dirty="0">
              <a:solidFill>
                <a:schemeClr val="bg1"/>
              </a:solidFill>
            </a:endParaRPr>
          </a:p>
          <a:p>
            <a:r>
              <a:rPr lang="en-US" dirty="0" smtClean="0">
                <a:solidFill>
                  <a:schemeClr val="bg1"/>
                </a:solidFill>
              </a:rPr>
              <a:t>   </a:t>
            </a:r>
            <a:r>
              <a:rPr lang="en-US" dirty="0" err="1">
                <a:solidFill>
                  <a:schemeClr val="bg1"/>
                </a:solidFill>
              </a:rPr>
              <a:t>IDSadar</a:t>
            </a:r>
            <a:r>
              <a:rPr lang="en-US" dirty="0">
                <a:solidFill>
                  <a:schemeClr val="bg1"/>
                </a:solidFill>
              </a:rPr>
              <a:t> = ID;</a:t>
            </a:r>
          </a:p>
          <a:p>
            <a:r>
              <a:rPr lang="en-US" dirty="0" smtClean="0">
                <a:solidFill>
                  <a:schemeClr val="bg1"/>
                </a:solidFill>
              </a:rPr>
              <a:t>}</a:t>
            </a:r>
            <a:endParaRPr lang="cs-CZ" dirty="0" smtClean="0">
              <a:solidFill>
                <a:schemeClr val="bg1"/>
              </a:solidFill>
            </a:endParaRPr>
          </a:p>
        </p:txBody>
      </p:sp>
      <p:sp>
        <p:nvSpPr>
          <p:cNvPr id="14" name="Šipka doleva 13"/>
          <p:cNvSpPr/>
          <p:nvPr/>
        </p:nvSpPr>
        <p:spPr>
          <a:xfrm rot="19338882">
            <a:off x="2716311" y="1540826"/>
            <a:ext cx="720000" cy="191923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3707904" y="1879664"/>
            <a:ext cx="4600940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tx2">
                    <a:lumMod val="60000"/>
                    <a:lumOff val="40000"/>
                  </a:schemeClr>
                </a:solidFill>
              </a:rPr>
              <a:t>public </a:t>
            </a:r>
            <a:r>
              <a:rPr lang="en-US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Sadar</a:t>
            </a:r>
            <a:r>
              <a:rPr lang="en-US" dirty="0">
                <a:solidFill>
                  <a:schemeClr val="tx2">
                    <a:lumMod val="60000"/>
                    <a:lumOff val="40000"/>
                  </a:schemeClr>
                </a:solidFill>
              </a:rPr>
              <a:t>(</a:t>
            </a:r>
            <a:r>
              <a:rPr lang="en-US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int</a:t>
            </a:r>
            <a:r>
              <a:rPr lang="en-US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ID, string </a:t>
            </a:r>
            <a:r>
              <a:rPr lang="en-US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jmeno</a:t>
            </a:r>
            <a:r>
              <a:rPr lang="en-US" dirty="0">
                <a:solidFill>
                  <a:schemeClr val="tx2">
                    <a:lumMod val="60000"/>
                    <a:lumOff val="40000"/>
                  </a:schemeClr>
                </a:solidFill>
              </a:rPr>
              <a:t>, string </a:t>
            </a:r>
            <a:r>
              <a:rPr lang="en-US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mesto</a:t>
            </a:r>
            <a:r>
              <a:rPr lang="en-US" dirty="0">
                <a:solidFill>
                  <a:schemeClr val="tx2">
                    <a:lumMod val="60000"/>
                    <a:lumOff val="40000"/>
                  </a:schemeClr>
                </a:solidFill>
              </a:rPr>
              <a:t>)</a:t>
            </a:r>
          </a:p>
          <a:p>
            <a:r>
              <a:rPr lang="en-US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     </a:t>
            </a:r>
            <a:r>
              <a:rPr lang="en-US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: </a:t>
            </a:r>
            <a:r>
              <a:rPr lang="en-US" dirty="0">
                <a:solidFill>
                  <a:srgbClr val="FF0000"/>
                </a:solidFill>
              </a:rPr>
              <a:t>this</a:t>
            </a:r>
            <a:r>
              <a:rPr lang="en-US" dirty="0">
                <a:solidFill>
                  <a:schemeClr val="bg1">
                    <a:lumMod val="95000"/>
                  </a:schemeClr>
                </a:solidFill>
              </a:rPr>
              <a:t>(ID)</a:t>
            </a:r>
          </a:p>
          <a:p>
            <a:r>
              <a:rPr lang="en-US" dirty="0" smtClean="0">
                <a:solidFill>
                  <a:schemeClr val="bg1"/>
                </a:solidFill>
              </a:rPr>
              <a:t>{</a:t>
            </a:r>
            <a:endParaRPr lang="en-US" dirty="0">
              <a:solidFill>
                <a:schemeClr val="bg1"/>
              </a:solidFill>
            </a:endParaRPr>
          </a:p>
          <a:p>
            <a:r>
              <a:rPr lang="en-US" dirty="0" smtClean="0">
                <a:solidFill>
                  <a:schemeClr val="bg1"/>
                </a:solidFill>
              </a:rPr>
              <a:t>    </a:t>
            </a:r>
            <a:r>
              <a:rPr lang="en-US" dirty="0" err="1">
                <a:solidFill>
                  <a:schemeClr val="bg1"/>
                </a:solidFill>
              </a:rPr>
              <a:t>this.jmeno</a:t>
            </a:r>
            <a:r>
              <a:rPr lang="en-US" dirty="0">
                <a:solidFill>
                  <a:schemeClr val="bg1"/>
                </a:solidFill>
              </a:rPr>
              <a:t> = </a:t>
            </a:r>
            <a:r>
              <a:rPr lang="en-US" dirty="0" err="1">
                <a:solidFill>
                  <a:schemeClr val="bg1"/>
                </a:solidFill>
              </a:rPr>
              <a:t>jmeno</a:t>
            </a:r>
            <a:r>
              <a:rPr lang="en-US" dirty="0">
                <a:solidFill>
                  <a:schemeClr val="bg1"/>
                </a:solidFill>
              </a:rPr>
              <a:t>; </a:t>
            </a:r>
            <a:r>
              <a:rPr lang="en-US" dirty="0" err="1">
                <a:solidFill>
                  <a:schemeClr val="bg1"/>
                </a:solidFill>
              </a:rPr>
              <a:t>this.mesto</a:t>
            </a:r>
            <a:r>
              <a:rPr lang="en-US" dirty="0">
                <a:solidFill>
                  <a:schemeClr val="bg1"/>
                </a:solidFill>
              </a:rPr>
              <a:t> = </a:t>
            </a:r>
            <a:r>
              <a:rPr lang="en-US" dirty="0" err="1">
                <a:solidFill>
                  <a:schemeClr val="bg1"/>
                </a:solidFill>
              </a:rPr>
              <a:t>mesto</a:t>
            </a:r>
            <a:r>
              <a:rPr lang="en-US" dirty="0">
                <a:solidFill>
                  <a:schemeClr val="bg1"/>
                </a:solidFill>
              </a:rPr>
              <a:t>;</a:t>
            </a:r>
          </a:p>
          <a:p>
            <a:r>
              <a:rPr lang="en-US" dirty="0" smtClean="0">
                <a:solidFill>
                  <a:schemeClr val="bg1"/>
                </a:solidFill>
              </a:rPr>
              <a:t>}</a:t>
            </a:r>
            <a:endParaRPr lang="cs-CZ" dirty="0" smtClean="0">
              <a:solidFill>
                <a:schemeClr val="bg1"/>
              </a:solidFill>
            </a:endParaRPr>
          </a:p>
        </p:txBody>
      </p:sp>
      <p:sp>
        <p:nvSpPr>
          <p:cNvPr id="12" name="Šipka doleva 11"/>
          <p:cNvSpPr/>
          <p:nvPr/>
        </p:nvSpPr>
        <p:spPr>
          <a:xfrm rot="19338882">
            <a:off x="7181787" y="1540825"/>
            <a:ext cx="720000" cy="191923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57718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10" grpId="0" build="p"/>
      <p:bldP spid="14" grpId="0" animBg="1"/>
      <p:bldP spid="11" grpId="0" build="p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333442" y="3032955"/>
            <a:ext cx="74361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633413"/>
            <a:r>
              <a:rPr lang="cs-CZ" b="1" dirty="0" err="1" smtClean="0">
                <a:solidFill>
                  <a:prstClr val="white"/>
                </a:solidFill>
              </a:rPr>
              <a:t>Anotance</a:t>
            </a:r>
            <a:r>
              <a:rPr lang="cs-CZ" dirty="0" smtClean="0">
                <a:solidFill>
                  <a:prstClr val="white"/>
                </a:solidFill>
              </a:rPr>
              <a:t>: srovnání přetížení konstruktoru a metod.  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33442" y="4353101"/>
            <a:ext cx="29454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white"/>
                </a:solidFill>
              </a:rPr>
              <a:t>Předpokládaný čas:  35 minut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33442" y="1052736"/>
            <a:ext cx="31863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prstClr val="white"/>
                </a:solidFill>
              </a:rPr>
              <a:t>Zpracovala: </a:t>
            </a:r>
            <a:r>
              <a:rPr lang="cs-CZ" dirty="0" smtClean="0">
                <a:solidFill>
                  <a:prstClr val="white"/>
                </a:solidFill>
              </a:rPr>
              <a:t>Ing. Adéla Tomalová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33442" y="1712809"/>
            <a:ext cx="22369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white"/>
                </a:solidFill>
              </a:rPr>
              <a:t>Cílová skupina: </a:t>
            </a:r>
            <a:r>
              <a:rPr lang="cs-CZ" dirty="0">
                <a:solidFill>
                  <a:prstClr val="white"/>
                </a:solidFill>
              </a:rPr>
              <a:t>žák </a:t>
            </a:r>
            <a:r>
              <a:rPr lang="cs-CZ" dirty="0" smtClean="0">
                <a:solidFill>
                  <a:prstClr val="white"/>
                </a:solidFill>
              </a:rPr>
              <a:t>SŠ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33442" y="2372882"/>
            <a:ext cx="21408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white"/>
                </a:solidFill>
              </a:rPr>
              <a:t>Rok vytvoření</a:t>
            </a:r>
            <a:r>
              <a:rPr lang="cs-CZ" b="1">
                <a:solidFill>
                  <a:prstClr val="white"/>
                </a:solidFill>
              </a:rPr>
              <a:t>: </a:t>
            </a:r>
            <a:r>
              <a:rPr lang="cs-CZ">
                <a:solidFill>
                  <a:prstClr val="white"/>
                </a:solidFill>
              </a:rPr>
              <a:t> </a:t>
            </a:r>
            <a:r>
              <a:rPr lang="cs-CZ" smtClean="0">
                <a:solidFill>
                  <a:prstClr val="white"/>
                </a:solidFill>
              </a:rPr>
              <a:t>2013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33442" y="3693028"/>
            <a:ext cx="77741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white"/>
                </a:solidFill>
              </a:rPr>
              <a:t>Předpokládaný přínos (výstup): </a:t>
            </a:r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dirty="0" smtClean="0">
                <a:solidFill>
                  <a:prstClr val="white"/>
                </a:solidFill>
              </a:rPr>
              <a:t>vytvoření  přetíženého konstruktoru a instance.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33442" y="5013176"/>
            <a:ext cx="45467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white"/>
                </a:solidFill>
              </a:rPr>
              <a:t>V textu nebyly použity materiály jiných autorů.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039101" y="260648"/>
            <a:ext cx="13179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Cvičení  </a:t>
            </a:r>
            <a:r>
              <a:rPr lang="cs-CZ" sz="2000" b="1" smtClean="0">
                <a:solidFill>
                  <a:srgbClr val="FF0000"/>
                </a:solidFill>
              </a:rPr>
              <a:t>14</a:t>
            </a:r>
            <a:endParaRPr lang="cs-CZ" sz="2000" b="1" dirty="0" smtClean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483768" y="260648"/>
            <a:ext cx="34971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white"/>
                </a:solidFill>
              </a:rPr>
              <a:t>C#  </a:t>
            </a:r>
            <a:r>
              <a:rPr lang="cs-CZ" dirty="0" smtClean="0">
                <a:solidFill>
                  <a:prstClr val="white"/>
                </a:solidFill>
              </a:rPr>
              <a:t>Přetížení konstruktoru a metod.</a:t>
            </a:r>
            <a:endParaRPr lang="cs-CZ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37973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  <p:bldP spid="13" grpId="0"/>
    </p:bldLst>
  </p:timing>
</p:sld>
</file>

<file path=ppt/theme/theme1.xml><?xml version="1.0" encoding="utf-8"?>
<a:theme xmlns:a="http://schemas.openxmlformats.org/drawingml/2006/main" name="Tom-52-03-0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Tom-52-03-0</Template>
  <TotalTime>765</TotalTime>
  <Words>463</Words>
  <Application>Microsoft Office PowerPoint</Application>
  <PresentationFormat>Předvádění na obrazovce (4:3)</PresentationFormat>
  <Paragraphs>82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Tom-52-03-0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Tom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Adéla</dc:creator>
  <cp:lastModifiedBy>Adéla Tomalová</cp:lastModifiedBy>
  <cp:revision>45</cp:revision>
  <dcterms:created xsi:type="dcterms:W3CDTF">2012-10-27T19:00:43Z</dcterms:created>
  <dcterms:modified xsi:type="dcterms:W3CDTF">2013-07-01T06:19:32Z</dcterms:modified>
</cp:coreProperties>
</file>