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8" r:id="rId2"/>
    <p:sldId id="259" r:id="rId3"/>
    <p:sldId id="261" r:id="rId4"/>
    <p:sldId id="262" r:id="rId5"/>
    <p:sldId id="263" r:id="rId6"/>
    <p:sldId id="264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776" autoAdjust="0"/>
    <p:restoredTop sz="60536" autoAdjust="0"/>
  </p:normalViewPr>
  <p:slideViewPr>
    <p:cSldViewPr>
      <p:cViewPr varScale="1">
        <p:scale>
          <a:sx n="64" d="100"/>
          <a:sy n="64" d="100"/>
        </p:scale>
        <p:origin x="-85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 </a:t>
          </a:r>
          <a:r>
            <a:rPr lang="cs-CZ" sz="1400" baseline="0" dirty="0" smtClean="0"/>
            <a:t>Podpora výuky v technických oborech</a:t>
          </a:r>
          <a:endParaRPr lang="cs-CZ" sz="14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Střední odborná škola Net Office, spol. s r.o., Orlová-Lutyně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1400" dirty="0" smtClean="0"/>
            <a:t>Ing. Adéla </a:t>
          </a:r>
          <a:r>
            <a:rPr lang="cs-CZ" sz="1400" dirty="0" err="1" smtClean="0"/>
            <a:t>Tomalová</a:t>
          </a:r>
          <a:endParaRPr lang="cs-CZ" sz="14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</a:t>
          </a:r>
          <a:r>
            <a:rPr lang="cs-CZ" sz="1400" dirty="0" smtClean="0"/>
            <a:t>Objektově orientované programování v C#</a:t>
          </a:r>
          <a:endParaRPr lang="cs-CZ" sz="14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</a:t>
          </a:r>
          <a:r>
            <a:rPr lang="cs-CZ" sz="1400" dirty="0" smtClean="0"/>
            <a:t>CZ.1.07/1.5.00/34.0458</a:t>
          </a:r>
          <a:r>
            <a:rPr lang="cs-CZ" sz="2000" dirty="0" smtClean="0"/>
            <a:t>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4FEF812-25E0-4885-A14E-E5EF514706C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70379A2-D292-4E18-8F49-B02F1E2AC474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E0F4D5B-EDD3-4BD9-B4D0-92F9C055E075}" type="presOf" srcId="{D8197B8C-B260-4A16-BDF4-0947B075E274}" destId="{5A5FFA88-C948-4069-8E93-59FA12366E83}" srcOrd="1" destOrd="0" presId="urn:microsoft.com/office/officeart/2005/8/layout/target3"/>
    <dgm:cxn modelId="{E9E7C696-E6F1-4E67-9CCE-5CADCD546BA0}" type="presOf" srcId="{B651F6E3-6281-48DB-9319-2AEAFDAE7572}" destId="{619D679B-A015-4ECF-8348-D1034C574F40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9721441C-C626-4825-BC38-E7BDFD044BE4}" type="presOf" srcId="{D1B46980-6531-4606-95E6-44980827E919}" destId="{2BE915AB-18AA-4053-B92C-3BFC9ED204BB}" srcOrd="1" destOrd="0" presId="urn:microsoft.com/office/officeart/2005/8/layout/target3"/>
    <dgm:cxn modelId="{35BB3109-DBF4-42BA-8DE9-E27115DEC968}" type="presOf" srcId="{757F3AB3-0718-4624-B441-E567A8F0AB56}" destId="{333A1088-737F-45CB-B68E-254E46348037}" srcOrd="0" destOrd="0" presId="urn:microsoft.com/office/officeart/2005/8/layout/target3"/>
    <dgm:cxn modelId="{1F9E30CF-8563-4A15-BD12-6AEF0E9C8453}" type="presOf" srcId="{D8197B8C-B260-4A16-BDF4-0947B075E274}" destId="{25B08C86-7E15-44DC-BE7F-FFB55DD49D12}" srcOrd="0" destOrd="0" presId="urn:microsoft.com/office/officeart/2005/8/layout/target3"/>
    <dgm:cxn modelId="{822F2609-D2A7-466C-A5D0-66F00DA17DF9}" type="presOf" srcId="{D1D4F407-5343-4D3F-B5B9-D407B03CAEB4}" destId="{D005CE8C-CC26-4C3E-AC11-E15060ECD759}" srcOrd="0" destOrd="0" presId="urn:microsoft.com/office/officeart/2005/8/layout/target3"/>
    <dgm:cxn modelId="{D265F373-3A67-47A6-8465-F39F73CA93F8}" type="presOf" srcId="{4C35D32F-0EAB-4CD7-82EE-45574DC2A586}" destId="{8BEBB6EC-1DAA-4CAC-8A25-BC0FCBD5DBD5}" srcOrd="0" destOrd="0" presId="urn:microsoft.com/office/officeart/2005/8/layout/target3"/>
    <dgm:cxn modelId="{F7F72D23-665A-418D-A308-5D3EAB74FC03}" type="presOf" srcId="{4C35D32F-0EAB-4CD7-82EE-45574DC2A586}" destId="{890E4F0B-2866-4A3F-A3C7-2A14B1797930}" srcOrd="1" destOrd="0" presId="urn:microsoft.com/office/officeart/2005/8/layout/target3"/>
    <dgm:cxn modelId="{787866A1-6074-46D6-8B27-59DBBA1239C7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8181121E-53A1-4A29-A0DF-E0552248295A}" type="presParOf" srcId="{333A1088-737F-45CB-B68E-254E46348037}" destId="{F5ABB229-8D3B-4694-996A-96F23CF14429}" srcOrd="0" destOrd="0" presId="urn:microsoft.com/office/officeart/2005/8/layout/target3"/>
    <dgm:cxn modelId="{C16C59DF-817A-4387-A1C8-03191314E564}" type="presParOf" srcId="{333A1088-737F-45CB-B68E-254E46348037}" destId="{F41139FD-01EE-4571-8B17-4FB00FC51163}" srcOrd="1" destOrd="0" presId="urn:microsoft.com/office/officeart/2005/8/layout/target3"/>
    <dgm:cxn modelId="{C7455A6A-94BC-4C27-8B3F-9120010A3CBC}" type="presParOf" srcId="{333A1088-737F-45CB-B68E-254E46348037}" destId="{D005CE8C-CC26-4C3E-AC11-E15060ECD759}" srcOrd="2" destOrd="0" presId="urn:microsoft.com/office/officeart/2005/8/layout/target3"/>
    <dgm:cxn modelId="{F1228B20-3FC3-4431-A9FF-B2C9B8B0A584}" type="presParOf" srcId="{333A1088-737F-45CB-B68E-254E46348037}" destId="{2C702D82-9B77-49B7-9568-BB8EB47C3372}" srcOrd="3" destOrd="0" presId="urn:microsoft.com/office/officeart/2005/8/layout/target3"/>
    <dgm:cxn modelId="{74837E02-C8C6-4327-869A-D7C8AE0849E9}" type="presParOf" srcId="{333A1088-737F-45CB-B68E-254E46348037}" destId="{A52A0455-90FF-4808-ABD0-F02540D31D5A}" srcOrd="4" destOrd="0" presId="urn:microsoft.com/office/officeart/2005/8/layout/target3"/>
    <dgm:cxn modelId="{64ED6B19-70CD-42B4-B070-120749D0CA0E}" type="presParOf" srcId="{333A1088-737F-45CB-B68E-254E46348037}" destId="{6140AFEC-043D-4C43-A2F9-D0F5331DF3A3}" srcOrd="5" destOrd="0" presId="urn:microsoft.com/office/officeart/2005/8/layout/target3"/>
    <dgm:cxn modelId="{C2D930A1-B9B8-4019-B0FA-B00F6928B8AA}" type="presParOf" srcId="{333A1088-737F-45CB-B68E-254E46348037}" destId="{9358AC05-5D7D-4327-9F80-1AD486AEA664}" srcOrd="6" destOrd="0" presId="urn:microsoft.com/office/officeart/2005/8/layout/target3"/>
    <dgm:cxn modelId="{60E01785-250F-4FCA-AC51-09155B606C69}" type="presParOf" srcId="{333A1088-737F-45CB-B68E-254E46348037}" destId="{313FC574-E1CD-4FB4-B054-0B805CE0447D}" srcOrd="7" destOrd="0" presId="urn:microsoft.com/office/officeart/2005/8/layout/target3"/>
    <dgm:cxn modelId="{5D0DB976-A3B6-4A07-A451-C9D697B5DF3E}" type="presParOf" srcId="{333A1088-737F-45CB-B68E-254E46348037}" destId="{619D679B-A015-4ECF-8348-D1034C574F40}" srcOrd="8" destOrd="0" presId="urn:microsoft.com/office/officeart/2005/8/layout/target3"/>
    <dgm:cxn modelId="{145995F4-BE87-4921-856B-4AA003F761A8}" type="presParOf" srcId="{333A1088-737F-45CB-B68E-254E46348037}" destId="{322283A8-4A27-4CDA-BAE3-F381106A9174}" srcOrd="9" destOrd="0" presId="urn:microsoft.com/office/officeart/2005/8/layout/target3"/>
    <dgm:cxn modelId="{F3B932F9-46FA-48FD-993E-CFD1CFF1C08C}" type="presParOf" srcId="{333A1088-737F-45CB-B68E-254E46348037}" destId="{FFC9F71D-1B4F-4AD9-A4A6-86ADEFC8AF5C}" srcOrd="10" destOrd="0" presId="urn:microsoft.com/office/officeart/2005/8/layout/target3"/>
    <dgm:cxn modelId="{4606678F-8640-442C-B7A4-22F916EC28E9}" type="presParOf" srcId="{333A1088-737F-45CB-B68E-254E46348037}" destId="{25B08C86-7E15-44DC-BE7F-FFB55DD49D12}" srcOrd="11" destOrd="0" presId="urn:microsoft.com/office/officeart/2005/8/layout/target3"/>
    <dgm:cxn modelId="{E58D1ECB-8D79-446C-9B35-02FFEBF56707}" type="presParOf" srcId="{333A1088-737F-45CB-B68E-254E46348037}" destId="{76644BE8-9D7C-4C09-B250-3D10AF48CBB7}" srcOrd="12" destOrd="0" presId="urn:microsoft.com/office/officeart/2005/8/layout/target3"/>
    <dgm:cxn modelId="{80233A76-23C5-470E-9791-17B7BB9C1431}" type="presParOf" srcId="{333A1088-737F-45CB-B68E-254E46348037}" destId="{EE85B701-7295-41C0-BA7A-34D3756A2AE6}" srcOrd="13" destOrd="0" presId="urn:microsoft.com/office/officeart/2005/8/layout/target3"/>
    <dgm:cxn modelId="{99795B5B-6B85-4ED9-B2F2-8FF46E710FA0}" type="presParOf" srcId="{333A1088-737F-45CB-B68E-254E46348037}" destId="{8BEBB6EC-1DAA-4CAC-8A25-BC0FCBD5DBD5}" srcOrd="14" destOrd="0" presId="urn:microsoft.com/office/officeart/2005/8/layout/target3"/>
    <dgm:cxn modelId="{C7AB7F81-39DA-4088-B557-167BEB0F9F61}" type="presParOf" srcId="{333A1088-737F-45CB-B68E-254E46348037}" destId="{AED2198E-93D5-4001-81B4-73124B309672}" srcOrd="15" destOrd="0" presId="urn:microsoft.com/office/officeart/2005/8/layout/target3"/>
    <dgm:cxn modelId="{76E99CD2-B3E6-4EBD-94AA-845ADEEFFFC9}" type="presParOf" srcId="{333A1088-737F-45CB-B68E-254E46348037}" destId="{2BE915AB-18AA-4053-B92C-3BFC9ED204BB}" srcOrd="16" destOrd="0" presId="urn:microsoft.com/office/officeart/2005/8/layout/target3"/>
    <dgm:cxn modelId="{0D3D7164-9B29-44BF-872D-B75C2C50F307}" type="presParOf" srcId="{333A1088-737F-45CB-B68E-254E46348037}" destId="{6BB5E863-4638-4E1D-BFDE-399D028AC4ED}" srcOrd="17" destOrd="0" presId="urn:microsoft.com/office/officeart/2005/8/layout/target3"/>
    <dgm:cxn modelId="{6D89BEF1-797A-478C-A886-AB43D0E9028F}" type="presParOf" srcId="{333A1088-737F-45CB-B68E-254E46348037}" destId="{5A5FFA88-C948-4069-8E93-59FA12366E83}" srcOrd="18" destOrd="0" presId="urn:microsoft.com/office/officeart/2005/8/layout/target3"/>
    <dgm:cxn modelId="{2198FCC6-B392-4B7E-A595-150D130AA19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Střední odborná škola Net Office, spol. s r.o., Orlová-Lutyně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1400" kern="1200" dirty="0" smtClean="0"/>
            <a:t>Ing. Adéla </a:t>
          </a:r>
          <a:r>
            <a:rPr lang="cs-CZ" sz="1400" kern="1200" dirty="0" err="1" smtClean="0"/>
            <a:t>Tomalová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 </a:t>
          </a:r>
          <a:r>
            <a:rPr lang="cs-CZ" sz="1400" kern="1200" baseline="0" dirty="0" smtClean="0"/>
            <a:t>Podpora výuky v technických oborech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</a:t>
          </a:r>
          <a:r>
            <a:rPr lang="cs-CZ" sz="1400" kern="1200" dirty="0" smtClean="0"/>
            <a:t>Objektově orientované programování v C#</a:t>
          </a:r>
          <a:endParaRPr lang="cs-CZ" sz="14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</a:t>
          </a:r>
          <a:r>
            <a:rPr lang="cs-CZ" sz="1400" kern="1200" dirty="0" smtClean="0"/>
            <a:t>CZ.1.07/1.5.00/34.0458</a:t>
          </a:r>
          <a:r>
            <a:rPr lang="cs-CZ" sz="2000" kern="1200" dirty="0" smtClean="0"/>
            <a:t>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8DFC2F-1D09-457B-870B-1EFCD1C047CC}" type="datetimeFigureOut">
              <a:rPr lang="cs-CZ" smtClean="0"/>
              <a:t>1.7.2013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589409-7E71-4249-9BBD-0235491D2B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1546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sz="9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A94F84-342F-4B28-B6B5-93A9CB6C9291}" type="slidenum">
              <a:rPr lang="cs-CZ" smtClean="0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16474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9026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71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145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6637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1443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760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9110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620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9089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1948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394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912FCF-51C6-4661-B485-F9DF663E3038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1.7.2013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C933F-0185-4B75-A4A9-CDEDCCBCB231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2224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142066466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320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92214" y="908720"/>
            <a:ext cx="74361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Budeme evidovat ošetřené pacienty. Použijeme třídu Doktor a Pacient.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4427984" y="227687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39552" y="1340768"/>
            <a:ext cx="521619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Doktor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jmeno, odbornost;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Pacient</a:t>
            </a:r>
            <a:r>
              <a:rPr lang="cs-CZ">
                <a:solidFill>
                  <a:schemeClr val="bg1"/>
                </a:solidFill>
              </a:rPr>
              <a:t>[] osetreny = new Pacient[4];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int </a:t>
            </a:r>
            <a:r>
              <a:rPr lang="cs-CZ">
                <a:solidFill>
                  <a:schemeClr val="bg1"/>
                </a:solidFill>
              </a:rPr>
              <a:t>pocet =0;</a:t>
            </a:r>
          </a:p>
          <a:p>
            <a:pPr indent="265113"/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Doktor(string jmeno, string odbornost</a:t>
            </a:r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22792" y="3861048"/>
            <a:ext cx="52161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Pacient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jmeno, prijmeni;</a:t>
            </a:r>
          </a:p>
          <a:p>
            <a:pPr indent="265113"/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public </a:t>
            </a:r>
            <a:r>
              <a:rPr lang="en-US">
                <a:solidFill>
                  <a:schemeClr val="tx2">
                    <a:lumMod val="60000"/>
                    <a:lumOff val="40000"/>
                  </a:schemeClr>
                </a:solidFill>
              </a:rPr>
              <a:t>Pacient(string jmeno, string prijmeni</a:t>
            </a:r>
            <a:r>
              <a:rPr lang="en-US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  <a:endParaRPr lang="en-US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56580" y="3284984"/>
            <a:ext cx="37537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Doktor má pole pacientů, které ošetřil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79778" y="5301208"/>
            <a:ext cx="682852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void info()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Console.WriteLine</a:t>
            </a:r>
            <a:r>
              <a:rPr lang="cs-CZ">
                <a:solidFill>
                  <a:schemeClr val="bg1"/>
                </a:solidFill>
              </a:rPr>
              <a:t>("Pacient {0} {1}", jmeno, prijmeni);</a:t>
            </a: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4751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15" grpId="0" animBg="1"/>
      <p:bldP spid="2" grpId="0" build="p"/>
      <p:bldP spid="11" grpId="0" build="p"/>
      <p:bldP spid="13" grpId="0" build="p"/>
      <p:bldP spid="14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4427984" y="227687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Obdélník 1"/>
          <p:cNvSpPr/>
          <p:nvPr/>
        </p:nvSpPr>
        <p:spPr>
          <a:xfrm>
            <a:off x="539552" y="1340768"/>
            <a:ext cx="52161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bg1"/>
                </a:solidFill>
              </a:rPr>
              <a:t>class Doktor</a:t>
            </a:r>
          </a:p>
          <a:p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string </a:t>
            </a:r>
            <a:r>
              <a:rPr lang="cs-CZ">
                <a:solidFill>
                  <a:schemeClr val="bg1"/>
                </a:solidFill>
              </a:rPr>
              <a:t>jmeno, odbornost;</a:t>
            </a:r>
          </a:p>
          <a:p>
            <a:pPr indent="265113"/>
            <a:r>
              <a:rPr lang="cs-CZ" smtClean="0">
                <a:solidFill>
                  <a:schemeClr val="bg1"/>
                </a:solidFill>
              </a:rPr>
              <a:t>Pacient</a:t>
            </a:r>
            <a:r>
              <a:rPr lang="cs-CZ">
                <a:solidFill>
                  <a:schemeClr val="bg1"/>
                </a:solidFill>
              </a:rPr>
              <a:t>[] </a:t>
            </a:r>
            <a:r>
              <a:rPr lang="cs-CZ">
                <a:solidFill>
                  <a:srgbClr val="FF0000"/>
                </a:solidFill>
              </a:rPr>
              <a:t>osetreny</a:t>
            </a:r>
            <a:r>
              <a:rPr lang="cs-CZ">
                <a:solidFill>
                  <a:schemeClr val="bg1"/>
                </a:solidFill>
              </a:rPr>
              <a:t> = new Pacient[4</a:t>
            </a:r>
            <a:r>
              <a:rPr lang="cs-CZ" smtClean="0">
                <a:solidFill>
                  <a:schemeClr val="bg1"/>
                </a:solidFill>
              </a:rPr>
              <a:t>];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23956" y="3284984"/>
            <a:ext cx="74484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void seznam(Pacient </a:t>
            </a:r>
            <a:r>
              <a:rPr lang="cs-CZ">
                <a:solidFill>
                  <a:srgbClr val="FFC000"/>
                </a:solidFill>
              </a:rPr>
              <a:t>kdo</a:t>
            </a:r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){</a:t>
            </a:r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try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34988"/>
            <a:r>
              <a:rPr lang="cs-CZ" smtClean="0">
                <a:solidFill>
                  <a:srgbClr val="FF0000"/>
                </a:solidFill>
              </a:rPr>
              <a:t>osetreny</a:t>
            </a:r>
            <a:r>
              <a:rPr lang="cs-CZ" smtClean="0">
                <a:solidFill>
                  <a:schemeClr val="bg1"/>
                </a:solidFill>
              </a:rPr>
              <a:t>[pocet</a:t>
            </a:r>
            <a:r>
              <a:rPr lang="cs-CZ">
                <a:solidFill>
                  <a:schemeClr val="bg1"/>
                </a:solidFill>
              </a:rPr>
              <a:t>] = </a:t>
            </a:r>
            <a:r>
              <a:rPr lang="cs-CZ">
                <a:solidFill>
                  <a:srgbClr val="FFC000"/>
                </a:solidFill>
              </a:rPr>
              <a:t>kdo</a:t>
            </a:r>
            <a:r>
              <a:rPr lang="cs-CZ">
                <a:solidFill>
                  <a:schemeClr val="bg1"/>
                </a:solidFill>
              </a:rPr>
              <a:t>;</a:t>
            </a:r>
          </a:p>
          <a:p>
            <a:pPr indent="534988"/>
            <a:r>
              <a:rPr lang="cs-CZ" smtClean="0">
                <a:solidFill>
                  <a:schemeClr val="bg1"/>
                </a:solidFill>
              </a:rPr>
              <a:t>pocet</a:t>
            </a:r>
            <a:r>
              <a:rPr lang="cs-CZ">
                <a:solidFill>
                  <a:schemeClr val="bg1"/>
                </a:solidFill>
              </a:rPr>
              <a:t>++;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catch </a:t>
            </a:r>
            <a:r>
              <a:rPr lang="cs-CZ">
                <a:solidFill>
                  <a:schemeClr val="bg1"/>
                </a:solidFill>
              </a:rPr>
              <a:t>(IndexOutOfRangeException ex)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444500"/>
            <a:r>
              <a:rPr lang="cs-CZ" smtClean="0">
                <a:solidFill>
                  <a:schemeClr val="bg1"/>
                </a:solidFill>
              </a:rPr>
              <a:t>Console.WriteLine(ex.Message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pPr indent="444500"/>
            <a:r>
              <a:rPr lang="cs-CZ" smtClean="0">
                <a:solidFill>
                  <a:schemeClr val="bg1"/>
                </a:solidFill>
              </a:rPr>
              <a:t>Console.WriteLine</a:t>
            </a:r>
            <a:r>
              <a:rPr lang="cs-CZ">
                <a:solidFill>
                  <a:schemeClr val="bg1"/>
                </a:solidFill>
              </a:rPr>
              <a:t>("Není možné ošetřit dalšího pacienta.");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56580" y="836712"/>
            <a:ext cx="73997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Doktor má pole pacientů, které ošetřil …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8588" y="2802414"/>
            <a:ext cx="41593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 … a my do něj budeme přidávat pacienty.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Šipka doleva 18"/>
          <p:cNvSpPr/>
          <p:nvPr/>
        </p:nvSpPr>
        <p:spPr>
          <a:xfrm>
            <a:off x="3569947" y="422108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18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uiExpand="1" build="p"/>
      <p:bldP spid="11" grpId="0" build="p"/>
      <p:bldP spid="12" grpId="0" build="p"/>
      <p:bldP spid="16" grpId="0" build="p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1704760" y="191683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939980" y="1556792"/>
            <a:ext cx="74484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>
                <a:solidFill>
                  <a:schemeClr val="tx2">
                    <a:lumMod val="60000"/>
                    <a:lumOff val="40000"/>
                  </a:schemeClr>
                </a:solidFill>
              </a:rPr>
              <a:t>public void seznam(Pacient </a:t>
            </a:r>
            <a:r>
              <a:rPr lang="cs-CZ">
                <a:solidFill>
                  <a:srgbClr val="FFC000"/>
                </a:solidFill>
              </a:rPr>
              <a:t>kdo</a:t>
            </a:r>
            <a:r>
              <a:rPr lang="cs-CZ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){</a:t>
            </a:r>
            <a:endParaRPr lang="cs-CZ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try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534988"/>
            <a:r>
              <a:rPr lang="cs-CZ" smtClean="0">
                <a:solidFill>
                  <a:srgbClr val="FF0000"/>
                </a:solidFill>
              </a:rPr>
              <a:t>osetreny</a:t>
            </a:r>
            <a:r>
              <a:rPr lang="cs-CZ" smtClean="0">
                <a:solidFill>
                  <a:schemeClr val="bg1"/>
                </a:solidFill>
              </a:rPr>
              <a:t>[pocet</a:t>
            </a:r>
            <a:r>
              <a:rPr lang="cs-CZ">
                <a:solidFill>
                  <a:schemeClr val="bg1"/>
                </a:solidFill>
              </a:rPr>
              <a:t>] = </a:t>
            </a:r>
            <a:r>
              <a:rPr lang="cs-CZ">
                <a:solidFill>
                  <a:srgbClr val="FFC000"/>
                </a:solidFill>
              </a:rPr>
              <a:t>kdo</a:t>
            </a:r>
            <a:r>
              <a:rPr lang="cs-CZ">
                <a:solidFill>
                  <a:schemeClr val="bg1"/>
                </a:solidFill>
              </a:rPr>
              <a:t>;</a:t>
            </a:r>
          </a:p>
          <a:p>
            <a:pPr indent="534988"/>
            <a:r>
              <a:rPr lang="cs-CZ" smtClean="0">
                <a:solidFill>
                  <a:schemeClr val="bg1"/>
                </a:solidFill>
              </a:rPr>
              <a:t>pocet</a:t>
            </a:r>
            <a:r>
              <a:rPr lang="cs-CZ">
                <a:solidFill>
                  <a:schemeClr val="bg1"/>
                </a:solidFill>
              </a:rPr>
              <a:t>++;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catch </a:t>
            </a:r>
            <a:r>
              <a:rPr lang="cs-CZ">
                <a:solidFill>
                  <a:schemeClr val="bg1"/>
                </a:solidFill>
              </a:rPr>
              <a:t>(IndexOutOfRangeException ex)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{</a:t>
            </a:r>
            <a:endParaRPr lang="cs-CZ">
              <a:solidFill>
                <a:schemeClr val="bg1"/>
              </a:solidFill>
            </a:endParaRPr>
          </a:p>
          <a:p>
            <a:pPr indent="444500"/>
            <a:r>
              <a:rPr lang="cs-CZ" smtClean="0">
                <a:solidFill>
                  <a:schemeClr val="bg1"/>
                </a:solidFill>
              </a:rPr>
              <a:t>Console.WriteLine(ex.Message</a:t>
            </a:r>
            <a:r>
              <a:rPr lang="cs-CZ">
                <a:solidFill>
                  <a:schemeClr val="bg1"/>
                </a:solidFill>
              </a:rPr>
              <a:t>);</a:t>
            </a:r>
          </a:p>
          <a:p>
            <a:pPr indent="444500"/>
            <a:r>
              <a:rPr lang="cs-CZ" smtClean="0">
                <a:solidFill>
                  <a:schemeClr val="bg1"/>
                </a:solidFill>
              </a:rPr>
              <a:t>Console.WriteLine</a:t>
            </a:r>
            <a:r>
              <a:rPr lang="cs-CZ">
                <a:solidFill>
                  <a:schemeClr val="bg1"/>
                </a:solidFill>
              </a:rPr>
              <a:t>("Není možné ošetřit dalšího pacienta.");</a:t>
            </a:r>
          </a:p>
          <a:p>
            <a:pPr indent="274638"/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  <a:p>
            <a:r>
              <a:rPr lang="cs-CZ" smtClean="0">
                <a:solidFill>
                  <a:schemeClr val="bg1"/>
                </a:solidFill>
              </a:rPr>
              <a:t>}</a:t>
            </a:r>
            <a:endParaRPr lang="cs-CZ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94064" y="945396"/>
            <a:ext cx="6298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Je potřeba hlídat, aby počet pacentů nepřekročil velikost pole ošetření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Šipka doleva 18"/>
          <p:cNvSpPr/>
          <p:nvPr/>
        </p:nvSpPr>
        <p:spPr>
          <a:xfrm>
            <a:off x="5004048" y="326495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542876" y="5229200"/>
            <a:ext cx="70534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V takovém případě se vypíše chybové  hlášení a pacient se do pole nepřidá.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180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8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1" grpId="0" build="p"/>
      <p:bldP spid="16" grpId="0" build="p"/>
      <p:bldP spid="19" grpId="0" animBg="1"/>
      <p:bldP spid="1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939980" y="1556792"/>
            <a:ext cx="74484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74638"/>
            <a:r>
              <a:rPr lang="cs-CZ" sz="2000" smtClean="0">
                <a:solidFill>
                  <a:schemeClr val="bg1"/>
                </a:solidFill>
              </a:rPr>
              <a:t>catch </a:t>
            </a:r>
            <a:r>
              <a:rPr lang="cs-CZ" sz="2000">
                <a:solidFill>
                  <a:schemeClr val="bg1"/>
                </a:solidFill>
              </a:rPr>
              <a:t>(IndexOutOfRangeException </a:t>
            </a:r>
            <a:r>
              <a:rPr lang="cs-CZ" sz="2000">
                <a:solidFill>
                  <a:srgbClr val="FF0000"/>
                </a:solidFill>
              </a:rPr>
              <a:t>ex</a:t>
            </a:r>
            <a:r>
              <a:rPr lang="cs-CZ" sz="2000">
                <a:solidFill>
                  <a:schemeClr val="bg1"/>
                </a:solidFill>
              </a:rPr>
              <a:t>)</a:t>
            </a:r>
          </a:p>
          <a:p>
            <a:pPr indent="274638"/>
            <a:r>
              <a:rPr lang="cs-CZ" sz="2000" smtClean="0">
                <a:solidFill>
                  <a:schemeClr val="bg1"/>
                </a:solidFill>
              </a:rPr>
              <a:t>{</a:t>
            </a:r>
            <a:endParaRPr lang="cs-CZ" sz="2000">
              <a:solidFill>
                <a:schemeClr val="bg1"/>
              </a:solidFill>
            </a:endParaRPr>
          </a:p>
          <a:p>
            <a:pPr indent="444500"/>
            <a:r>
              <a:rPr lang="cs-CZ" sz="2000" smtClean="0">
                <a:solidFill>
                  <a:schemeClr val="bg1"/>
                </a:solidFill>
              </a:rPr>
              <a:t>Console.WriteLine(</a:t>
            </a:r>
            <a:r>
              <a:rPr lang="cs-CZ" sz="2000" smtClean="0">
                <a:solidFill>
                  <a:srgbClr val="FF0000"/>
                </a:solidFill>
              </a:rPr>
              <a:t>ex</a:t>
            </a:r>
            <a:r>
              <a:rPr lang="cs-CZ" sz="2000" smtClean="0">
                <a:solidFill>
                  <a:schemeClr val="bg1"/>
                </a:solidFill>
              </a:rPr>
              <a:t>.Message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pPr indent="444500"/>
            <a:r>
              <a:rPr lang="cs-CZ" sz="2000" smtClean="0">
                <a:solidFill>
                  <a:schemeClr val="bg1"/>
                </a:solidFill>
              </a:rPr>
              <a:t>Console.WriteLine</a:t>
            </a:r>
            <a:r>
              <a:rPr lang="cs-CZ" sz="2000">
                <a:solidFill>
                  <a:schemeClr val="bg1"/>
                </a:solidFill>
              </a:rPr>
              <a:t>("Není možné ošetřit dalšího pacienta.");</a:t>
            </a:r>
          </a:p>
          <a:p>
            <a:pPr indent="274638"/>
            <a:r>
              <a:rPr lang="cs-CZ" sz="2000" smtClean="0">
                <a:solidFill>
                  <a:schemeClr val="bg1"/>
                </a:solidFill>
              </a:rPr>
              <a:t>}</a:t>
            </a:r>
            <a:endParaRPr lang="cs-CZ" sz="2000">
              <a:solidFill>
                <a:schemeClr val="bg1"/>
              </a:solidFill>
            </a:endParaRPr>
          </a:p>
          <a:p>
            <a:r>
              <a:rPr lang="cs-CZ" sz="2000" smtClean="0">
                <a:solidFill>
                  <a:schemeClr val="bg1"/>
                </a:solidFill>
              </a:rPr>
              <a:t>}</a:t>
            </a:r>
            <a:endParaRPr lang="cs-CZ" sz="2000">
              <a:solidFill>
                <a:schemeClr val="bg1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5" name="Šipka doleva 14"/>
          <p:cNvSpPr/>
          <p:nvPr/>
        </p:nvSpPr>
        <p:spPr>
          <a:xfrm>
            <a:off x="4644048" y="2242032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794064" y="945396"/>
            <a:ext cx="7018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Objektu výjimky můžeme vytvořit proměnnou, která je obvykle nazývaná ex. </a:t>
            </a:r>
          </a:p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Tu pak použijeme pro výpis systémového chybového hlášení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9" name="Šipka doleva 18"/>
          <p:cNvSpPr/>
          <p:nvPr/>
        </p:nvSpPr>
        <p:spPr>
          <a:xfrm>
            <a:off x="7668424" y="261295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TextovéPole 12"/>
          <p:cNvSpPr txBox="1"/>
          <p:nvPr/>
        </p:nvSpPr>
        <p:spPr>
          <a:xfrm>
            <a:off x="614964" y="3645024"/>
            <a:ext cx="7053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Pro potřeby komunikace s uživatelem programu vytvoříme chybové hlášení přesně popisující nastalý stav.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0" name="Šipka doleva 9"/>
          <p:cNvSpPr/>
          <p:nvPr/>
        </p:nvSpPr>
        <p:spPr>
          <a:xfrm>
            <a:off x="5292080" y="1700808"/>
            <a:ext cx="720000" cy="191923"/>
          </a:xfrm>
          <a:prstGeom prst="leftArrow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456" y="4509120"/>
            <a:ext cx="6009537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055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5" grpId="0" animBg="1"/>
      <p:bldP spid="16" grpId="0" build="p"/>
      <p:bldP spid="19" grpId="0" animBg="1"/>
      <p:bldP spid="13" grpId="0" build="p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539552" y="1340768"/>
            <a:ext cx="744844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>
                <a:solidFill>
                  <a:schemeClr val="bg1"/>
                </a:solidFill>
              </a:rPr>
              <a:t> Doktor mudr = new Doktor("Harry", "pediatr");</a:t>
            </a:r>
          </a:p>
          <a:p>
            <a:r>
              <a:rPr lang="en-US" sz="2000" smtClean="0">
                <a:solidFill>
                  <a:schemeClr val="bg1"/>
                </a:solidFill>
              </a:rPr>
              <a:t>Pacient </a:t>
            </a:r>
            <a:r>
              <a:rPr lang="en-US" sz="2000">
                <a:solidFill>
                  <a:schemeClr val="bg1"/>
                </a:solidFill>
              </a:rPr>
              <a:t>on = new Pacient("John", "Little");</a:t>
            </a:r>
          </a:p>
          <a:p>
            <a:r>
              <a:rPr lang="en-US" sz="2000" smtClean="0">
                <a:solidFill>
                  <a:schemeClr val="bg1"/>
                </a:solidFill>
              </a:rPr>
              <a:t>Pacient </a:t>
            </a:r>
            <a:r>
              <a:rPr lang="en-US" sz="2000">
                <a:solidFill>
                  <a:schemeClr val="bg1"/>
                </a:solidFill>
              </a:rPr>
              <a:t>ona = new Pacient("Mary", "Pretty");</a:t>
            </a:r>
          </a:p>
          <a:p>
            <a:r>
              <a:rPr lang="en-US" sz="2000" smtClean="0">
                <a:solidFill>
                  <a:schemeClr val="bg1"/>
                </a:solidFill>
              </a:rPr>
              <a:t>Pacient </a:t>
            </a:r>
            <a:r>
              <a:rPr lang="en-US" sz="2000">
                <a:solidFill>
                  <a:schemeClr val="bg1"/>
                </a:solidFill>
              </a:rPr>
              <a:t>ono = new Pacient("Ann", "Dog");</a:t>
            </a:r>
          </a:p>
          <a:p>
            <a:r>
              <a:rPr lang="en-US" sz="2000" smtClean="0">
                <a:solidFill>
                  <a:schemeClr val="bg1"/>
                </a:solidFill>
              </a:rPr>
              <a:t>Pacient </a:t>
            </a:r>
            <a:r>
              <a:rPr lang="en-US" sz="2000">
                <a:solidFill>
                  <a:schemeClr val="bg1"/>
                </a:solidFill>
              </a:rPr>
              <a:t>ja = new Pacient("Thomas", "Big");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Pacient </a:t>
            </a:r>
            <a:r>
              <a:rPr lang="cs-CZ" sz="2000">
                <a:solidFill>
                  <a:schemeClr val="bg1"/>
                </a:solidFill>
              </a:rPr>
              <a:t>ty = new Pacient("Nicolas", "Terrible");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mudr.seznam(on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mudr.seznam(ona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mudr.seznam(ono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mudr.seznam(ja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mudr.seznam(ty</a:t>
            </a:r>
            <a:r>
              <a:rPr lang="cs-CZ" sz="2000">
                <a:solidFill>
                  <a:schemeClr val="bg1"/>
                </a:solidFill>
              </a:rPr>
              <a:t>);</a:t>
            </a:r>
          </a:p>
          <a:p>
            <a:r>
              <a:rPr lang="cs-CZ" sz="2000" smtClean="0">
                <a:solidFill>
                  <a:schemeClr val="bg1"/>
                </a:solidFill>
              </a:rPr>
              <a:t>mudr.vypis</a:t>
            </a:r>
            <a:r>
              <a:rPr lang="cs-CZ" sz="2000">
                <a:solidFill>
                  <a:schemeClr val="bg1"/>
                </a:solidFill>
              </a:rPr>
              <a:t>();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39101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94064" y="945396"/>
            <a:ext cx="70182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smtClean="0">
                <a:solidFill>
                  <a:schemeClr val="bg1">
                    <a:lumMod val="95000"/>
                  </a:schemeClr>
                </a:solidFill>
              </a:rPr>
              <a:t>Hlavní program vypadá následovně:</a:t>
            </a:r>
            <a:endParaRPr lang="cs-CZ" sz="1600" dirty="0" smtClean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792" y="4375855"/>
            <a:ext cx="6009537" cy="1584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43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6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542544" cy="48158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333442" y="3032955"/>
            <a:ext cx="8198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33413"/>
            <a:r>
              <a:rPr lang="cs-CZ" b="1" dirty="0" err="1" smtClean="0">
                <a:solidFill>
                  <a:prstClr val="white"/>
                </a:solidFill>
              </a:rPr>
              <a:t>Anotance</a:t>
            </a:r>
            <a:r>
              <a:rPr lang="cs-CZ" smtClean="0">
                <a:solidFill>
                  <a:prstClr val="white"/>
                </a:solidFill>
              </a:rPr>
              <a:t>:  použití try a catch při přetečení pole. </a:t>
            </a:r>
            <a:endParaRPr lang="cs-CZ" dirty="0" smtClean="0">
              <a:solidFill>
                <a:prstClr val="white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33442" y="4353101"/>
            <a:ext cx="2932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Předpokládaný čas</a:t>
            </a:r>
            <a:r>
              <a:rPr lang="cs-CZ" smtClean="0">
                <a:solidFill>
                  <a:prstClr val="white"/>
                </a:solidFill>
              </a:rPr>
              <a:t>: 25 </a:t>
            </a:r>
            <a:r>
              <a:rPr lang="cs-CZ" dirty="0" smtClean="0">
                <a:solidFill>
                  <a:prstClr val="white"/>
                </a:solidFill>
              </a:rPr>
              <a:t>minut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33442" y="1052736"/>
            <a:ext cx="31863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prstClr val="white"/>
                </a:solidFill>
              </a:rPr>
              <a:t>Zpracovala: </a:t>
            </a:r>
            <a:r>
              <a:rPr lang="cs-CZ" dirty="0" smtClean="0">
                <a:solidFill>
                  <a:prstClr val="white"/>
                </a:solidFill>
              </a:rPr>
              <a:t>Ing. Adéla Tomalová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33442" y="1712809"/>
            <a:ext cx="22369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Cílová skupina: </a:t>
            </a:r>
            <a:r>
              <a:rPr lang="cs-CZ" dirty="0">
                <a:solidFill>
                  <a:prstClr val="white"/>
                </a:solidFill>
              </a:rPr>
              <a:t>žák </a:t>
            </a:r>
            <a:r>
              <a:rPr lang="cs-CZ" dirty="0" smtClean="0">
                <a:solidFill>
                  <a:prstClr val="white"/>
                </a:solidFill>
              </a:rPr>
              <a:t>SŠ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33442" y="2372882"/>
            <a:ext cx="2140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Rok vytvoření</a:t>
            </a:r>
            <a:r>
              <a:rPr lang="cs-CZ" b="1">
                <a:solidFill>
                  <a:prstClr val="white"/>
                </a:solidFill>
              </a:rPr>
              <a:t>: </a:t>
            </a:r>
            <a:r>
              <a:rPr lang="cs-CZ">
                <a:solidFill>
                  <a:prstClr val="white"/>
                </a:solidFill>
              </a:rPr>
              <a:t> </a:t>
            </a:r>
            <a:r>
              <a:rPr lang="cs-CZ" smtClean="0">
                <a:solidFill>
                  <a:prstClr val="white"/>
                </a:solidFill>
              </a:rPr>
              <a:t>2013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442" y="3693028"/>
            <a:ext cx="487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prstClr val="white"/>
                </a:solidFill>
              </a:rPr>
              <a:t>Předpokládaný přínos (</a:t>
            </a:r>
            <a:r>
              <a:rPr lang="cs-CZ" b="1">
                <a:solidFill>
                  <a:prstClr val="white"/>
                </a:solidFill>
              </a:rPr>
              <a:t>výstup</a:t>
            </a:r>
            <a:r>
              <a:rPr lang="cs-CZ" b="1" smtClean="0">
                <a:solidFill>
                  <a:prstClr val="white"/>
                </a:solidFill>
              </a:rPr>
              <a:t>): </a:t>
            </a:r>
            <a:r>
              <a:rPr lang="cs-CZ" smtClean="0">
                <a:solidFill>
                  <a:prstClr val="white"/>
                </a:solidFill>
              </a:rPr>
              <a:t>další použití  try 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33442" y="5013176"/>
            <a:ext cx="45467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prstClr val="white"/>
                </a:solidFill>
              </a:rPr>
              <a:t>V textu nebyly použity materiály jiných autorů.</a:t>
            </a:r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086684" y="260648"/>
            <a:ext cx="13179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>
                <a:solidFill>
                  <a:srgbClr val="FF0000"/>
                </a:solidFill>
              </a:rPr>
              <a:t>Cvičení  </a:t>
            </a:r>
            <a:r>
              <a:rPr lang="cs-CZ" sz="2000" b="1" smtClean="0">
                <a:solidFill>
                  <a:srgbClr val="FF0000"/>
                </a:solidFill>
              </a:rPr>
              <a:t>28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60648"/>
            <a:ext cx="1208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>
                <a:solidFill>
                  <a:prstClr val="white"/>
                </a:solidFill>
              </a:rPr>
              <a:t>C# Výjimky</a:t>
            </a:r>
            <a:endParaRPr lang="cs-CZ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79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om-52-03-0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Tom-52-03-0</Template>
  <TotalTime>1102</TotalTime>
  <Words>460</Words>
  <Application>Microsoft Office PowerPoint</Application>
  <PresentationFormat>Předvádění na obrazovce (4:3)</PresentationFormat>
  <Paragraphs>101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Tom-52-03-0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Adéla</dc:creator>
  <cp:lastModifiedBy>Adéla Tomalová</cp:lastModifiedBy>
  <cp:revision>61</cp:revision>
  <dcterms:created xsi:type="dcterms:W3CDTF">2012-10-27T19:00:43Z</dcterms:created>
  <dcterms:modified xsi:type="dcterms:W3CDTF">2013-07-01T06:14:19Z</dcterms:modified>
</cp:coreProperties>
</file>