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8" r:id="rId2"/>
    <p:sldId id="259" r:id="rId3"/>
    <p:sldId id="261" r:id="rId4"/>
    <p:sldId id="262" r:id="rId5"/>
    <p:sldId id="263" r:id="rId6"/>
    <p:sldId id="264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776" autoAdjust="0"/>
    <p:restoredTop sz="64377" autoAdjust="0"/>
  </p:normalViewPr>
  <p:slideViewPr>
    <p:cSldViewPr>
      <p:cViewPr varScale="1">
        <p:scale>
          <a:sx n="69" d="100"/>
          <a:sy n="69" d="100"/>
        </p:scale>
        <p:origin x="-70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Střední odborná škola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Střední odborná škola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20664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29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1265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override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Program určuje cenu pečivat podle druhu těsta a náplně koláčů.  Obsahuje seznam používaných těst a náplní a jejich ceny za měrnou jednotku. 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>
            <a:off x="7308384" y="2228965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795964" y="1484784"/>
            <a:ext cx="7232420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>
                <a:solidFill>
                  <a:schemeClr val="bg1"/>
                </a:solidFill>
              </a:rPr>
              <a:t>public string nazev,testo;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int </a:t>
            </a:r>
            <a:r>
              <a:rPr lang="cs-CZ" sz="2000">
                <a:solidFill>
                  <a:schemeClr val="bg1"/>
                </a:solidFill>
              </a:rPr>
              <a:t>inTesto;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string</a:t>
            </a:r>
            <a:r>
              <a:rPr lang="cs-CZ" sz="2000">
                <a:solidFill>
                  <a:schemeClr val="bg1"/>
                </a:solidFill>
              </a:rPr>
              <a:t>[] jakeTesto = { "kynuté", "odpalované", "lístkové" };</a:t>
            </a:r>
          </a:p>
          <a:p>
            <a:r>
              <a:rPr lang="fr-FR" sz="2000" smtClean="0">
                <a:solidFill>
                  <a:schemeClr val="bg1"/>
                </a:solidFill>
              </a:rPr>
              <a:t>double</a:t>
            </a:r>
            <a:r>
              <a:rPr lang="fr-FR" sz="2000">
                <a:solidFill>
                  <a:schemeClr val="bg1"/>
                </a:solidFill>
              </a:rPr>
              <a:t>[] kcZaGram = { 0.60, 0.72, 0.84 };</a:t>
            </a:r>
          </a:p>
          <a:p>
            <a:endParaRPr lang="cs-CZ" sz="2000" smtClean="0">
              <a:solidFill>
                <a:schemeClr val="bg1"/>
              </a:solidFill>
            </a:endParaRPr>
          </a:p>
          <a:p>
            <a:r>
              <a:rPr lang="cs-CZ" sz="20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 sz="2000">
                <a:solidFill>
                  <a:schemeClr val="tx2">
                    <a:lumMod val="60000"/>
                    <a:lumOff val="40000"/>
                  </a:schemeClr>
                </a:solidFill>
              </a:rPr>
              <a:t>Pecivo(string nazev, int testo)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{</a:t>
            </a:r>
            <a:endParaRPr lang="cs-CZ" sz="2000">
              <a:solidFill>
                <a:schemeClr val="bg1"/>
              </a:solidFill>
            </a:endParaRPr>
          </a:p>
          <a:p>
            <a:r>
              <a:rPr lang="cs-CZ" sz="2000" smtClean="0">
                <a:solidFill>
                  <a:schemeClr val="bg1"/>
                </a:solidFill>
              </a:rPr>
              <a:t>this.nazev </a:t>
            </a:r>
            <a:r>
              <a:rPr lang="cs-CZ" sz="2000">
                <a:solidFill>
                  <a:schemeClr val="bg1"/>
                </a:solidFill>
              </a:rPr>
              <a:t>= nazev;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this.testo </a:t>
            </a:r>
            <a:r>
              <a:rPr lang="cs-CZ" sz="2000">
                <a:solidFill>
                  <a:schemeClr val="bg1"/>
                </a:solidFill>
              </a:rPr>
              <a:t>= jakeTesto[testo];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inTesto </a:t>
            </a:r>
            <a:r>
              <a:rPr lang="cs-CZ" sz="2000">
                <a:solidFill>
                  <a:schemeClr val="bg1"/>
                </a:solidFill>
              </a:rPr>
              <a:t>= testo;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}</a:t>
            </a:r>
            <a:endParaRPr lang="cs-CZ" sz="2000">
              <a:solidFill>
                <a:schemeClr val="bg1"/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>
            <a:off x="5724128" y="2516849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75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5" grpId="0" animBg="1"/>
      <p:bldP spid="2" grpId="0" build="p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29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1265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override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801223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Výpočet ceny je u neplněného pečiva dán váhou těsta a cenou za měrnou jednotku těsta.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>
            <a:off x="5594920" y="2226553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795964" y="1484784"/>
            <a:ext cx="72324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 sz="2000">
                <a:solidFill>
                  <a:srgbClr val="C00000"/>
                </a:solidFill>
              </a:rPr>
              <a:t>virtual</a:t>
            </a:r>
            <a:r>
              <a:rPr lang="cs-CZ" sz="2000">
                <a:solidFill>
                  <a:schemeClr val="tx2">
                    <a:lumMod val="60000"/>
                    <a:lumOff val="40000"/>
                  </a:schemeClr>
                </a:solidFill>
              </a:rPr>
              <a:t> double setCena(double hmota)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{</a:t>
            </a:r>
            <a:endParaRPr lang="cs-CZ" sz="2000">
              <a:solidFill>
                <a:schemeClr val="bg1"/>
              </a:solidFill>
            </a:endParaRPr>
          </a:p>
          <a:p>
            <a:pPr indent="274638"/>
            <a:r>
              <a:rPr lang="cs-CZ" sz="2000" smtClean="0">
                <a:solidFill>
                  <a:schemeClr val="bg1"/>
                </a:solidFill>
              </a:rPr>
              <a:t>double </a:t>
            </a:r>
            <a:r>
              <a:rPr lang="cs-CZ" sz="2000">
                <a:solidFill>
                  <a:schemeClr val="bg1"/>
                </a:solidFill>
              </a:rPr>
              <a:t>pom = hmota + kcZaGram[inTesto];</a:t>
            </a:r>
          </a:p>
          <a:p>
            <a:pPr indent="274638"/>
            <a:r>
              <a:rPr lang="cs-CZ" sz="2000" smtClean="0">
                <a:solidFill>
                  <a:schemeClr val="bg1"/>
                </a:solidFill>
              </a:rPr>
              <a:t>pom </a:t>
            </a:r>
            <a:r>
              <a:rPr lang="cs-CZ" sz="2000">
                <a:solidFill>
                  <a:schemeClr val="bg1"/>
                </a:solidFill>
              </a:rPr>
              <a:t>= Math.Round(pom, 1);</a:t>
            </a:r>
          </a:p>
          <a:p>
            <a:pPr indent="274638"/>
            <a:r>
              <a:rPr lang="cs-CZ" sz="2000" smtClean="0">
                <a:solidFill>
                  <a:schemeClr val="bg1"/>
                </a:solidFill>
              </a:rPr>
              <a:t>return </a:t>
            </a:r>
            <a:r>
              <a:rPr lang="cs-CZ" sz="2000">
                <a:solidFill>
                  <a:schemeClr val="bg1"/>
                </a:solidFill>
              </a:rPr>
              <a:t>pom;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}</a:t>
            </a:r>
            <a:endParaRPr lang="cs-CZ" sz="2000">
              <a:solidFill>
                <a:schemeClr val="bg1"/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>
            <a:off x="5594920" y="1628800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36190" y="3469267"/>
            <a:ext cx="57080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inTesto  obsahuje index užitého těsta v obou konstantních polích.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9653" y="4509120"/>
            <a:ext cx="809881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en-US">
                <a:solidFill>
                  <a:srgbClr val="C00000"/>
                </a:solidFill>
              </a:rPr>
              <a:t>virtual</a:t>
            </a:r>
            <a:r>
              <a:rPr lang="en-US">
                <a:solidFill>
                  <a:schemeClr val="tx2">
                    <a:lumMod val="60000"/>
                    <a:lumOff val="40000"/>
                  </a:schemeClr>
                </a:solidFill>
              </a:rPr>
              <a:t> void info(double hmota)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("{0} z těsta: {1}, cena za kus: {2:f}", nazev, testo, setCena(hmota));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6190" y="4005064"/>
            <a:ext cx="469990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Metoda info vypisuje informace o pečivu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5560" y="5805264"/>
            <a:ext cx="7978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Obě metody jsou </a:t>
            </a:r>
            <a:r>
              <a:rPr lang="cs-CZ" sz="1600" smtClean="0">
                <a:solidFill>
                  <a:srgbClr val="C00000"/>
                </a:solidFill>
              </a:rPr>
              <a:t>virtuální</a:t>
            </a:r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, aby se mohly používat v potomcích třídy se stejným názven a jiným kódem.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4573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5" grpId="0" animBg="1"/>
      <p:bldP spid="2" grpId="0" build="p"/>
      <p:bldP spid="11" grpId="0" animBg="1"/>
      <p:bldP spid="9" grpId="0" build="p"/>
      <p:bldP spid="10" grpId="0" build="p"/>
      <p:bldP spid="12" grpId="0" build="p"/>
      <p:bldP spid="1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793669" y="4005064"/>
            <a:ext cx="809881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>
                <a:solidFill>
                  <a:schemeClr val="bg1"/>
                </a:solidFill>
              </a:rPr>
              <a:t> </a:t>
            </a:r>
            <a:r>
              <a:rPr lang="cs-CZ" sz="2000">
                <a:solidFill>
                  <a:schemeClr val="tx2">
                    <a:lumMod val="60000"/>
                    <a:lumOff val="40000"/>
                  </a:schemeClr>
                </a:solidFill>
              </a:rPr>
              <a:t>public Kolac(string nazev, int testo, int uvnitr)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: </a:t>
            </a:r>
            <a:r>
              <a:rPr lang="cs-CZ" sz="2000">
                <a:solidFill>
                  <a:schemeClr val="bg1"/>
                </a:solidFill>
              </a:rPr>
              <a:t>base(nazev, testo)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{</a:t>
            </a:r>
            <a:endParaRPr lang="cs-CZ" sz="2000">
              <a:solidFill>
                <a:schemeClr val="bg1"/>
              </a:solidFill>
            </a:endParaRPr>
          </a:p>
          <a:p>
            <a:r>
              <a:rPr lang="cs-CZ" sz="2000" smtClean="0">
                <a:solidFill>
                  <a:schemeClr val="bg1"/>
                </a:solidFill>
              </a:rPr>
              <a:t>napln </a:t>
            </a:r>
            <a:r>
              <a:rPr lang="cs-CZ" sz="2000">
                <a:solidFill>
                  <a:schemeClr val="bg1"/>
                </a:solidFill>
              </a:rPr>
              <a:t>= jakaNapln[uvnitr];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inNapln </a:t>
            </a:r>
            <a:r>
              <a:rPr lang="cs-CZ" sz="2000">
                <a:solidFill>
                  <a:schemeClr val="bg1"/>
                </a:solidFill>
              </a:rPr>
              <a:t>= uvnitr;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}</a:t>
            </a:r>
            <a:endParaRPr lang="cs-CZ" sz="200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29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1265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override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80122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Třída Kolac je potomkem třídy Pecivo. Obsahuje navíc konstantní pole se seznamem používaných náplní a cenou za jejich měrnou jednotku.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>
            <a:off x="3707904" y="4365104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795964" y="1653768"/>
            <a:ext cx="723242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>
                <a:solidFill>
                  <a:schemeClr val="bg1"/>
                </a:solidFill>
              </a:rPr>
              <a:t>class </a:t>
            </a:r>
            <a:r>
              <a:rPr lang="cs-CZ" sz="2000" smtClean="0">
                <a:solidFill>
                  <a:schemeClr val="bg1"/>
                </a:solidFill>
              </a:rPr>
              <a:t>Kolac:Pecivo{</a:t>
            </a:r>
            <a:endParaRPr lang="cs-CZ" sz="2000">
              <a:solidFill>
                <a:schemeClr val="bg1"/>
              </a:solidFill>
            </a:endParaRPr>
          </a:p>
          <a:p>
            <a:r>
              <a:rPr lang="cs-CZ" sz="2000" smtClean="0">
                <a:solidFill>
                  <a:schemeClr val="bg1"/>
                </a:solidFill>
              </a:rPr>
              <a:t>string</a:t>
            </a:r>
            <a:r>
              <a:rPr lang="cs-CZ" sz="2000">
                <a:solidFill>
                  <a:schemeClr val="bg1"/>
                </a:solidFill>
              </a:rPr>
              <a:t>[] jakaNapln = { "tvaroh", "mák", "povidla", "jablka" };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double</a:t>
            </a:r>
            <a:r>
              <a:rPr lang="cs-CZ" sz="2000">
                <a:solidFill>
                  <a:schemeClr val="bg1"/>
                </a:solidFill>
              </a:rPr>
              <a:t>[] kcZaNapln = { 0.82, 0.88, 0.78, 0.21 };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int </a:t>
            </a:r>
            <a:r>
              <a:rPr lang="cs-CZ" sz="2000">
                <a:solidFill>
                  <a:schemeClr val="bg1"/>
                </a:solidFill>
              </a:rPr>
              <a:t>inNapln;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string </a:t>
            </a:r>
            <a:r>
              <a:rPr lang="cs-CZ" sz="2000">
                <a:solidFill>
                  <a:schemeClr val="bg1"/>
                </a:solidFill>
              </a:rPr>
              <a:t>napln</a:t>
            </a:r>
            <a:r>
              <a:rPr lang="cs-CZ" sz="2000" smtClean="0">
                <a:solidFill>
                  <a:schemeClr val="bg1"/>
                </a:solidFill>
              </a:rPr>
              <a:t>;</a:t>
            </a:r>
            <a:endParaRPr lang="cs-CZ" sz="2000">
              <a:solidFill>
                <a:schemeClr val="bg1"/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>
            <a:off x="7452280" y="2277453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95536" y="3469267"/>
            <a:ext cx="57080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Konstruktor přidává k bázovému konstruktoru informaci o náplni.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697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7" grpId="0" build="p"/>
      <p:bldP spid="15" grpId="0" animBg="1"/>
      <p:bldP spid="2" grpId="0" build="p"/>
      <p:bldP spid="11" grpId="0" animBg="1"/>
      <p:bldP spid="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107504" y="4005064"/>
            <a:ext cx="892899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>
                <a:solidFill>
                  <a:srgbClr val="FF0000"/>
                </a:solidFill>
              </a:rPr>
              <a:t>override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 void info(double hmota)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("koláč - {0} z těsta: {1}, cena za kus: {2:f}", napln, testo, setCena(hmota));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29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1265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override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801223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V metodě setCena se do metody rodiče přidá výpočet ceny náplně. 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 rot="5400000">
            <a:off x="5796056" y="5205151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795964" y="1268760"/>
            <a:ext cx="530759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 sz="2000">
                <a:solidFill>
                  <a:srgbClr val="FF0000"/>
                </a:solidFill>
              </a:rPr>
              <a:t>override</a:t>
            </a:r>
            <a:r>
              <a:rPr lang="cs-CZ" sz="2000">
                <a:solidFill>
                  <a:schemeClr val="tx2">
                    <a:lumMod val="60000"/>
                    <a:lumOff val="40000"/>
                  </a:schemeClr>
                </a:solidFill>
              </a:rPr>
              <a:t> double setCena(double hmota</a:t>
            </a:r>
            <a:r>
              <a:rPr lang="cs-CZ" sz="20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){</a:t>
            </a:r>
            <a:endParaRPr lang="cs-CZ" sz="200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indent="274638"/>
            <a:r>
              <a:rPr lang="cs-CZ" sz="2000" smtClean="0">
                <a:solidFill>
                  <a:schemeClr val="bg1"/>
                </a:solidFill>
              </a:rPr>
              <a:t>double </a:t>
            </a:r>
            <a:r>
              <a:rPr lang="cs-CZ" sz="2000">
                <a:solidFill>
                  <a:schemeClr val="bg1"/>
                </a:solidFill>
              </a:rPr>
              <a:t>pom = </a:t>
            </a:r>
            <a:r>
              <a:rPr lang="cs-CZ" sz="2000">
                <a:solidFill>
                  <a:srgbClr val="FF0000"/>
                </a:solidFill>
              </a:rPr>
              <a:t>base.setCena(hmota)</a:t>
            </a:r>
            <a:r>
              <a:rPr lang="cs-CZ" sz="2000">
                <a:solidFill>
                  <a:schemeClr val="bg1"/>
                </a:solidFill>
              </a:rPr>
              <a:t>;</a:t>
            </a:r>
          </a:p>
          <a:p>
            <a:pPr indent="274638"/>
            <a:r>
              <a:rPr lang="cs-CZ" sz="2000" smtClean="0">
                <a:solidFill>
                  <a:schemeClr val="bg1"/>
                </a:solidFill>
              </a:rPr>
              <a:t>pom </a:t>
            </a:r>
            <a:r>
              <a:rPr lang="cs-CZ" sz="2000">
                <a:solidFill>
                  <a:schemeClr val="bg1"/>
                </a:solidFill>
              </a:rPr>
              <a:t>+= kcZaNapln[inNapln]*hmota;</a:t>
            </a:r>
          </a:p>
          <a:p>
            <a:pPr indent="274638"/>
            <a:r>
              <a:rPr lang="cs-CZ" sz="2000" smtClean="0">
                <a:solidFill>
                  <a:schemeClr val="bg1"/>
                </a:solidFill>
              </a:rPr>
              <a:t>pom </a:t>
            </a:r>
            <a:r>
              <a:rPr lang="cs-CZ" sz="2000">
                <a:solidFill>
                  <a:schemeClr val="bg1"/>
                </a:solidFill>
              </a:rPr>
              <a:t>= Math.Round(pom, 1);</a:t>
            </a:r>
          </a:p>
          <a:p>
            <a:pPr indent="274638"/>
            <a:r>
              <a:rPr lang="cs-CZ" sz="2000" smtClean="0">
                <a:solidFill>
                  <a:schemeClr val="bg1"/>
                </a:solidFill>
              </a:rPr>
              <a:t>return </a:t>
            </a:r>
            <a:r>
              <a:rPr lang="cs-CZ" sz="2000">
                <a:solidFill>
                  <a:schemeClr val="bg1"/>
                </a:solidFill>
              </a:rPr>
              <a:t>pom;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}</a:t>
            </a:r>
            <a:endParaRPr lang="cs-CZ" sz="2000">
              <a:solidFill>
                <a:schemeClr val="bg1"/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>
            <a:off x="5076056" y="1700808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23528" y="3284984"/>
            <a:ext cx="76328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V metodě info se přidají k rodičovským proměnným informace o náplni.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 rot="16200000" flipV="1">
            <a:off x="7836353" y="4114460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80929" y="5517232"/>
            <a:ext cx="458315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Při výpočtu je použita metoda setCena třídy Kolac.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79813" y="6021288"/>
            <a:ext cx="5496443" cy="40011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smtClean="0">
                <a:solidFill>
                  <a:schemeClr val="bg1">
                    <a:lumMod val="95000"/>
                  </a:schemeClr>
                </a:solidFill>
              </a:rPr>
              <a:t>Slovo </a:t>
            </a:r>
            <a:r>
              <a:rPr lang="cs-CZ" sz="2000" smtClean="0">
                <a:solidFill>
                  <a:srgbClr val="FF0000"/>
                </a:solidFill>
              </a:rPr>
              <a:t>virtual</a:t>
            </a:r>
            <a:r>
              <a:rPr lang="cs-CZ" sz="2000" smtClean="0">
                <a:solidFill>
                  <a:schemeClr val="bg1">
                    <a:lumMod val="95000"/>
                  </a:schemeClr>
                </a:solidFill>
              </a:rPr>
              <a:t> je nahrazeno slovem </a:t>
            </a:r>
            <a:r>
              <a:rPr lang="cs-CZ" sz="2000" smtClean="0">
                <a:solidFill>
                  <a:srgbClr val="FF0000"/>
                </a:solidFill>
              </a:rPr>
              <a:t>override</a:t>
            </a:r>
            <a:r>
              <a:rPr lang="cs-CZ" sz="2000" smtClean="0">
                <a:solidFill>
                  <a:schemeClr val="bg1">
                    <a:lumMod val="95000"/>
                  </a:schemeClr>
                </a:solidFill>
              </a:rPr>
              <a:t>.</a:t>
            </a:r>
            <a:endParaRPr lang="cs-CZ" sz="20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1137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7" grpId="0" build="p"/>
      <p:bldP spid="15" grpId="0" animBg="1"/>
      <p:bldP spid="2" grpId="0" build="p"/>
      <p:bldP spid="11" grpId="0" animBg="1"/>
      <p:bldP spid="9" grpId="0" build="p"/>
      <p:bldP spid="12" grpId="0" animBg="1"/>
      <p:bldP spid="13" grpId="0" build="p"/>
      <p:bldP spid="1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29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1265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override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801223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Hlavní program 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795964" y="1268760"/>
            <a:ext cx="636832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>
                <a:solidFill>
                  <a:schemeClr val="bg1"/>
                </a:solidFill>
              </a:rPr>
              <a:t>static void Main(string[] args)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{</a:t>
            </a:r>
            <a:endParaRPr lang="cs-CZ" sz="2000">
              <a:solidFill>
                <a:schemeClr val="bg1"/>
              </a:solidFill>
            </a:endParaRPr>
          </a:p>
          <a:p>
            <a:pPr indent="352425"/>
            <a:r>
              <a:rPr lang="it-IT" sz="2000" smtClean="0">
                <a:solidFill>
                  <a:schemeClr val="bg1"/>
                </a:solidFill>
              </a:rPr>
              <a:t>Pecivo </a:t>
            </a:r>
            <a:r>
              <a:rPr lang="it-IT" sz="2000">
                <a:solidFill>
                  <a:schemeClr val="bg1"/>
                </a:solidFill>
              </a:rPr>
              <a:t>dalamanek = new Pecivo("dalamánek", 0);</a:t>
            </a:r>
          </a:p>
          <a:p>
            <a:pPr indent="352425"/>
            <a:r>
              <a:rPr lang="cs-CZ" sz="2000" smtClean="0">
                <a:solidFill>
                  <a:schemeClr val="bg1"/>
                </a:solidFill>
              </a:rPr>
              <a:t>dalamanek.info(7.5</a:t>
            </a:r>
            <a:r>
              <a:rPr lang="cs-CZ" sz="2000">
                <a:solidFill>
                  <a:schemeClr val="bg1"/>
                </a:solidFill>
              </a:rPr>
              <a:t>);</a:t>
            </a:r>
          </a:p>
          <a:p>
            <a:pPr indent="352425"/>
            <a:r>
              <a:rPr lang="cs-CZ" sz="2000" smtClean="0">
                <a:solidFill>
                  <a:schemeClr val="bg1"/>
                </a:solidFill>
              </a:rPr>
              <a:t>Kolac </a:t>
            </a:r>
            <a:r>
              <a:rPr lang="cs-CZ" sz="2000">
                <a:solidFill>
                  <a:schemeClr val="bg1"/>
                </a:solidFill>
              </a:rPr>
              <a:t>tvaroh = new Kolac("koláč", 2, 0);</a:t>
            </a:r>
          </a:p>
          <a:p>
            <a:pPr indent="352425"/>
            <a:r>
              <a:rPr lang="cs-CZ" sz="2000" smtClean="0">
                <a:solidFill>
                  <a:schemeClr val="bg1"/>
                </a:solidFill>
              </a:rPr>
              <a:t>tvaroh.info(6.2</a:t>
            </a:r>
            <a:r>
              <a:rPr lang="cs-CZ" sz="2000">
                <a:solidFill>
                  <a:schemeClr val="bg1"/>
                </a:solidFill>
              </a:rPr>
              <a:t>);</a:t>
            </a:r>
          </a:p>
          <a:p>
            <a:pPr indent="352425"/>
            <a:r>
              <a:rPr lang="cs-CZ" sz="2000" smtClean="0">
                <a:solidFill>
                  <a:schemeClr val="bg1"/>
                </a:solidFill>
              </a:rPr>
              <a:t>Console.ReadLine</a:t>
            </a:r>
            <a:r>
              <a:rPr lang="cs-CZ" sz="2000">
                <a:solidFill>
                  <a:schemeClr val="bg1"/>
                </a:solidFill>
              </a:rPr>
              <a:t>();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}</a:t>
            </a:r>
            <a:endParaRPr lang="cs-CZ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6833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3442" y="3032955"/>
            <a:ext cx="81989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33413"/>
            <a:r>
              <a:rPr lang="cs-CZ" b="1" err="1" smtClean="0">
                <a:solidFill>
                  <a:prstClr val="white"/>
                </a:solidFill>
              </a:rPr>
              <a:t>Anotance</a:t>
            </a:r>
            <a:r>
              <a:rPr lang="cs-CZ" smtClean="0">
                <a:solidFill>
                  <a:prstClr val="white"/>
                </a:solidFill>
              </a:rPr>
              <a:t>: přepisování metod. </a:t>
            </a:r>
            <a:endParaRPr lang="cs-CZ" dirty="0" smtClean="0">
              <a:solidFill>
                <a:prstClr val="white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53101"/>
            <a:ext cx="2932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Předpokládaný čas</a:t>
            </a:r>
            <a:r>
              <a:rPr lang="cs-CZ" smtClean="0">
                <a:solidFill>
                  <a:prstClr val="white"/>
                </a:solidFill>
              </a:rPr>
              <a:t>: 35 </a:t>
            </a:r>
            <a:r>
              <a:rPr lang="cs-CZ" dirty="0" smtClean="0">
                <a:solidFill>
                  <a:prstClr val="white"/>
                </a:solidFill>
              </a:rPr>
              <a:t>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712809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372882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</a:t>
            </a:r>
            <a:r>
              <a:rPr lang="cs-CZ" b="1">
                <a:solidFill>
                  <a:prstClr val="white"/>
                </a:solidFill>
              </a:rPr>
              <a:t>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2013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693028"/>
            <a:ext cx="6378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</a:t>
            </a:r>
            <a:r>
              <a:rPr lang="cs-CZ" b="1">
                <a:solidFill>
                  <a:prstClr val="white"/>
                </a:solidFill>
              </a:rPr>
              <a:t>výstup</a:t>
            </a:r>
            <a:r>
              <a:rPr lang="cs-CZ" b="1" smtClean="0">
                <a:solidFill>
                  <a:prstClr val="white"/>
                </a:solidFill>
              </a:rPr>
              <a:t>): </a:t>
            </a:r>
            <a:r>
              <a:rPr lang="cs-CZ" smtClean="0">
                <a:solidFill>
                  <a:prstClr val="white"/>
                </a:solidFill>
              </a:rPr>
              <a:t>rozšiřování a změna metod rodiče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86684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29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260648"/>
            <a:ext cx="1265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override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79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1097</TotalTime>
  <Words>538</Words>
  <Application>Microsoft Office PowerPoint</Application>
  <PresentationFormat>Předvádění na obrazovce (4:3)</PresentationFormat>
  <Paragraphs>93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 Tomalová</cp:lastModifiedBy>
  <cp:revision>64</cp:revision>
  <dcterms:created xsi:type="dcterms:W3CDTF">2012-10-27T19:00:43Z</dcterms:created>
  <dcterms:modified xsi:type="dcterms:W3CDTF">2013-07-01T06:13:49Z</dcterms:modified>
</cp:coreProperties>
</file>