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7" r:id="rId9"/>
    <p:sldId id="268" r:id="rId10"/>
    <p:sldId id="264" r:id="rId11"/>
    <p:sldId id="265" r:id="rId12"/>
    <p:sldId id="266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9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effectLst/>
                        </a:rPr>
                        <a:t>Proletářská poezie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5.2.3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6. 10. 2012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Česká meziválečná poezie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vysvětlí směry uplatňované v tomto období.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 obsahuje základní informace o vývoji české poezie mezi světovými válkami.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effectLst/>
                        </a:rPr>
                        <a:t>Prezentace se osvědčila. </a:t>
                      </a:r>
                      <a:r>
                        <a:rPr lang="cs-CZ" sz="9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Proletářská poezie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Okolnosti vzniku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bezprostředně po skončení války revoluční vlna vyvolaná událostmi v Rusku (revoluce </a:t>
            </a:r>
          </a:p>
          <a:p>
            <a:pPr>
              <a:buNone/>
            </a:pPr>
            <a:r>
              <a:rPr lang="cs-CZ" dirty="0" smtClean="0"/>
              <a:t>	r. 1917)</a:t>
            </a:r>
          </a:p>
          <a:p>
            <a:r>
              <a:rPr lang="cs-CZ" dirty="0" smtClean="0"/>
              <a:t>po válce patrná radikalizace společnosti → touha odstranit sociální nespravedlnost i revoluční cestou</a:t>
            </a:r>
          </a:p>
          <a:p>
            <a:r>
              <a:rPr lang="cs-CZ" dirty="0" smtClean="0"/>
              <a:t>řešením socialismus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3800" dirty="0" smtClean="0"/>
              <a:t>socialismus (z lat. </a:t>
            </a:r>
            <a:r>
              <a:rPr lang="cs-CZ" sz="3800" i="1" dirty="0" err="1" smtClean="0"/>
              <a:t>socialis</a:t>
            </a:r>
            <a:r>
              <a:rPr lang="cs-CZ" sz="3800" dirty="0" smtClean="0"/>
              <a:t> družný, společenský) = ucelený myšlenkový</a:t>
            </a:r>
          </a:p>
          <a:p>
            <a:pPr>
              <a:buNone/>
            </a:pPr>
            <a:r>
              <a:rPr lang="cs-CZ" sz="3800" dirty="0" smtClean="0"/>
              <a:t>systém</a:t>
            </a:r>
          </a:p>
          <a:p>
            <a:pPr>
              <a:buFont typeface="Wingdings" pitchFamily="2" charset="2"/>
              <a:buChar char="Ø"/>
            </a:pPr>
            <a:r>
              <a:rPr lang="cs-CZ" sz="3800" dirty="0" smtClean="0"/>
              <a:t>vznik jako reakce na industrializaci </a:t>
            </a:r>
          </a:p>
          <a:p>
            <a:pPr>
              <a:buFont typeface="Wingdings" pitchFamily="2" charset="2"/>
              <a:buChar char="Ø"/>
            </a:pPr>
            <a:r>
              <a:rPr lang="cs-CZ" sz="3800" dirty="0" smtClean="0"/>
              <a:t>termín podléhá době a místu užití</a:t>
            </a:r>
          </a:p>
          <a:p>
            <a:pPr>
              <a:buFont typeface="Wingdings" pitchFamily="2" charset="2"/>
              <a:buChar char="Ø"/>
            </a:pPr>
            <a:r>
              <a:rPr lang="cs-CZ" sz="3800" dirty="0" smtClean="0"/>
              <a:t>oxfordský slovník světové politiky ho dělí na sociálně-demokratický, marxistický a utopický (komunistický)</a:t>
            </a:r>
          </a:p>
          <a:p>
            <a:pPr>
              <a:buFontTx/>
              <a:buChar char="-"/>
            </a:pPr>
            <a:r>
              <a:rPr lang="cs-CZ" sz="3800" dirty="0" smtClean="0"/>
              <a:t>v širším smyslu ekonomický systém charakterizovaný společným </a:t>
            </a:r>
          </a:p>
          <a:p>
            <a:pPr>
              <a:buNone/>
            </a:pPr>
            <a:r>
              <a:rPr lang="cs-CZ" sz="3800" dirty="0" smtClean="0"/>
              <a:t>vlastnictvím výrobních prostředků, kolektivismem, </a:t>
            </a:r>
            <a:r>
              <a:rPr lang="cs-CZ" sz="3800" dirty="0" err="1" smtClean="0"/>
              <a:t>intervencionismem</a:t>
            </a:r>
            <a:r>
              <a:rPr lang="cs-CZ" sz="3800" dirty="0" smtClean="0"/>
              <a:t>,</a:t>
            </a:r>
          </a:p>
          <a:p>
            <a:pPr>
              <a:buNone/>
            </a:pPr>
            <a:r>
              <a:rPr lang="cs-CZ" sz="3800" dirty="0" smtClean="0"/>
              <a:t>určitou mírou plánovaného hospodářství </a:t>
            </a:r>
          </a:p>
          <a:p>
            <a:pPr>
              <a:buNone/>
            </a:pPr>
            <a:r>
              <a:rPr lang="cs-CZ" sz="3800" dirty="0" smtClean="0"/>
              <a:t>- v ekonomickém smyslu je protiváhou kapitalismu</a:t>
            </a:r>
          </a:p>
          <a:p>
            <a:pPr>
              <a:buFontTx/>
              <a:buChar char="-"/>
            </a:pPr>
            <a:r>
              <a:rPr lang="cs-CZ" sz="3800" dirty="0" smtClean="0"/>
              <a:t>též politická ideologie (např. demokratický socialismus, křesťanský</a:t>
            </a:r>
          </a:p>
          <a:p>
            <a:pPr>
              <a:buNone/>
            </a:pPr>
            <a:r>
              <a:rPr lang="cs-CZ" sz="3800" dirty="0" smtClean="0"/>
              <a:t>socialismus, národní socialismus)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vyjádření sounáležitosti s dělnictvem (proletariátem)</a:t>
            </a:r>
          </a:p>
          <a:p>
            <a:r>
              <a:rPr lang="cs-CZ" dirty="0" smtClean="0"/>
              <a:t>snaha připravovat cestu k nastolení spravedlivějšího společenského řádu</a:t>
            </a:r>
          </a:p>
          <a:p>
            <a:r>
              <a:rPr lang="cs-CZ" dirty="0" smtClean="0"/>
              <a:t>umění jako hlas revolučních mas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Proletářské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na počátku 20. let 20. století</a:t>
            </a:r>
          </a:p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touha po sbratření a kolektivitě</a:t>
            </a:r>
          </a:p>
          <a:p>
            <a:r>
              <a:rPr lang="cs-CZ" dirty="0" smtClean="0"/>
              <a:t>komunistické smýšlení a revoluční ideje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Úskalí proletářské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omezování tvořivosti a individuality autorů</a:t>
            </a:r>
          </a:p>
          <a:p>
            <a:r>
              <a:rPr lang="cs-CZ" dirty="0" smtClean="0"/>
              <a:t>krátké období omezené na tvorbu několika autorů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proletářského umění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umění především třídní a proletářské </a:t>
            </a:r>
          </a:p>
          <a:p>
            <a:r>
              <a:rPr lang="cs-CZ" dirty="0" smtClean="0"/>
              <a:t>revolučnost (nutnost boje, touha po konci nespravedlivého řádu)</a:t>
            </a:r>
          </a:p>
          <a:p>
            <a:r>
              <a:rPr lang="cs-CZ" dirty="0" smtClean="0"/>
              <a:t>princip kolektivismu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Teoretické spisy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J. Wolker – Proletářské umění (1922)</a:t>
            </a:r>
          </a:p>
          <a:p>
            <a:r>
              <a:rPr lang="cs-CZ" dirty="0" smtClean="0"/>
              <a:t>S. K. Neumann – O proletářské poezii (1923)</a:t>
            </a:r>
          </a:p>
          <a:p>
            <a:r>
              <a:rPr lang="cs-CZ" dirty="0" smtClean="0"/>
              <a:t>zásadní časopisy Kmen, Červen, Var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Poezie - významná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Stanislav Kostka Neumann – </a:t>
            </a:r>
            <a:r>
              <a:rPr lang="cs-CZ" i="1" dirty="0" smtClean="0"/>
              <a:t>Rudé zpěvy</a:t>
            </a:r>
          </a:p>
          <a:p>
            <a:r>
              <a:rPr lang="cs-CZ" dirty="0" smtClean="0"/>
              <a:t>Josef Hora – </a:t>
            </a:r>
            <a:r>
              <a:rPr lang="cs-CZ" i="1" dirty="0" smtClean="0"/>
              <a:t>Pracující den</a:t>
            </a:r>
            <a:r>
              <a:rPr lang="cs-CZ" dirty="0" smtClean="0"/>
              <a:t>,</a:t>
            </a:r>
            <a:r>
              <a:rPr lang="cs-CZ" i="1" dirty="0" smtClean="0"/>
              <a:t> Srdce a vřava světa</a:t>
            </a:r>
            <a:endParaRPr lang="cs-CZ" dirty="0" smtClean="0"/>
          </a:p>
          <a:p>
            <a:r>
              <a:rPr lang="cs-CZ" dirty="0" smtClean="0"/>
              <a:t>Jiří Wolker</a:t>
            </a:r>
          </a:p>
          <a:p>
            <a:r>
              <a:rPr lang="cs-CZ" dirty="0" smtClean="0"/>
              <a:t>Jindřich Hořejší – </a:t>
            </a:r>
            <a:r>
              <a:rPr lang="cs-CZ" i="1" dirty="0" smtClean="0"/>
              <a:t>Hudba na náměstí</a:t>
            </a:r>
            <a:r>
              <a:rPr lang="cs-CZ" dirty="0" smtClean="0"/>
              <a:t>, </a:t>
            </a:r>
            <a:r>
              <a:rPr lang="cs-CZ" i="1" dirty="0" smtClean="0"/>
              <a:t>Korálový náhrdelník</a:t>
            </a:r>
            <a:r>
              <a:rPr lang="cs-CZ" dirty="0" smtClean="0"/>
              <a:t>, </a:t>
            </a:r>
            <a:r>
              <a:rPr lang="cs-CZ" i="1" dirty="0" smtClean="0"/>
              <a:t>Den a noc</a:t>
            </a:r>
          </a:p>
          <a:p>
            <a:pPr>
              <a:buFontTx/>
              <a:buChar char="-"/>
            </a:pPr>
            <a:r>
              <a:rPr lang="cs-CZ" dirty="0" smtClean="0"/>
              <a:t>město vnímá jako symbol současné bídy</a:t>
            </a:r>
          </a:p>
          <a:p>
            <a:r>
              <a:rPr lang="cs-CZ" dirty="0" smtClean="0"/>
              <a:t>Stanislav Kostka Neumann – </a:t>
            </a:r>
            <a:r>
              <a:rPr lang="cs-CZ" i="1" dirty="0" smtClean="0"/>
              <a:t>Rudé zpěvy</a:t>
            </a:r>
            <a:endParaRPr lang="cs-CZ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Próza – významná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Ivan </a:t>
            </a:r>
            <a:r>
              <a:rPr lang="cs-CZ" dirty="0" err="1" smtClean="0"/>
              <a:t>Olbracht</a:t>
            </a:r>
            <a:r>
              <a:rPr lang="cs-CZ" dirty="0" smtClean="0"/>
              <a:t> – Anna proletářka</a:t>
            </a:r>
          </a:p>
          <a:p>
            <a:r>
              <a:rPr lang="cs-CZ" dirty="0" smtClean="0"/>
              <a:t>Marie Majerová – Nejkrásnější svět</a:t>
            </a:r>
          </a:p>
          <a:p>
            <a:r>
              <a:rPr lang="cs-CZ" dirty="0" smtClean="0"/>
              <a:t>Vladislav Vančura – Pekař Jan </a:t>
            </a:r>
            <a:r>
              <a:rPr lang="cs-CZ" dirty="0" err="1" smtClean="0"/>
              <a:t>Marhoul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Devětsil</a:t>
            </a:r>
            <a:br>
              <a:rPr lang="cs-CZ" sz="3600" dirty="0" smtClean="0"/>
            </a:br>
            <a:r>
              <a:rPr lang="cs-CZ" sz="3600" dirty="0" smtClean="0"/>
              <a:t>(Svaz moderní kultury Devětsil)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umělecký svaz</a:t>
            </a:r>
          </a:p>
          <a:p>
            <a:r>
              <a:rPr lang="cs-CZ" dirty="0" smtClean="0"/>
              <a:t>později Svaz moderní kultury</a:t>
            </a:r>
          </a:p>
          <a:p>
            <a:r>
              <a:rPr lang="cs-CZ" dirty="0" smtClean="0"/>
              <a:t>sdružení levicově orientovaných mladých umělců</a:t>
            </a:r>
          </a:p>
          <a:p>
            <a:r>
              <a:rPr lang="cs-CZ" dirty="0" smtClean="0"/>
              <a:t>vznik r. 1920 v Praze, r. 1923 v Brně</a:t>
            </a:r>
          </a:p>
          <a:p>
            <a:pPr>
              <a:buNone/>
            </a:pPr>
            <a:r>
              <a:rPr lang="cs-CZ" dirty="0" smtClean="0"/>
              <a:t>V. Vančura, K. Biebl, J. Wolker, V. Nezval, J. Seifert, </a:t>
            </a:r>
          </a:p>
          <a:p>
            <a:pPr>
              <a:buNone/>
            </a:pPr>
            <a:r>
              <a:rPr lang="cs-CZ" dirty="0" smtClean="0"/>
              <a:t>K. </a:t>
            </a:r>
            <a:r>
              <a:rPr lang="cs-CZ" dirty="0" err="1" smtClean="0"/>
              <a:t>Teige</a:t>
            </a:r>
            <a:r>
              <a:rPr lang="cs-CZ" dirty="0" smtClean="0"/>
              <a:t>, B. Václavek, E. F. Burian, J. </a:t>
            </a:r>
            <a:r>
              <a:rPr lang="cs-CZ" dirty="0" err="1" smtClean="0"/>
              <a:t>Frejka</a:t>
            </a:r>
            <a:r>
              <a:rPr lang="cs-CZ" dirty="0" smtClean="0"/>
              <a:t>, V+W, </a:t>
            </a:r>
          </a:p>
          <a:p>
            <a:pPr>
              <a:buNone/>
            </a:pPr>
            <a:r>
              <a:rPr lang="cs-CZ" dirty="0" smtClean="0"/>
              <a:t>J. Ježek</a:t>
            </a:r>
          </a:p>
          <a:p>
            <a:r>
              <a:rPr lang="cs-CZ" dirty="0" smtClean="0"/>
              <a:t>nejdříve stoupenci proletářského umění, pak </a:t>
            </a:r>
          </a:p>
          <a:p>
            <a:pPr>
              <a:buNone/>
            </a:pPr>
            <a:r>
              <a:rPr lang="cs-CZ" dirty="0" smtClean="0"/>
              <a:t>poetismu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</a:t>
            </a:r>
            <a:endParaRPr lang="cs-CZ" sz="2000" dirty="0" smtClean="0">
              <a:latin typeface="Calibri" pitchFamily="34" charset="0"/>
            </a:endParaRP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583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Proletářská poezie</vt:lpstr>
      <vt:lpstr>Okolnosti vzniku</vt:lpstr>
      <vt:lpstr>Socialismus</vt:lpstr>
      <vt:lpstr>Umění</vt:lpstr>
      <vt:lpstr>Proletářské umění</vt:lpstr>
      <vt:lpstr>Úskalí proletářské poezie</vt:lpstr>
      <vt:lpstr>Znaky proletářského umění</vt:lpstr>
      <vt:lpstr>Teoretické spisy</vt:lpstr>
      <vt:lpstr>Poezie - významná díla</vt:lpstr>
      <vt:lpstr>Próza – významná díla</vt:lpstr>
      <vt:lpstr>Devětsil (Svaz moderní kultury Devětsil)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10</cp:revision>
  <dcterms:created xsi:type="dcterms:W3CDTF">2012-12-23T08:55:19Z</dcterms:created>
  <dcterms:modified xsi:type="dcterms:W3CDTF">2013-08-08T07:41:20Z</dcterms:modified>
</cp:coreProperties>
</file>