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smtClean="0">
                          <a:effectLst/>
                        </a:rPr>
                        <a:t>Slezské písně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5.2.16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smtClean="0">
                          <a:effectLst/>
                        </a:rPr>
                        <a:t>6</a:t>
                      </a:r>
                      <a:r>
                        <a:rPr lang="cs-CZ" sz="800" dirty="0" smtClean="0">
                          <a:effectLst/>
                        </a:rPr>
                        <a:t>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</a:t>
                      </a:r>
                      <a:r>
                        <a:rPr lang="cs-CZ" sz="800" baseline="0" dirty="0" smtClean="0">
                          <a:effectLst/>
                        </a:rPr>
                        <a:t> o básnické sbírce Slezské písně.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Slezské písně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básnická sbírka</a:t>
            </a:r>
          </a:p>
          <a:p>
            <a:r>
              <a:rPr lang="cs-CZ" dirty="0" smtClean="0"/>
              <a:t>společenská a osobní zpověď autora, zachycení těžkého života ve Slezsku</a:t>
            </a:r>
          </a:p>
          <a:p>
            <a:r>
              <a:rPr lang="cs-CZ" dirty="0" smtClean="0"/>
              <a:t>díky anonymitě vydání pozornost soustředěna na obsah, nikoli autora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r. 1898 první básně</a:t>
            </a:r>
          </a:p>
          <a:p>
            <a:r>
              <a:rPr lang="cs-CZ" dirty="0" smtClean="0"/>
              <a:t>jednotlivé básně zaslány do redakce časopisu Čas</a:t>
            </a:r>
          </a:p>
          <a:p>
            <a:r>
              <a:rPr lang="cs-CZ" dirty="0" smtClean="0"/>
              <a:t>uveřejňovány pod pseudonymem</a:t>
            </a:r>
          </a:p>
          <a:p>
            <a:r>
              <a:rPr lang="cs-CZ" dirty="0" smtClean="0"/>
              <a:t>první uveřejněny r. 1899, nejdříve 5, později 50 (jádro sbírky)</a:t>
            </a:r>
          </a:p>
          <a:p>
            <a:r>
              <a:rPr lang="cs-CZ" dirty="0" smtClean="0"/>
              <a:t>další verše o několik let později</a:t>
            </a:r>
          </a:p>
          <a:p>
            <a:r>
              <a:rPr lang="cs-CZ" dirty="0" smtClean="0"/>
              <a:t>problémy s cenzurou</a:t>
            </a:r>
          </a:p>
          <a:p>
            <a:r>
              <a:rPr lang="cs-CZ" dirty="0" smtClean="0"/>
              <a:t>r. 1903 vydány jako sbírka </a:t>
            </a:r>
            <a:r>
              <a:rPr lang="cs-CZ" b="1" dirty="0" smtClean="0"/>
              <a:t>Slezské číslo </a:t>
            </a:r>
          </a:p>
          <a:p>
            <a:r>
              <a:rPr lang="cs-CZ" dirty="0" smtClean="0"/>
              <a:t>r. 1909 jako sbírka </a:t>
            </a:r>
            <a:r>
              <a:rPr lang="cs-CZ" b="1" dirty="0" smtClean="0"/>
              <a:t>Slezské písně</a:t>
            </a:r>
          </a:p>
          <a:p>
            <a:r>
              <a:rPr lang="cs-CZ" dirty="0" smtClean="0"/>
              <a:t>během let zásadní autorovy zásahy do básní </a:t>
            </a:r>
          </a:p>
          <a:p>
            <a:pPr>
              <a:buNone/>
            </a:pPr>
            <a:r>
              <a:rPr lang="cs-CZ" dirty="0" smtClean="0"/>
              <a:t>	(i velmi problematické změny)</a:t>
            </a:r>
          </a:p>
          <a:p>
            <a:r>
              <a:rPr lang="cs-CZ" dirty="0" smtClean="0"/>
              <a:t>reprezentativní pak vydání z roku 1928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úvodní motto:</a:t>
            </a:r>
          </a:p>
          <a:p>
            <a:pPr>
              <a:buNone/>
            </a:pPr>
            <a:r>
              <a:rPr lang="cs-CZ" i="1" dirty="0" smtClean="0"/>
              <a:t>Co v duších prostých lidí lká</a:t>
            </a:r>
          </a:p>
          <a:p>
            <a:pPr>
              <a:buNone/>
            </a:pPr>
            <a:r>
              <a:rPr lang="cs-CZ" i="1" dirty="0" smtClean="0"/>
              <a:t>při Olze, Odře, Ostravici,</a:t>
            </a:r>
          </a:p>
          <a:p>
            <a:pPr>
              <a:buNone/>
            </a:pPr>
            <a:r>
              <a:rPr lang="cs-CZ" i="1" dirty="0" smtClean="0"/>
              <a:t>(všichni byli lepší než já!)</a:t>
            </a:r>
          </a:p>
          <a:p>
            <a:pPr>
              <a:buNone/>
            </a:pPr>
            <a:r>
              <a:rPr lang="cs-CZ" i="1" dirty="0" smtClean="0"/>
              <a:t>jsem zkusil chybným veršem říci.</a:t>
            </a:r>
          </a:p>
          <a:p>
            <a:pPr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dirty="0" smtClean="0"/>
              <a:t>autorova stylizace do postavy </a:t>
            </a:r>
            <a:r>
              <a:rPr lang="cs-CZ" b="1" dirty="0" smtClean="0"/>
              <a:t>barda</a:t>
            </a:r>
            <a:r>
              <a:rPr lang="cs-CZ" dirty="0" smtClean="0"/>
              <a:t> (původně titul</a:t>
            </a:r>
          </a:p>
          <a:p>
            <a:pPr>
              <a:buNone/>
            </a:pPr>
            <a:r>
              <a:rPr lang="cs-CZ" dirty="0" smtClean="0"/>
              <a:t>profesionálního pěvce u starých Keltů, dnes označení pro</a:t>
            </a:r>
          </a:p>
          <a:p>
            <a:pPr>
              <a:buNone/>
            </a:pPr>
            <a:r>
              <a:rPr lang="cs-CZ" dirty="0" smtClean="0"/>
              <a:t>velké národní básníky vyslovující kolektivní postoje)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jádro sbírky</a:t>
            </a:r>
          </a:p>
          <a:p>
            <a:pPr>
              <a:buNone/>
            </a:pPr>
            <a:r>
              <a:rPr lang="cs-CZ" dirty="0" smtClean="0"/>
              <a:t>asi 50 básní vzniklých v letech 1899 - 1900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básně intimní (Jen jedenkrát, Motýl)</a:t>
            </a:r>
          </a:p>
          <a:p>
            <a:r>
              <a:rPr lang="cs-CZ" dirty="0" smtClean="0"/>
              <a:t>básně reagující na národnostní útlak a sociální problémy (Maryčka </a:t>
            </a:r>
            <a:r>
              <a:rPr lang="cs-CZ" dirty="0" err="1" smtClean="0"/>
              <a:t>Magdonova</a:t>
            </a:r>
            <a:r>
              <a:rPr lang="cs-CZ" dirty="0" smtClean="0"/>
              <a:t>, Kantor </a:t>
            </a:r>
            <a:r>
              <a:rPr lang="cs-CZ" dirty="0" err="1" smtClean="0"/>
              <a:t>Halfar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Lyrický subjekt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stylizace autora do postavy barda (pěvce, mluvčího slezského lidu)</a:t>
            </a:r>
          </a:p>
          <a:p>
            <a:r>
              <a:rPr lang="cs-CZ" dirty="0" smtClean="0"/>
              <a:t>prvky titanismu – lyrický subjekt plný nadlidského odhodlání po změně, poznání marného boje</a:t>
            </a:r>
          </a:p>
          <a:p>
            <a:r>
              <a:rPr lang="cs-CZ" dirty="0" smtClean="0"/>
              <a:t>stylizace do postavy poutníka – propojení tématu Slezska a mluvčího (na cestách krajem vidí problémy, ty komentuje)</a:t>
            </a:r>
          </a:p>
          <a:p>
            <a:r>
              <a:rPr lang="cs-CZ" dirty="0" smtClean="0"/>
              <a:t>stylizace do postavy hornického proletáře</a:t>
            </a:r>
          </a:p>
          <a:p>
            <a:r>
              <a:rPr lang="cs-CZ" dirty="0" smtClean="0"/>
              <a:t>stylizace do postavy zbojníka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kontrast</a:t>
            </a:r>
          </a:p>
          <a:p>
            <a:r>
              <a:rPr lang="cs-CZ" dirty="0" smtClean="0"/>
              <a:t>ironie</a:t>
            </a:r>
          </a:p>
          <a:p>
            <a:r>
              <a:rPr lang="cs-CZ" dirty="0" smtClean="0"/>
              <a:t>řečnické otázky</a:t>
            </a:r>
          </a:p>
          <a:p>
            <a:r>
              <a:rPr lang="cs-CZ" dirty="0" smtClean="0"/>
              <a:t>hyperbola</a:t>
            </a:r>
          </a:p>
          <a:p>
            <a:r>
              <a:rPr lang="cs-CZ" dirty="0" smtClean="0"/>
              <a:t>opakování symbolů</a:t>
            </a:r>
          </a:p>
          <a:p>
            <a:r>
              <a:rPr lang="cs-CZ" dirty="0" smtClean="0"/>
              <a:t>asyndetická spojení</a:t>
            </a:r>
          </a:p>
          <a:p>
            <a:r>
              <a:rPr lang="cs-CZ" dirty="0" smtClean="0"/>
              <a:t>paralelismy</a:t>
            </a:r>
          </a:p>
          <a:p>
            <a:r>
              <a:rPr lang="cs-CZ" dirty="0" smtClean="0"/>
              <a:t>expresivní výrazy</a:t>
            </a:r>
          </a:p>
          <a:p>
            <a:r>
              <a:rPr lang="cs-CZ" dirty="0" smtClean="0"/>
              <a:t>vulgarismy</a:t>
            </a:r>
          </a:p>
          <a:p>
            <a:r>
              <a:rPr lang="cs-CZ" dirty="0" smtClean="0"/>
              <a:t>slezské nářečí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básně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Červený květ</a:t>
            </a:r>
          </a:p>
          <a:p>
            <a:r>
              <a:rPr lang="cs-CZ" dirty="0" smtClean="0"/>
              <a:t>Jen jedenkrát</a:t>
            </a:r>
          </a:p>
          <a:p>
            <a:r>
              <a:rPr lang="cs-CZ" dirty="0" smtClean="0"/>
              <a:t>Motýl</a:t>
            </a:r>
          </a:p>
          <a:p>
            <a:r>
              <a:rPr lang="cs-CZ" dirty="0" smtClean="0"/>
              <a:t>Kantor </a:t>
            </a:r>
            <a:r>
              <a:rPr lang="cs-CZ" dirty="0" err="1" smtClean="0"/>
              <a:t>Halfar</a:t>
            </a:r>
            <a:endParaRPr lang="cs-CZ" dirty="0" smtClean="0"/>
          </a:p>
          <a:p>
            <a:r>
              <a:rPr lang="cs-CZ" dirty="0" smtClean="0"/>
              <a:t>70 000</a:t>
            </a:r>
          </a:p>
          <a:p>
            <a:r>
              <a:rPr lang="cs-CZ" dirty="0" err="1" smtClean="0"/>
              <a:t>Tošonovice</a:t>
            </a:r>
            <a:endParaRPr lang="cs-CZ" dirty="0" smtClean="0"/>
          </a:p>
          <a:p>
            <a:r>
              <a:rPr lang="cs-CZ" dirty="0" err="1" smtClean="0"/>
              <a:t>Domaslovice</a:t>
            </a:r>
            <a:endParaRPr lang="cs-CZ" dirty="0" smtClean="0"/>
          </a:p>
          <a:p>
            <a:r>
              <a:rPr lang="cs-CZ" dirty="0" smtClean="0"/>
              <a:t>Maryčka </a:t>
            </a:r>
            <a:r>
              <a:rPr lang="cs-CZ" dirty="0" err="1" smtClean="0"/>
              <a:t>Magdonova</a:t>
            </a:r>
            <a:endParaRPr lang="cs-CZ" dirty="0" smtClean="0"/>
          </a:p>
          <a:p>
            <a:r>
              <a:rPr lang="cs-CZ" dirty="0" smtClean="0"/>
              <a:t>Ostrava</a:t>
            </a:r>
          </a:p>
          <a:p>
            <a:r>
              <a:rPr lang="cs-CZ" dirty="0" smtClean="0"/>
              <a:t>Kdo na moje místo?</a:t>
            </a:r>
          </a:p>
          <a:p>
            <a:r>
              <a:rPr lang="cs-CZ" dirty="0" smtClean="0"/>
              <a:t>Opava</a:t>
            </a:r>
          </a:p>
          <a:p>
            <a:r>
              <a:rPr lang="cs-CZ" dirty="0" smtClean="0"/>
              <a:t>Labutinka</a:t>
            </a:r>
          </a:p>
          <a:p>
            <a:r>
              <a:rPr lang="cs-CZ" dirty="0" smtClean="0"/>
              <a:t>Já I, II, III</a:t>
            </a:r>
          </a:p>
          <a:p>
            <a:r>
              <a:rPr lang="cs-CZ" dirty="0" smtClean="0"/>
              <a:t>Markýz Gero</a:t>
            </a:r>
          </a:p>
          <a:p>
            <a:r>
              <a:rPr lang="cs-CZ" dirty="0" smtClean="0"/>
              <a:t>Polská Ostrava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Petr Bezruč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vlastním jménem Vladimír Vašek</a:t>
            </a:r>
          </a:p>
          <a:p>
            <a:r>
              <a:rPr lang="cs-CZ" dirty="0" smtClean="0"/>
              <a:t>syn středoškolského profesora Antonína Vaška (angažoval se v boji o rukopisy, upozorňoval na jejich nevěrohodnost)</a:t>
            </a:r>
          </a:p>
          <a:p>
            <a:r>
              <a:rPr lang="cs-CZ" dirty="0" smtClean="0"/>
              <a:t>narozen v Opavě</a:t>
            </a:r>
          </a:p>
          <a:p>
            <a:r>
              <a:rPr lang="cs-CZ" dirty="0" smtClean="0"/>
              <a:t>nedokončená studia práv</a:t>
            </a:r>
          </a:p>
          <a:p>
            <a:r>
              <a:rPr lang="cs-CZ" dirty="0" smtClean="0"/>
              <a:t>část života prožil v Brně</a:t>
            </a:r>
          </a:p>
          <a:p>
            <a:r>
              <a:rPr lang="cs-CZ" dirty="0" smtClean="0"/>
              <a:t>během 1. světové války vězněn za protistátní činnost</a:t>
            </a:r>
          </a:p>
          <a:p>
            <a:r>
              <a:rPr lang="cs-CZ" dirty="0" smtClean="0"/>
              <a:t>poštovní úředník</a:t>
            </a:r>
          </a:p>
          <a:p>
            <a:r>
              <a:rPr lang="cs-CZ" dirty="0" smtClean="0"/>
              <a:t>samotářský způsob života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sbírka básní </a:t>
            </a:r>
            <a:r>
              <a:rPr lang="cs-CZ" b="1" i="1" dirty="0" smtClean="0"/>
              <a:t>Slezské písně</a:t>
            </a:r>
          </a:p>
          <a:p>
            <a:r>
              <a:rPr lang="cs-CZ" dirty="0" smtClean="0"/>
              <a:t>báseň </a:t>
            </a:r>
            <a:r>
              <a:rPr lang="cs-CZ" b="1" i="1" dirty="0" smtClean="0"/>
              <a:t>Stužkonoska modrá </a:t>
            </a:r>
            <a:r>
              <a:rPr lang="cs-CZ" dirty="0" smtClean="0"/>
              <a:t>(1930) – název </a:t>
            </a:r>
          </a:p>
          <a:p>
            <a:pPr>
              <a:buNone/>
            </a:pPr>
            <a:r>
              <a:rPr lang="cs-CZ" dirty="0" smtClean="0"/>
              <a:t>můry symbolem něčeho, po čem autor celý svůj </a:t>
            </a:r>
          </a:p>
          <a:p>
            <a:pPr>
              <a:buNone/>
            </a:pPr>
            <a:r>
              <a:rPr lang="cs-CZ" dirty="0" smtClean="0"/>
              <a:t>život toužil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řazen mezi tzv. anarchistické buřiče</a:t>
            </a:r>
          </a:p>
          <a:p>
            <a:r>
              <a:rPr lang="cs-CZ" dirty="0" smtClean="0"/>
              <a:t>důvody časové, tvorba ani život nevykazují společné znaky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Já, Petr Bezruč, od Těšína Bezruč,</a:t>
            </a:r>
          </a:p>
          <a:p>
            <a:pPr>
              <a:buNone/>
            </a:pPr>
            <a:r>
              <a:rPr lang="cs-CZ" i="1" dirty="0" smtClean="0"/>
              <a:t>toulavý šumař a bláznivý </a:t>
            </a:r>
            <a:r>
              <a:rPr lang="cs-CZ" i="1" dirty="0" err="1" smtClean="0"/>
              <a:t>gajdoš</a:t>
            </a:r>
            <a:r>
              <a:rPr lang="cs-CZ" i="1" dirty="0" smtClean="0"/>
              <a:t>,</a:t>
            </a:r>
          </a:p>
          <a:p>
            <a:pPr>
              <a:buNone/>
            </a:pPr>
            <a:r>
              <a:rPr lang="cs-CZ" i="1" dirty="0" smtClean="0"/>
              <a:t>šílený rebel a </a:t>
            </a:r>
            <a:r>
              <a:rPr lang="cs-CZ" i="1" dirty="0" err="1" smtClean="0"/>
              <a:t>napilý</a:t>
            </a:r>
            <a:r>
              <a:rPr lang="cs-CZ" i="1" dirty="0" smtClean="0"/>
              <a:t> zpěvák,</a:t>
            </a:r>
          </a:p>
          <a:p>
            <a:pPr>
              <a:buNone/>
            </a:pPr>
            <a:r>
              <a:rPr lang="cs-CZ" i="1" dirty="0" smtClean="0"/>
              <a:t>zlověstný sýček na těšínské věži,</a:t>
            </a:r>
          </a:p>
          <a:p>
            <a:pPr>
              <a:buNone/>
            </a:pPr>
            <a:r>
              <a:rPr lang="cs-CZ" i="1" dirty="0" smtClean="0"/>
              <a:t>hraju a zpívám, co kladiva duní</a:t>
            </a:r>
          </a:p>
          <a:p>
            <a:pPr>
              <a:buNone/>
            </a:pPr>
            <a:r>
              <a:rPr lang="cs-CZ" i="1" dirty="0" smtClean="0"/>
              <a:t>z Vítkovic, z Frýdlantu, pod Lipinami.  </a:t>
            </a:r>
            <a:endParaRPr lang="cs-CZ" i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616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Slezské písně</vt:lpstr>
      <vt:lpstr>Charakteristika</vt:lpstr>
      <vt:lpstr>Vznik díla</vt:lpstr>
      <vt:lpstr>Kompozice sbírky</vt:lpstr>
      <vt:lpstr>Básně </vt:lpstr>
      <vt:lpstr>Lyrický subjekt</vt:lpstr>
      <vt:lpstr>Jazykové prostředky</vt:lpstr>
      <vt:lpstr>Nejznámější básně</vt:lpstr>
      <vt:lpstr>Petr Bezruč </vt:lpstr>
      <vt:lpstr>Dílo</vt:lpstr>
      <vt:lpstr>Já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15</cp:revision>
  <dcterms:created xsi:type="dcterms:W3CDTF">2012-12-23T08:55:19Z</dcterms:created>
  <dcterms:modified xsi:type="dcterms:W3CDTF">2013-10-26T04:41:31Z</dcterms:modified>
</cp:coreProperties>
</file>