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9" r:id="rId3"/>
    <p:sldId id="262" r:id="rId4"/>
    <p:sldId id="263" r:id="rId5"/>
    <p:sldId id="265" r:id="rId6"/>
    <p:sldId id="266" r:id="rId7"/>
    <p:sldId id="276" r:id="rId8"/>
    <p:sldId id="269" r:id="rId9"/>
    <p:sldId id="270" r:id="rId10"/>
    <p:sldId id="271" r:id="rId11"/>
    <p:sldId id="274" r:id="rId12"/>
    <p:sldId id="286" r:id="rId13"/>
    <p:sldId id="273" r:id="rId14"/>
    <p:sldId id="277" r:id="rId15"/>
    <p:sldId id="279" r:id="rId16"/>
    <p:sldId id="278" r:id="rId17"/>
    <p:sldId id="281" r:id="rId18"/>
    <p:sldId id="275" r:id="rId19"/>
    <p:sldId id="283" r:id="rId20"/>
    <p:sldId id="287" r:id="rId21"/>
    <p:sldId id="288" r:id="rId22"/>
    <p:sldId id="261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FF99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84" autoAdjust="0"/>
  </p:normalViewPr>
  <p:slideViewPr>
    <p:cSldViewPr>
      <p:cViewPr>
        <p:scale>
          <a:sx n="58" d="100"/>
          <a:sy n="58" d="100"/>
        </p:scale>
        <p:origin x="-1032" y="-24"/>
      </p:cViewPr>
      <p:guideLst>
        <p:guide orient="horz" pos="2160"/>
        <p:guide pos="292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VY_32_INOVACE_3B_16_</a:t>
          </a:r>
          <a:r>
            <a:rPr lang="cs-CZ" sz="2000" b="0" baseline="0" dirty="0" err="1" smtClean="0"/>
            <a:t>Customs</a:t>
          </a:r>
          <a:r>
            <a:rPr lang="cs-CZ" sz="2000" b="0" baseline="0" dirty="0" smtClean="0"/>
            <a:t> - </a:t>
          </a:r>
          <a:r>
            <a:rPr lang="cs-CZ" sz="2000" b="0" baseline="0" dirty="0" err="1" smtClean="0"/>
            <a:t>Christmas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dirty="0" smtClean="0">
              <a:solidFill>
                <a:schemeClr val="tx1"/>
              </a:solidFill>
            </a:rPr>
            <a:t>listopad2013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DCDEE7-B37C-4A50-966E-8EE30558DF5C}" type="presOf" srcId="{D1D4F407-5343-4D3F-B5B9-D407B03CAEB4}" destId="{AED2198E-93D5-4001-81B4-73124B309672}" srcOrd="1" destOrd="0" presId="urn:microsoft.com/office/officeart/2005/8/layout/target3"/>
    <dgm:cxn modelId="{5707828E-16A4-4F24-A005-C2ABDBF879AB}" type="presOf" srcId="{CEBA0FA6-500F-48B5-B7A1-B51529BD38F2}" destId="{02176FA0-10E9-44DC-9A54-485A362F109B}" srcOrd="1" destOrd="0" presId="urn:microsoft.com/office/officeart/2005/8/layout/target3"/>
    <dgm:cxn modelId="{D99A4E54-C67C-43C7-9C05-10CD540EC124}" type="presOf" srcId="{D1D4F407-5343-4D3F-B5B9-D407B03CAEB4}" destId="{D005CE8C-CC26-4C3E-AC11-E15060ECD759}" srcOrd="0" destOrd="0" presId="urn:microsoft.com/office/officeart/2005/8/layout/target3"/>
    <dgm:cxn modelId="{C90FBDCF-5DB0-4376-BB11-CA3CE63E32F2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58A8153-F6EB-4BE4-8EFE-6D12F0139148}" type="presOf" srcId="{4C35D32F-0EAB-4CD7-82EE-45574DC2A586}" destId="{890E4F0B-2866-4A3F-A3C7-2A14B1797930}" srcOrd="1" destOrd="0" presId="urn:microsoft.com/office/officeart/2005/8/layout/target3"/>
    <dgm:cxn modelId="{C0EC1FBA-FC17-486C-9AE5-DE08A8E2AC0A}" type="presOf" srcId="{BBE1F95E-D5AA-436D-B4F5-748C3834552C}" destId="{B5AA812A-7391-47E3-B3BF-07AB9DC3D00C}" srcOrd="1" destOrd="0" presId="urn:microsoft.com/office/officeart/2005/8/layout/target3"/>
    <dgm:cxn modelId="{83159E78-CDC0-4E50-BF10-8C6257891C68}" type="presOf" srcId="{D1B46980-6531-4606-95E6-44980827E919}" destId="{6140AFEC-043D-4C43-A2F9-D0F5331DF3A3}" srcOrd="0" destOrd="0" presId="urn:microsoft.com/office/officeart/2005/8/layout/target3"/>
    <dgm:cxn modelId="{85C05B67-3939-4F63-8E55-B5D9E465E2AA}" type="presOf" srcId="{B651F6E3-6281-48DB-9319-2AEAFDAE7572}" destId="{6BB5E863-4638-4E1D-BFDE-399D028AC4ED}" srcOrd="1" destOrd="0" presId="urn:microsoft.com/office/officeart/2005/8/layout/target3"/>
    <dgm:cxn modelId="{176E7EB8-6B34-4E59-8B6A-C741E4FA2E44}" type="presOf" srcId="{CEBA0FA6-500F-48B5-B7A1-B51529BD38F2}" destId="{CAD3E342-3400-4A52-8AAC-15B5BF88AAB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159800C-0A95-4E85-BFFA-14B91ED25131}" type="presOf" srcId="{4C35D32F-0EAB-4CD7-82EE-45574DC2A586}" destId="{8BEBB6EC-1DAA-4CAC-8A25-BC0FCBD5DBD5}" srcOrd="0" destOrd="0" presId="urn:microsoft.com/office/officeart/2005/8/layout/target3"/>
    <dgm:cxn modelId="{6E3DA663-7614-409B-960E-1D087B94390D}" type="presOf" srcId="{D8197B8C-B260-4A16-BDF4-0947B075E274}" destId="{25B08C86-7E15-44DC-BE7F-FFB55DD49D12}" srcOrd="0" destOrd="0" presId="urn:microsoft.com/office/officeart/2005/8/layout/target3"/>
    <dgm:cxn modelId="{9A8AA9F7-F5EB-4A35-8E66-C77C64F50A92}" type="presOf" srcId="{BBE1F95E-D5AA-436D-B4F5-748C3834552C}" destId="{A5C228C9-6EC4-4821-934B-9E2EFBAB449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4B4549-E6A5-4750-9113-F9E59E5C6835}" type="presOf" srcId="{B651F6E3-6281-48DB-9319-2AEAFDAE7572}" destId="{619D679B-A015-4ECF-8348-D1034C574F40}" srcOrd="0" destOrd="0" presId="urn:microsoft.com/office/officeart/2005/8/layout/target3"/>
    <dgm:cxn modelId="{4E1334FD-6DC1-45FE-8793-CE41A1BC582E}" type="presOf" srcId="{D8197B8C-B260-4A16-BDF4-0947B075E274}" destId="{5A5FFA88-C948-4069-8E93-59FA12366E83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8EFA6242-900D-4493-86EC-AB3EAE7AD8B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245C42-4FFF-4D45-95B9-90F08D89BA06}" type="presParOf" srcId="{333A1088-737F-45CB-B68E-254E46348037}" destId="{F5ABB229-8D3B-4694-996A-96F23CF14429}" srcOrd="0" destOrd="0" presId="urn:microsoft.com/office/officeart/2005/8/layout/target3"/>
    <dgm:cxn modelId="{E4E37437-AA33-488D-A746-6933EF43BA0D}" type="presParOf" srcId="{333A1088-737F-45CB-B68E-254E46348037}" destId="{F41139FD-01EE-4571-8B17-4FB00FC51163}" srcOrd="1" destOrd="0" presId="urn:microsoft.com/office/officeart/2005/8/layout/target3"/>
    <dgm:cxn modelId="{95B557CE-2226-4218-A7F8-F5A064255257}" type="presParOf" srcId="{333A1088-737F-45CB-B68E-254E46348037}" destId="{D005CE8C-CC26-4C3E-AC11-E15060ECD759}" srcOrd="2" destOrd="0" presId="urn:microsoft.com/office/officeart/2005/8/layout/target3"/>
    <dgm:cxn modelId="{42B92C22-1E23-489C-AFB8-18759BC1A648}" type="presParOf" srcId="{333A1088-737F-45CB-B68E-254E46348037}" destId="{2C702D82-9B77-49B7-9568-BB8EB47C3372}" srcOrd="3" destOrd="0" presId="urn:microsoft.com/office/officeart/2005/8/layout/target3"/>
    <dgm:cxn modelId="{EAA4E8D2-73AD-4160-AE83-B5B19010B8B5}" type="presParOf" srcId="{333A1088-737F-45CB-B68E-254E46348037}" destId="{A52A0455-90FF-4808-ABD0-F02540D31D5A}" srcOrd="4" destOrd="0" presId="urn:microsoft.com/office/officeart/2005/8/layout/target3"/>
    <dgm:cxn modelId="{A6D599CC-5133-4475-916F-8480DB3D7ACF}" type="presParOf" srcId="{333A1088-737F-45CB-B68E-254E46348037}" destId="{6140AFEC-043D-4C43-A2F9-D0F5331DF3A3}" srcOrd="5" destOrd="0" presId="urn:microsoft.com/office/officeart/2005/8/layout/target3"/>
    <dgm:cxn modelId="{27B9A3F6-86FA-4C8D-ABEC-E2FA10DE7459}" type="presParOf" srcId="{333A1088-737F-45CB-B68E-254E46348037}" destId="{9358AC05-5D7D-4327-9F80-1AD486AEA664}" srcOrd="6" destOrd="0" presId="urn:microsoft.com/office/officeart/2005/8/layout/target3"/>
    <dgm:cxn modelId="{0E483841-7289-4B42-A57A-96BC8CD3975A}" type="presParOf" srcId="{333A1088-737F-45CB-B68E-254E46348037}" destId="{313FC574-E1CD-4FB4-B054-0B805CE0447D}" srcOrd="7" destOrd="0" presId="urn:microsoft.com/office/officeart/2005/8/layout/target3"/>
    <dgm:cxn modelId="{B8463153-47C2-4720-888B-08A17A855E58}" type="presParOf" srcId="{333A1088-737F-45CB-B68E-254E46348037}" destId="{619D679B-A015-4ECF-8348-D1034C574F40}" srcOrd="8" destOrd="0" presId="urn:microsoft.com/office/officeart/2005/8/layout/target3"/>
    <dgm:cxn modelId="{6143706D-F26F-4309-AD58-E37185F7E3EB}" type="presParOf" srcId="{333A1088-737F-45CB-B68E-254E46348037}" destId="{322283A8-4A27-4CDA-BAE3-F381106A9174}" srcOrd="9" destOrd="0" presId="urn:microsoft.com/office/officeart/2005/8/layout/target3"/>
    <dgm:cxn modelId="{C22FA0FF-0385-4B59-A21E-23DE1136E3FC}" type="presParOf" srcId="{333A1088-737F-45CB-B68E-254E46348037}" destId="{FFC9F71D-1B4F-4AD9-A4A6-86ADEFC8AF5C}" srcOrd="10" destOrd="0" presId="urn:microsoft.com/office/officeart/2005/8/layout/target3"/>
    <dgm:cxn modelId="{CB8B0976-11A0-4624-9C17-BC65170E552B}" type="presParOf" srcId="{333A1088-737F-45CB-B68E-254E46348037}" destId="{25B08C86-7E15-44DC-BE7F-FFB55DD49D12}" srcOrd="11" destOrd="0" presId="urn:microsoft.com/office/officeart/2005/8/layout/target3"/>
    <dgm:cxn modelId="{EF96D23F-CCAA-4D35-85FB-E57E50C3E75B}" type="presParOf" srcId="{333A1088-737F-45CB-B68E-254E46348037}" destId="{76644BE8-9D7C-4C09-B250-3D10AF48CBB7}" srcOrd="12" destOrd="0" presId="urn:microsoft.com/office/officeart/2005/8/layout/target3"/>
    <dgm:cxn modelId="{A401756E-B877-420E-9422-F6A86801ABAB}" type="presParOf" srcId="{333A1088-737F-45CB-B68E-254E46348037}" destId="{EE85B701-7295-41C0-BA7A-34D3756A2AE6}" srcOrd="13" destOrd="0" presId="urn:microsoft.com/office/officeart/2005/8/layout/target3"/>
    <dgm:cxn modelId="{0FB2D5C9-AFD4-4A43-89BE-65C634253274}" type="presParOf" srcId="{333A1088-737F-45CB-B68E-254E46348037}" destId="{8BEBB6EC-1DAA-4CAC-8A25-BC0FCBD5DBD5}" srcOrd="14" destOrd="0" presId="urn:microsoft.com/office/officeart/2005/8/layout/target3"/>
    <dgm:cxn modelId="{608D3354-2E49-4AC7-947E-6CFDFBDA927E}" type="presParOf" srcId="{333A1088-737F-45CB-B68E-254E46348037}" destId="{5955ED15-90AA-4F08-A8A5-1ED70581E58B}" srcOrd="15" destOrd="0" presId="urn:microsoft.com/office/officeart/2005/8/layout/target3"/>
    <dgm:cxn modelId="{E73B1556-A37A-423A-8639-2D05BC176722}" type="presParOf" srcId="{333A1088-737F-45CB-B68E-254E46348037}" destId="{26528689-9DF4-4685-8F23-BABDBD774F07}" srcOrd="16" destOrd="0" presId="urn:microsoft.com/office/officeart/2005/8/layout/target3"/>
    <dgm:cxn modelId="{79C0DCBC-17AE-4DD1-90CB-F1183382C3E9}" type="presParOf" srcId="{333A1088-737F-45CB-B68E-254E46348037}" destId="{CAD3E342-3400-4A52-8AAC-15B5BF88AABE}" srcOrd="17" destOrd="0" presId="urn:microsoft.com/office/officeart/2005/8/layout/target3"/>
    <dgm:cxn modelId="{B481B95F-6EA0-41F1-9DBD-808A13F4D51B}" type="presParOf" srcId="{333A1088-737F-45CB-B68E-254E46348037}" destId="{486F9B35-3F77-4B86-95AC-C956F2B86E44}" srcOrd="18" destOrd="0" presId="urn:microsoft.com/office/officeart/2005/8/layout/target3"/>
    <dgm:cxn modelId="{A03A4D1E-8EBD-49CF-8758-1C2216581CB3}" type="presParOf" srcId="{333A1088-737F-45CB-B68E-254E46348037}" destId="{FE72208B-B9B5-47BF-B463-2DC6D6185814}" srcOrd="19" destOrd="0" presId="urn:microsoft.com/office/officeart/2005/8/layout/target3"/>
    <dgm:cxn modelId="{3F2D74F1-FC68-4782-835C-9B386427810B}" type="presParOf" srcId="{333A1088-737F-45CB-B68E-254E46348037}" destId="{A5C228C9-6EC4-4821-934B-9E2EFBAB4497}" srcOrd="20" destOrd="0" presId="urn:microsoft.com/office/officeart/2005/8/layout/target3"/>
    <dgm:cxn modelId="{DD0DB9D2-989E-47A2-A764-C5BBD7E26076}" type="presParOf" srcId="{333A1088-737F-45CB-B68E-254E46348037}" destId="{AED2198E-93D5-4001-81B4-73124B309672}" srcOrd="21" destOrd="0" presId="urn:microsoft.com/office/officeart/2005/8/layout/target3"/>
    <dgm:cxn modelId="{165755BA-6771-4D54-8EB6-6249723915B9}" type="presParOf" srcId="{333A1088-737F-45CB-B68E-254E46348037}" destId="{2BE915AB-18AA-4053-B92C-3BFC9ED204BB}" srcOrd="22" destOrd="0" presId="urn:microsoft.com/office/officeart/2005/8/layout/target3"/>
    <dgm:cxn modelId="{77E7DC54-EFC3-4B0A-84D0-DDBB09429341}" type="presParOf" srcId="{333A1088-737F-45CB-B68E-254E46348037}" destId="{6BB5E863-4638-4E1D-BFDE-399D028AC4ED}" srcOrd="23" destOrd="0" presId="urn:microsoft.com/office/officeart/2005/8/layout/target3"/>
    <dgm:cxn modelId="{6A0C0FE9-1459-441D-9EAE-1898CD580163}" type="presParOf" srcId="{333A1088-737F-45CB-B68E-254E46348037}" destId="{5A5FFA88-C948-4069-8E93-59FA12366E83}" srcOrd="24" destOrd="0" presId="urn:microsoft.com/office/officeart/2005/8/layout/target3"/>
    <dgm:cxn modelId="{D7741D0C-7AB3-4E44-AA56-EF329056EBC1}" type="presParOf" srcId="{333A1088-737F-45CB-B68E-254E46348037}" destId="{890E4F0B-2866-4A3F-A3C7-2A14B1797930}" srcOrd="25" destOrd="0" presId="urn:microsoft.com/office/officeart/2005/8/layout/target3"/>
    <dgm:cxn modelId="{17246331-B98D-478F-8045-FAB403B706F8}" type="presParOf" srcId="{333A1088-737F-45CB-B68E-254E46348037}" destId="{02176FA0-10E9-44DC-9A54-485A362F109B}" srcOrd="26" destOrd="0" presId="urn:microsoft.com/office/officeart/2005/8/layout/target3"/>
    <dgm:cxn modelId="{CD7BFE3F-07C0-4BDB-B786-AF915449FC96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VY_32_INOVACE_3B_16_</a:t>
          </a:r>
          <a:r>
            <a:rPr lang="cs-CZ" sz="2000" b="0" kern="1200" baseline="0" dirty="0" err="1" smtClean="0"/>
            <a:t>Customs</a:t>
          </a:r>
          <a:r>
            <a:rPr lang="cs-CZ" sz="2000" b="0" kern="1200" baseline="0" dirty="0" smtClean="0"/>
            <a:t> - </a:t>
          </a:r>
          <a:r>
            <a:rPr lang="cs-CZ" sz="2000" b="0" kern="1200" baseline="0" dirty="0" err="1" smtClean="0"/>
            <a:t>Christmas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dirty="0" smtClean="0">
              <a:solidFill>
                <a:schemeClr val="tx1"/>
              </a:solidFill>
            </a:rPr>
            <a:t>listopad2013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461120-E387-4BE0-9BCD-750ACB3E997B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DD409A-DC21-4A9B-A4C7-F7BFFE32D3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3736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DD409A-DC21-4A9B-A4C7-F7BFFE32D35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projectbritain.com/Xmas/boxingday.html" TargetMode="External"/><Relationship Id="rId2" Type="http://schemas.openxmlformats.org/officeDocument/2006/relationships/hyperlink" Target="http://projectbritain.com/Xmas/index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gif"/><Relationship Id="rId5" Type="http://schemas.openxmlformats.org/officeDocument/2006/relationships/image" Target="../media/image36.wmf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8.jpe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noce" TargetMode="External"/><Relationship Id="rId2" Type="http://schemas.openxmlformats.org/officeDocument/2006/relationships/hyperlink" Target="http://upload.wikimedia.org/wikipedia/commons/thumb/a/ae/Mucha_stained_glass_windows_in_St._Vitus_Cathedral.JPG/400px-Mucha_stained_glass_windows_in_St._Vitus_Cathedral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400" smtClean="0"/>
              <a:t>		</a:t>
            </a:r>
            <a:r>
              <a:rPr lang="cs-CZ" sz="260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 určena k opakování a přípravě k maturitě z anglického jazyka zejména pro žáky septimy, oktávy, třetích a čtvrtých ročníků gymnázia. Materiál může být stejně tak použit i pro mladší žáky. „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Customs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“ -  je prezentace, která volně navazuje na prezentaci „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“ a doplňuje zvyky v ČR v době Vánoc ve srovnání s VB a USA.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Úvod se zabývá hrubým dělením svátků podle příčiny jejich vzniku a oslav.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Většina textu sděluje žákům známé skutečnosti a oni si ověřují zvládnutí slovní zásoby spojené s Vánocemi  doplněním slovíček zakrytých  obrázkem nebo českým textem. Nabídnutý hypertextový odkaz poskytne žákům detailní pohled na tradice ve Velké Británii.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V závěru si žáci ověří své vědomosti testem.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HOLIDAYS AND TRADITIONS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5256584"/>
          </a:xfrm>
          <a:solidFill>
            <a:srgbClr val="FFFF99"/>
          </a:solidFill>
        </p:spPr>
        <p:txBody>
          <a:bodyPr>
            <a:noAutofit/>
          </a:bodyPr>
          <a:lstStyle/>
          <a:p>
            <a:r>
              <a:rPr lang="en-GB" sz="2400" dirty="0" smtClean="0"/>
              <a:t>Why do we celebrate holidays ? 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en-GB" sz="2400" dirty="0" smtClean="0"/>
          </a:p>
          <a:p>
            <a:r>
              <a:rPr lang="en-GB" sz="2400" dirty="0" smtClean="0"/>
              <a:t>It is the opportunity to	</a:t>
            </a:r>
          </a:p>
          <a:p>
            <a:pPr lvl="1"/>
            <a:r>
              <a:rPr lang="en-GB" sz="2400" dirty="0" smtClean="0"/>
              <a:t> have fun, good time  (</a:t>
            </a:r>
            <a:r>
              <a:rPr lang="en-GB" sz="2400" b="1" dirty="0" smtClean="0">
                <a:solidFill>
                  <a:srgbClr val="FF0000"/>
                </a:solidFill>
              </a:rPr>
              <a:t>April Fool´s Day</a:t>
            </a:r>
            <a:r>
              <a:rPr lang="en-GB" sz="2400" dirty="0" smtClean="0">
                <a:solidFill>
                  <a:srgbClr val="FF0000"/>
                </a:solidFill>
              </a:rPr>
              <a:t>, </a:t>
            </a:r>
            <a:r>
              <a:rPr lang="en-GB" sz="2400" b="1" dirty="0" smtClean="0">
                <a:solidFill>
                  <a:srgbClr val="FF0000"/>
                </a:solidFill>
              </a:rPr>
              <a:t>Easter, Christmas</a:t>
            </a:r>
            <a:r>
              <a:rPr lang="en-GB" sz="2400" dirty="0" smtClean="0">
                <a:solidFill>
                  <a:srgbClr val="FF0000"/>
                </a:solidFill>
              </a:rPr>
              <a:t>,  </a:t>
            </a:r>
            <a:r>
              <a:rPr lang="en-GB" sz="2400" b="1" dirty="0" smtClean="0">
                <a:solidFill>
                  <a:srgbClr val="FF0000"/>
                </a:solidFill>
              </a:rPr>
              <a:t>New Year´s Eve</a:t>
            </a:r>
            <a:r>
              <a:rPr lang="en-GB" sz="2400" dirty="0" smtClean="0"/>
              <a:t>,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Halloween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,</a:t>
            </a:r>
            <a:r>
              <a:rPr lang="en-GB" sz="2400" b="1" dirty="0" smtClean="0">
                <a:solidFill>
                  <a:srgbClr val="00B0F0"/>
                </a:solidFill>
              </a:rPr>
              <a:t> 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Guy Fawkes Day</a:t>
            </a:r>
            <a:r>
              <a:rPr lang="en-GB" sz="2400" dirty="0" smtClean="0"/>
              <a:t>)  </a:t>
            </a:r>
          </a:p>
          <a:p>
            <a:pPr lvl="1"/>
            <a:r>
              <a:rPr lang="en-GB" sz="2400" dirty="0" smtClean="0"/>
              <a:t>follow the traditions </a:t>
            </a:r>
            <a:r>
              <a:rPr lang="en-GB" sz="2400" b="1" dirty="0" smtClean="0"/>
              <a:t>( </a:t>
            </a:r>
            <a:r>
              <a:rPr lang="en-GB" sz="2400" b="1" dirty="0" smtClean="0">
                <a:solidFill>
                  <a:srgbClr val="FF0000"/>
                </a:solidFill>
              </a:rPr>
              <a:t>Easter, Christmas</a:t>
            </a:r>
            <a:r>
              <a:rPr lang="en-GB" sz="2400" b="1" dirty="0" smtClean="0"/>
              <a:t>)</a:t>
            </a:r>
          </a:p>
          <a:p>
            <a:pPr lvl="1"/>
            <a:r>
              <a:rPr lang="en-GB" sz="2400" dirty="0" smtClean="0"/>
              <a:t> honour our ancestors/national heroes /historical events(patron saints of our nations (</a:t>
            </a:r>
            <a:r>
              <a:rPr lang="en-GB" sz="2400" b="1" dirty="0" smtClean="0">
                <a:solidFill>
                  <a:srgbClr val="7030A0"/>
                </a:solidFill>
              </a:rPr>
              <a:t>St. Wenceslas</a:t>
            </a:r>
            <a:r>
              <a:rPr lang="en-GB" sz="2400" b="1" dirty="0" smtClean="0"/>
              <a:t>, </a:t>
            </a:r>
            <a:r>
              <a:rPr lang="en-GB" sz="2400" b="1" dirty="0" smtClean="0">
                <a:solidFill>
                  <a:srgbClr val="7030A0"/>
                </a:solidFill>
              </a:rPr>
              <a:t>Czechoslovak </a:t>
            </a:r>
            <a:r>
              <a:rPr lang="cs-CZ" sz="2400" b="1" dirty="0" smtClean="0">
                <a:solidFill>
                  <a:srgbClr val="7030A0"/>
                </a:solidFill>
              </a:rPr>
              <a:t>I</a:t>
            </a:r>
            <a:r>
              <a:rPr lang="en-GB" sz="2400" b="1" dirty="0" err="1" smtClean="0">
                <a:solidFill>
                  <a:srgbClr val="7030A0"/>
                </a:solidFill>
              </a:rPr>
              <a:t>ndependence</a:t>
            </a:r>
            <a:r>
              <a:rPr lang="en-GB" sz="2400" b="1" dirty="0" smtClean="0">
                <a:solidFill>
                  <a:srgbClr val="7030A0"/>
                </a:solidFill>
              </a:rPr>
              <a:t> Day,.. </a:t>
            </a:r>
            <a:r>
              <a:rPr lang="en-GB" sz="2400" b="1" dirty="0" smtClean="0">
                <a:solidFill>
                  <a:schemeClr val="accent3">
                    <a:lumMod val="50000"/>
                  </a:schemeClr>
                </a:solidFill>
              </a:rPr>
              <a:t>St. Patrick, St. George, St. Andrew, </a:t>
            </a:r>
            <a:r>
              <a:rPr lang="en-GB" sz="2400" dirty="0" smtClean="0"/>
              <a:t>…),</a:t>
            </a:r>
            <a:r>
              <a:rPr lang="en-GB" sz="2400" b="1" dirty="0" smtClean="0">
                <a:solidFill>
                  <a:srgbClr val="00B0F0"/>
                </a:solidFill>
              </a:rPr>
              <a:t>Thanksgiving Day,  Independence Day ....</a:t>
            </a:r>
            <a:r>
              <a:rPr lang="en-GB" sz="2400" b="1" dirty="0" smtClean="0"/>
              <a:t> )</a:t>
            </a:r>
          </a:p>
          <a:p>
            <a:pPr lvl="1"/>
            <a:r>
              <a:rPr lang="en-GB" sz="2400" dirty="0" smtClean="0"/>
              <a:t>express our love to members of our family or friends (</a:t>
            </a:r>
            <a:r>
              <a:rPr lang="en-GB" sz="2400" b="1" dirty="0" smtClean="0">
                <a:solidFill>
                  <a:srgbClr val="FF0000"/>
                </a:solidFill>
              </a:rPr>
              <a:t>Mother´s Day,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Father´s Day</a:t>
            </a:r>
            <a:r>
              <a:rPr lang="en-GB" sz="2400" dirty="0" smtClean="0"/>
              <a:t>, </a:t>
            </a: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</a:rPr>
              <a:t>St. Valentine´s Day,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rgbClr val="7030A0"/>
                </a:solidFill>
              </a:rPr>
              <a:t>All Souls Day )</a:t>
            </a:r>
          </a:p>
          <a:p>
            <a:pPr lvl="1"/>
            <a:endParaRPr lang="en-GB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12776"/>
            <a:ext cx="136815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CZ+USA+GB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08304" y="1916832"/>
            <a:ext cx="648072" cy="369332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GB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0272" y="1484784"/>
            <a:ext cx="64807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USA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12360" y="1412776"/>
            <a:ext cx="648072" cy="36933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CZ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1844824"/>
            <a:ext cx="1368152" cy="36933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USA+GB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>
            <a:normAutofit fontScale="92500"/>
          </a:bodyPr>
          <a:lstStyle/>
          <a:p>
            <a:r>
              <a:rPr lang="en-GB" sz="2400" dirty="0" smtClean="0"/>
              <a:t>Why do we celebrate holidays ?</a:t>
            </a:r>
          </a:p>
          <a:p>
            <a:pPr marL="342900" lvl="1" indent="-342900">
              <a:buNone/>
            </a:pPr>
            <a:r>
              <a:rPr lang="en-GB" sz="2400" dirty="0" smtClean="0"/>
              <a:t> - to </a:t>
            </a:r>
            <a:r>
              <a:rPr lang="en-GB" sz="2400" b="1" dirty="0" smtClean="0"/>
              <a:t>STOP</a:t>
            </a:r>
            <a:r>
              <a:rPr lang="cs-CZ" sz="2400" b="1" dirty="0" smtClean="0"/>
              <a:t>	</a:t>
            </a:r>
            <a:r>
              <a:rPr lang="en-GB" sz="2400" dirty="0" smtClean="0"/>
              <a:t> rushing , </a:t>
            </a:r>
          </a:p>
          <a:p>
            <a:pPr marL="342900" lvl="1" indent="-342900">
              <a:buNone/>
            </a:pPr>
            <a:r>
              <a:rPr lang="en-GB" sz="2400" dirty="0" smtClean="0"/>
              <a:t>	</a:t>
            </a:r>
            <a:r>
              <a:rPr lang="cs-CZ" sz="2400" dirty="0" smtClean="0"/>
              <a:t>		</a:t>
            </a:r>
            <a:r>
              <a:rPr lang="en-GB" sz="2400" dirty="0" smtClean="0"/>
              <a:t>everyday routine, </a:t>
            </a:r>
          </a:p>
          <a:p>
            <a:pPr marL="342900" lvl="1" indent="-342900">
              <a:buNone/>
            </a:pPr>
            <a:r>
              <a:rPr lang="cs-CZ" sz="2400" dirty="0" smtClean="0"/>
              <a:t> - </a:t>
            </a:r>
            <a:r>
              <a:rPr lang="en-GB" sz="2400" dirty="0" smtClean="0"/>
              <a:t>to </a:t>
            </a:r>
            <a:r>
              <a:rPr lang="cs-CZ" sz="2400" b="1" dirty="0" smtClean="0"/>
              <a:t>THINK</a:t>
            </a:r>
            <a:r>
              <a:rPr lang="en-GB" sz="2400" b="1" dirty="0" smtClean="0"/>
              <a:t> </a:t>
            </a:r>
            <a:r>
              <a:rPr lang="en-GB" sz="2400" dirty="0" smtClean="0"/>
              <a:t>about </a:t>
            </a:r>
            <a:r>
              <a:rPr lang="en-GB" sz="2400" b="1" dirty="0" smtClean="0"/>
              <a:t>REAL VALUES OF LIFE</a:t>
            </a:r>
          </a:p>
          <a:p>
            <a:pPr marL="342900" lvl="1" indent="-342900">
              <a:buNone/>
            </a:pPr>
            <a:endParaRPr lang="en-GB" sz="2400" b="1" dirty="0" smtClean="0"/>
          </a:p>
          <a:p>
            <a:pPr marL="342900" lvl="1" indent="-342900">
              <a:buNone/>
            </a:pPr>
            <a:r>
              <a:rPr lang="en-GB" sz="2400" dirty="0" smtClean="0"/>
              <a:t>First let´s have a look at </a:t>
            </a:r>
            <a:r>
              <a:rPr lang="en-GB" sz="2400" b="1" dirty="0" smtClean="0"/>
              <a:t>common </a:t>
            </a:r>
            <a:r>
              <a:rPr lang="en-GB" sz="2400" dirty="0" smtClean="0"/>
              <a:t>holidays</a:t>
            </a:r>
            <a:r>
              <a:rPr lang="en-GB" sz="2400" b="1" dirty="0" smtClean="0"/>
              <a:t> </a:t>
            </a:r>
            <a:r>
              <a:rPr lang="en-GB" sz="2400" dirty="0" smtClean="0"/>
              <a:t>and traditions  widely</a:t>
            </a:r>
          </a:p>
          <a:p>
            <a:pPr marL="342900" lvl="1" indent="-342900">
              <a:buNone/>
            </a:pPr>
            <a:r>
              <a:rPr lang="en-GB" sz="2400" dirty="0" smtClean="0"/>
              <a:t>spread because of </a:t>
            </a:r>
            <a:r>
              <a:rPr lang="en-GB" sz="2400" b="1" dirty="0" smtClean="0"/>
              <a:t>Christian religion</a:t>
            </a:r>
            <a:r>
              <a:rPr lang="en-GB" sz="2400" dirty="0" smtClean="0"/>
              <a:t>. Christmas and Easter are</a:t>
            </a:r>
          </a:p>
          <a:p>
            <a:pPr marL="342900" lvl="1" indent="-342900">
              <a:buNone/>
            </a:pPr>
            <a:r>
              <a:rPr lang="en-GB" sz="2400" b="1" dirty="0" smtClean="0"/>
              <a:t>religious holidays </a:t>
            </a:r>
            <a:r>
              <a:rPr lang="en-GB" sz="2400" dirty="0" smtClean="0"/>
              <a:t>which became civil ones, celebrated by both</a:t>
            </a:r>
          </a:p>
          <a:p>
            <a:pPr marL="342900" lvl="1" indent="-342900">
              <a:buNone/>
            </a:pPr>
            <a:r>
              <a:rPr lang="en-GB" sz="2400" dirty="0" smtClean="0"/>
              <a:t>believers and non- believers  all over the Christian world including  the </a:t>
            </a:r>
          </a:p>
          <a:p>
            <a:pPr marL="342900" lvl="1" indent="-342900">
              <a:buNone/>
            </a:pPr>
            <a:r>
              <a:rPr lang="en-GB" sz="2400" dirty="0" smtClean="0"/>
              <a:t>Czech Republic and some  countries  of the </a:t>
            </a:r>
            <a:r>
              <a:rPr lang="en-GB" sz="2400" dirty="0" err="1" smtClean="0"/>
              <a:t>Comm</a:t>
            </a:r>
            <a:r>
              <a:rPr lang="cs-CZ" sz="2400" dirty="0" smtClean="0"/>
              <a:t>o</a:t>
            </a:r>
            <a:r>
              <a:rPr lang="en-GB" sz="2400" dirty="0" err="1" smtClean="0"/>
              <a:t>nwealth</a:t>
            </a:r>
            <a:r>
              <a:rPr lang="en-GB" sz="2400" dirty="0" smtClean="0"/>
              <a:t> of</a:t>
            </a:r>
          </a:p>
          <a:p>
            <a:pPr marL="342900" lvl="1" indent="-342900">
              <a:buNone/>
            </a:pPr>
            <a:r>
              <a:rPr lang="en-GB" sz="2400" dirty="0" smtClean="0"/>
              <a:t>Nations (GB, USA, Canada…….).</a:t>
            </a:r>
          </a:p>
          <a:p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3300"/>
          </a:solidFill>
        </p:spPr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HOLIDAYS AND TRADITIONS</a:t>
            </a:r>
            <a:endParaRPr lang="cs-CZ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54360" y="1628800"/>
            <a:ext cx="8435280" cy="4525963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en-GB" sz="2400" b="1" dirty="0" smtClean="0"/>
              <a:t>Christmas</a:t>
            </a:r>
            <a:r>
              <a:rPr lang="en-GB" sz="2400" dirty="0" smtClean="0"/>
              <a:t>  ( "Christ's Mass " ) is a commemoration of the </a:t>
            </a:r>
          </a:p>
          <a:p>
            <a:pPr>
              <a:buNone/>
            </a:pPr>
            <a:r>
              <a:rPr lang="en-GB" sz="2400" b="1" dirty="0" smtClean="0"/>
              <a:t>		birth 	           </a:t>
            </a:r>
            <a:r>
              <a:rPr lang="en-GB" sz="2400" dirty="0" smtClean="0"/>
              <a:t>of Jesus Christ. It starts with </a:t>
            </a:r>
            <a:r>
              <a:rPr lang="en-GB" sz="2400" b="1" dirty="0" smtClean="0">
                <a:solidFill>
                  <a:srgbClr val="C00000"/>
                </a:solidFill>
              </a:rPr>
              <a:t>Advent</a:t>
            </a:r>
            <a:r>
              <a:rPr lang="en-GB" sz="2400" dirty="0" smtClean="0">
                <a:solidFill>
                  <a:srgbClr val="C00000"/>
                </a:solidFill>
              </a:rPr>
              <a:t> </a:t>
            </a:r>
          </a:p>
          <a:p>
            <a:pPr>
              <a:buNone/>
            </a:pPr>
            <a:r>
              <a:rPr lang="en-GB" sz="2400" dirty="0" smtClean="0"/>
              <a:t>				</a:t>
            </a:r>
          </a:p>
          <a:p>
            <a:pPr>
              <a:buNone/>
            </a:pP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dirty="0" smtClean="0"/>
              <a:t>(Latin word " </a:t>
            </a:r>
            <a:r>
              <a:rPr lang="en-GB" sz="2400" dirty="0" err="1" smtClean="0"/>
              <a:t>adventus</a:t>
            </a:r>
            <a:r>
              <a:rPr lang="en-GB" sz="2400" dirty="0" smtClean="0"/>
              <a:t> " means "coming ")It is the </a:t>
            </a:r>
            <a:r>
              <a:rPr lang="en-GB" sz="2400" b="1" dirty="0" smtClean="0"/>
              <a:t>season of</a:t>
            </a:r>
          </a:p>
          <a:p>
            <a:pPr>
              <a:buNone/>
            </a:pPr>
            <a:r>
              <a:rPr lang="en-GB" sz="2400" b="1" dirty="0" smtClean="0"/>
              <a:t>preparation </a:t>
            </a:r>
            <a:r>
              <a:rPr lang="en-GB" sz="2400" dirty="0" smtClean="0"/>
              <a:t>for the celebration of the birth of Jesus Christ. Advent</a:t>
            </a:r>
          </a:p>
          <a:p>
            <a:pPr>
              <a:buNone/>
            </a:pPr>
            <a:r>
              <a:rPr lang="en-GB" sz="2400" dirty="0" smtClean="0"/>
              <a:t>starts on the     </a:t>
            </a:r>
            <a:r>
              <a:rPr lang="en-GB" sz="2400" b="1" dirty="0" smtClean="0"/>
              <a:t>fourth</a:t>
            </a:r>
            <a:r>
              <a:rPr lang="en-GB" sz="2400" dirty="0" smtClean="0"/>
              <a:t>     Sunday before December 25. The </a:t>
            </a:r>
            <a:r>
              <a:rPr lang="en-GB" sz="2400" b="1" dirty="0" smtClean="0"/>
              <a:t>candles</a:t>
            </a:r>
          </a:p>
          <a:p>
            <a:pPr>
              <a:buNone/>
            </a:pPr>
            <a:r>
              <a:rPr lang="en-GB" sz="2400" dirty="0" smtClean="0"/>
              <a:t>on the  advent </a:t>
            </a:r>
            <a:r>
              <a:rPr lang="en-GB" sz="2400" b="1" dirty="0" smtClean="0"/>
              <a:t>wreath</a:t>
            </a:r>
            <a:r>
              <a:rPr lang="en-GB" sz="2400" dirty="0" smtClean="0"/>
              <a:t>  decorating homes are    </a:t>
            </a:r>
            <a:r>
              <a:rPr lang="en-GB" sz="2400" b="1" dirty="0" smtClean="0"/>
              <a:t>lit </a:t>
            </a:r>
            <a:r>
              <a:rPr lang="en-GB" sz="2400" dirty="0" smtClean="0"/>
              <a:t>     </a:t>
            </a:r>
          </a:p>
          <a:p>
            <a:pPr>
              <a:buNone/>
            </a:pPr>
            <a:r>
              <a:rPr lang="en-GB" sz="2400" dirty="0" smtClean="0"/>
              <a:t>				 gradually on Sundays .</a:t>
            </a:r>
          </a:p>
        </p:txBody>
      </p:sp>
      <p:pic>
        <p:nvPicPr>
          <p:cNvPr id="1038" name="Picture 14" descr="C:\Users\admin\AppData\Local\Microsoft\Windows\Temporary Internet Files\Content.IE5\NL7APO03\MP900431287[1].jpg"/>
          <p:cNvPicPr>
            <a:picLocks noChangeAspect="1" noChangeArrowheads="1"/>
          </p:cNvPicPr>
          <p:nvPr/>
        </p:nvPicPr>
        <p:blipFill>
          <a:blip r:embed="rId2" cstate="print"/>
          <a:srcRect b="11903"/>
          <a:stretch>
            <a:fillRect/>
          </a:stretch>
        </p:blipFill>
        <p:spPr bwMode="auto">
          <a:xfrm>
            <a:off x="2267744" y="5157192"/>
            <a:ext cx="936104" cy="8640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  <a:solidFill>
            <a:srgbClr val="002060"/>
          </a:solidFill>
        </p:spPr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9" name="Picture 5" descr="C:\Users\admin\AppData\Local\Microsoft\Windows\Temporary Internet Files\Content.IE5\NL7APO03\MP900448739[1].jpg"/>
          <p:cNvPicPr>
            <a:picLocks noChangeAspect="1" noChangeArrowheads="1"/>
          </p:cNvPicPr>
          <p:nvPr/>
        </p:nvPicPr>
        <p:blipFill>
          <a:blip r:embed="rId3" cstate="print"/>
          <a:srcRect l="10111" t="16851" b="18536"/>
          <a:stretch>
            <a:fillRect/>
          </a:stretch>
        </p:blipFill>
        <p:spPr bwMode="auto">
          <a:xfrm>
            <a:off x="395536" y="2394323"/>
            <a:ext cx="2459630" cy="1034677"/>
          </a:xfrm>
          <a:prstGeom prst="rect">
            <a:avLst/>
          </a:prstGeom>
          <a:noFill/>
        </p:spPr>
      </p:pic>
      <p:pic>
        <p:nvPicPr>
          <p:cNvPr id="1030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18666"/>
            <a:ext cx="1728192" cy="1121293"/>
          </a:xfrm>
          <a:prstGeom prst="rect">
            <a:avLst/>
          </a:prstGeom>
          <a:noFill/>
        </p:spPr>
      </p:pic>
      <p:pic>
        <p:nvPicPr>
          <p:cNvPr id="1031" name="Picture 7" descr="C:\Users\admin\AppData\Local\Microsoft\Windows\Temporary Internet Files\Content.IE5\QEYJO8A9\MC9004354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573117"/>
            <a:ext cx="1008112" cy="85588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7" name="TextovéPole 16"/>
          <p:cNvSpPr txBox="1"/>
          <p:nvPr/>
        </p:nvSpPr>
        <p:spPr>
          <a:xfrm>
            <a:off x="2123728" y="4653136"/>
            <a:ext cx="1280863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1st?4th?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40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332656"/>
            <a:ext cx="1076598" cy="1152128"/>
          </a:xfrm>
          <a:prstGeom prst="rect">
            <a:avLst/>
          </a:prstGeom>
          <a:noFill/>
        </p:spPr>
      </p:pic>
      <p:pic>
        <p:nvPicPr>
          <p:cNvPr id="1042" name="Picture 18" descr="C:\Users\admin\AppData\Local\Microsoft\Windows\Temporary Internet Files\Content.IE5\QEYJO8A9\MP9004424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5085184"/>
            <a:ext cx="720080" cy="866645"/>
          </a:xfrm>
          <a:prstGeom prst="rect">
            <a:avLst/>
          </a:prstGeom>
          <a:noFill/>
        </p:spPr>
      </p:pic>
      <p:pic>
        <p:nvPicPr>
          <p:cNvPr id="1044" name="Picture 20" descr="C:\Users\admin\AppData\Local\Microsoft\Windows\Temporary Internet Files\Content.IE5\JBCJIE2H\MP90042265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4725144"/>
            <a:ext cx="1080119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1628800"/>
            <a:ext cx="8208912" cy="480131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 smtClean="0"/>
              <a:t>Advent  is time of decorating our homes, villages, cities.  Some </a:t>
            </a:r>
            <a:r>
              <a:rPr lang="en-GB" sz="2400" b="1" dirty="0" smtClean="0"/>
              <a:t>conifers </a:t>
            </a:r>
            <a:r>
              <a:rPr lang="en-GB" sz="2400" dirty="0" smtClean="0"/>
              <a:t>     (such as </a:t>
            </a:r>
            <a:r>
              <a:rPr lang="en-GB" sz="2400" b="1" dirty="0" smtClean="0"/>
              <a:t>spruce, or pine or fir</a:t>
            </a:r>
            <a:r>
              <a:rPr lang="en-GB" sz="2400" dirty="0" smtClean="0"/>
              <a:t>)            outside are decorated  with various ornaments, especially Christmas lights. Typical decorations include ornamental </a:t>
            </a:r>
            <a:r>
              <a:rPr lang="en-GB" sz="2400" b="1" dirty="0" smtClean="0"/>
              <a:t>tinsel garlands </a:t>
            </a:r>
            <a:r>
              <a:rPr lang="en-GB" sz="2400" dirty="0" smtClean="0"/>
              <a:t>( in long narrow strips sometimes known as  " </a:t>
            </a:r>
            <a:r>
              <a:rPr lang="en-GB" sz="2400" dirty="0" err="1" smtClean="0"/>
              <a:t>lametta</a:t>
            </a:r>
            <a:r>
              <a:rPr lang="en-GB" sz="2400" dirty="0" smtClean="0"/>
              <a:t> " . The sparkling decorative material  mimics the effect of </a:t>
            </a:r>
            <a:r>
              <a:rPr lang="en-GB" sz="2400" b="1" dirty="0" smtClean="0"/>
              <a:t>icicles</a:t>
            </a:r>
            <a:r>
              <a:rPr lang="en-GB" sz="2400" dirty="0" smtClean="0"/>
              <a:t>).  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Natural    </a:t>
            </a:r>
            <a:r>
              <a:rPr lang="en-GB" sz="2400" b="1" dirty="0" smtClean="0"/>
              <a:t>wreaths</a:t>
            </a:r>
            <a:r>
              <a:rPr lang="en-GB" sz="2400" dirty="0" smtClean="0"/>
              <a:t>,    a </a:t>
            </a:r>
            <a:r>
              <a:rPr lang="en-GB" sz="2400" b="1" dirty="0" smtClean="0"/>
              <a:t>sprig of   mistletoe</a:t>
            </a:r>
            <a:r>
              <a:rPr lang="en-GB" sz="2400" dirty="0" smtClean="0"/>
              <a:t>, or   </a:t>
            </a:r>
            <a:r>
              <a:rPr lang="en-GB" sz="2400" b="1" dirty="0" smtClean="0"/>
              <a:t>  ivy       </a:t>
            </a:r>
            <a:r>
              <a:rPr lang="en-GB" sz="2400" dirty="0" smtClean="0"/>
              <a:t>and   </a:t>
            </a:r>
            <a:r>
              <a:rPr lang="en-GB" sz="2400" b="1" dirty="0" smtClean="0"/>
              <a:t>holly </a:t>
            </a:r>
            <a:r>
              <a:rPr lang="en-GB" sz="2400" dirty="0" smtClean="0"/>
              <a:t>  must not  </a:t>
            </a:r>
          </a:p>
          <a:p>
            <a:r>
              <a:rPr lang="en-GB" sz="2400" dirty="0" smtClean="0"/>
              <a:t>miss at home.</a:t>
            </a:r>
          </a:p>
          <a:p>
            <a:r>
              <a:rPr lang="en-GB" sz="2400" dirty="0" smtClean="0"/>
              <a:t>	</a:t>
            </a:r>
            <a:r>
              <a:rPr lang="en-GB" sz="2400" dirty="0" err="1" smtClean="0">
                <a:solidFill>
                  <a:srgbClr val="C00000"/>
                </a:solidFill>
              </a:rPr>
              <a:t>cesmína</a:t>
            </a:r>
            <a:r>
              <a:rPr lang="en-GB" sz="2400" dirty="0" smtClean="0">
                <a:solidFill>
                  <a:srgbClr val="C00000"/>
                </a:solidFill>
              </a:rPr>
              <a:t> – </a:t>
            </a:r>
            <a:r>
              <a:rPr lang="en-GB" sz="2400" dirty="0" smtClean="0"/>
              <a:t>dark green leaves, red berries</a:t>
            </a:r>
            <a:endParaRPr lang="en-GB" b="1" dirty="0" smtClean="0"/>
          </a:p>
          <a:p>
            <a:endParaRPr lang="cs-CZ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3347864" y="4653136"/>
            <a:ext cx="136815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větévka/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ratolest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2060848"/>
            <a:ext cx="108012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</a:rPr>
              <a:t>????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 smtClean="0">
                <a:solidFill>
                  <a:srgbClr val="FFC000"/>
                </a:solidFill>
              </a:rPr>
              <a:t>Christmas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DDJGT0BA\MC9004363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861048"/>
            <a:ext cx="1512168" cy="1512168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50A7S7SI\MC900436388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4437112"/>
            <a:ext cx="792088" cy="898115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5" name="TextovéPole 14"/>
          <p:cNvSpPr txBox="1"/>
          <p:nvPr/>
        </p:nvSpPr>
        <p:spPr>
          <a:xfrm>
            <a:off x="2987824" y="1988840"/>
            <a:ext cx="34563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smrk, borovice nebo jedle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5" name="Picture 7" descr="C:\Users\admin\AppData\Local\Microsoft\Windows\Temporary Internet Files\Content.IE5\QEYJO8A9\MP9004069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573016"/>
            <a:ext cx="1296651" cy="864096"/>
          </a:xfrm>
          <a:prstGeom prst="rect">
            <a:avLst/>
          </a:prstGeom>
          <a:noFill/>
        </p:spPr>
      </p:pic>
      <p:pic>
        <p:nvPicPr>
          <p:cNvPr id="2058" name="Picture 10" descr="C:\Users\admin\AppData\Local\Microsoft\Windows\Temporary Internet Files\Content.IE5\XIR72M1C\MC90043627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581128"/>
            <a:ext cx="1224136" cy="101658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1" name="Picture 3" descr="C:\Users\admin\AppData\Local\Microsoft\Windows\Temporary Internet Files\Content.IE5\50A7S7SI\MC90043638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805264"/>
            <a:ext cx="555062" cy="629361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22" name="Picture 8" descr="C:\Users\admin\AppData\Local\Microsoft\Windows\Temporary Internet Files\Content.IE5\O6DIOICF\MP900427965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352" y="260648"/>
            <a:ext cx="936103" cy="1080120"/>
          </a:xfrm>
          <a:prstGeom prst="rect">
            <a:avLst/>
          </a:prstGeom>
          <a:noFill/>
        </p:spPr>
      </p:pic>
      <p:pic>
        <p:nvPicPr>
          <p:cNvPr id="16" name="Picture 2" descr="C:\Users\admin\AppData\Local\Microsoft\Windows\Temporary Internet Files\Content.IE5\DDJGT0BA\MC90043635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4221088"/>
            <a:ext cx="720080" cy="720080"/>
          </a:xfrm>
          <a:prstGeom prst="rect">
            <a:avLst/>
          </a:prstGeom>
          <a:noFill/>
        </p:spPr>
      </p:pic>
      <p:pic>
        <p:nvPicPr>
          <p:cNvPr id="3" name="Picture 2" descr="C:\Users\admin\AppData\Local\Microsoft\Windows\Temporary Internet Files\Content.IE5\NL7APO03\MC90043238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332656"/>
            <a:ext cx="927556" cy="107656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084168" y="4581128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břečťan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67544" y="1628800"/>
            <a:ext cx="8208912" cy="473975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smtClean="0"/>
              <a:t>Singing carols, listening to Christmas music  remind people about  the </a:t>
            </a:r>
            <a:r>
              <a:rPr lang="en-GB" sz="2400" b="1" dirty="0" smtClean="0"/>
              <a:t>festive season</a:t>
            </a:r>
            <a:r>
              <a:rPr lang="en-GB" sz="2400" dirty="0" smtClean="0"/>
              <a:t>. Friends and relatives exchange </a:t>
            </a:r>
            <a:r>
              <a:rPr lang="en-GB" sz="2400" b="1" dirty="0" smtClean="0"/>
              <a:t>Christmas cards </a:t>
            </a:r>
            <a:r>
              <a:rPr lang="en-GB" sz="2400" dirty="0" smtClean="0"/>
              <a:t>( nowadays we  </a:t>
            </a:r>
            <a:r>
              <a:rPr lang="en-GB" sz="2400" b="1" dirty="0" smtClean="0"/>
              <a:t>text</a:t>
            </a:r>
            <a:r>
              <a:rPr lang="en-GB" sz="2400" dirty="0" smtClean="0"/>
              <a:t>  instead). </a:t>
            </a:r>
            <a:r>
              <a:rPr lang="en-GB" sz="2400" b="1" dirty="0" smtClean="0"/>
              <a:t>Secular</a:t>
            </a:r>
            <a:r>
              <a:rPr lang="en-GB" sz="2400" dirty="0" smtClean="0"/>
              <a:t>  customs spread quickly – watching Christmas plays, helping </a:t>
            </a:r>
            <a:r>
              <a:rPr lang="cs-CZ" sz="2400" dirty="0" smtClean="0"/>
              <a:t>  </a:t>
            </a:r>
            <a:r>
              <a:rPr lang="en-GB" sz="2400" b="1" dirty="0" smtClean="0"/>
              <a:t>the</a:t>
            </a:r>
            <a:r>
              <a:rPr lang="en-GB" sz="2400" dirty="0" smtClean="0"/>
              <a:t> </a:t>
            </a:r>
            <a:r>
              <a:rPr lang="en-GB" sz="2400" b="1" dirty="0" smtClean="0"/>
              <a:t>needy</a:t>
            </a:r>
            <a:r>
              <a:rPr lang="en-GB" sz="2400" dirty="0" smtClean="0"/>
              <a:t> </a:t>
            </a:r>
            <a:r>
              <a:rPr lang="en-GB" sz="2400" b="1" dirty="0" smtClean="0"/>
              <a:t> </a:t>
            </a:r>
            <a:r>
              <a:rPr lang="cs-CZ" sz="2400" b="1" dirty="0" smtClean="0"/>
              <a:t>     </a:t>
            </a:r>
            <a:r>
              <a:rPr lang="cs-CZ" sz="2400" dirty="0" smtClean="0"/>
              <a:t>(</a:t>
            </a:r>
            <a:r>
              <a:rPr lang="en-GB" sz="2400" dirty="0" smtClean="0"/>
              <a:t>benefit /charity concerts), </a:t>
            </a:r>
            <a:r>
              <a:rPr lang="en-GB" sz="2400" b="1" dirty="0" smtClean="0"/>
              <a:t>making contributions to churches</a:t>
            </a:r>
            <a:r>
              <a:rPr lang="en-GB" sz="2400" dirty="0" smtClean="0"/>
              <a:t>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en-GB" sz="2400" dirty="0" smtClean="0"/>
              <a:t>Popular custom especially with children is </a:t>
            </a:r>
            <a:r>
              <a:rPr lang="en-GB" sz="2400" b="1" dirty="0" smtClean="0"/>
              <a:t>gift giving.</a:t>
            </a:r>
          </a:p>
          <a:p>
            <a:endParaRPr lang="en-GB" sz="2400" dirty="0" smtClean="0"/>
          </a:p>
          <a:p>
            <a:r>
              <a:rPr lang="en-GB" sz="3200" b="1" dirty="0" smtClean="0"/>
              <a:t>Who brings the presents? </a:t>
            </a:r>
          </a:p>
          <a:p>
            <a:r>
              <a:rPr lang="en-GB" sz="3200" dirty="0" smtClean="0"/>
              <a:t>		</a:t>
            </a:r>
            <a:r>
              <a:rPr lang="en-GB" sz="2800" b="1" dirty="0" smtClean="0"/>
              <a:t>When does he bring them</a:t>
            </a:r>
            <a:r>
              <a:rPr lang="en-GB" sz="3600" b="1" dirty="0" smtClean="0"/>
              <a:t>?</a:t>
            </a:r>
            <a:endParaRPr lang="en-GB" b="1" dirty="0" smtClean="0"/>
          </a:p>
          <a:p>
            <a:r>
              <a:rPr lang="en-GB" dirty="0" smtClean="0"/>
              <a:t>				 </a:t>
            </a:r>
            <a:r>
              <a:rPr lang="en-GB" sz="2400" b="1" dirty="0" smtClean="0"/>
              <a:t>Where does he put them?</a:t>
            </a:r>
            <a:endParaRPr lang="en-GB" b="1" dirty="0" smtClean="0"/>
          </a:p>
          <a:p>
            <a:endParaRPr lang="en-GB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2" name="Picture 8" descr="C:\Users\admin\AppData\Local\Microsoft\Windows\Temporary Internet Files\Content.IE5\O6DIOICF\MP90042796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260648"/>
            <a:ext cx="936103" cy="1080120"/>
          </a:xfrm>
          <a:prstGeom prst="rect">
            <a:avLst/>
          </a:prstGeom>
          <a:noFill/>
        </p:spPr>
      </p:pic>
      <p:pic>
        <p:nvPicPr>
          <p:cNvPr id="3" name="Picture 2" descr="C:\Users\admin\AppData\Local\Microsoft\Windows\Temporary Internet Files\Content.IE5\NL7APO03\MC9004323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927556" cy="1076561"/>
          </a:xfrm>
          <a:prstGeom prst="rect">
            <a:avLst/>
          </a:prstGeom>
          <a:noFill/>
        </p:spPr>
      </p:pic>
      <p:pic>
        <p:nvPicPr>
          <p:cNvPr id="20" name="Picture 4" descr="C:\Users\admin\AppData\Local\Microsoft\Windows\Temporary Internet Files\Content.IE5\NL7APO03\MC9004404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348880"/>
            <a:ext cx="648072" cy="43204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23" name="TextovéPole 22"/>
          <p:cNvSpPr txBox="1"/>
          <p:nvPr/>
        </p:nvSpPr>
        <p:spPr>
          <a:xfrm>
            <a:off x="4932040" y="2348880"/>
            <a:ext cx="114884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Světské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3198167"/>
            <a:ext cx="4248472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přispívání do kostelů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84168" y="2708920"/>
            <a:ext cx="165618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potřebným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0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83568" y="1484784"/>
            <a:ext cx="8064896" cy="452431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THE CZECH REPUBLIC</a:t>
            </a:r>
          </a:p>
          <a:p>
            <a:r>
              <a:rPr lang="en-GB" sz="2400" b="1" dirty="0" smtClean="0"/>
              <a:t>Who?</a:t>
            </a:r>
            <a:r>
              <a:rPr lang="en-GB" sz="2400" dirty="0" smtClean="0"/>
              <a:t> </a:t>
            </a:r>
            <a:r>
              <a:rPr lang="en-GB" sz="2400" b="1" dirty="0" smtClean="0"/>
              <a:t>	Baby Jesus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When?	</a:t>
            </a:r>
            <a:r>
              <a:rPr lang="en-GB" sz="2400" dirty="0" smtClean="0"/>
              <a:t>on 24th December (Christmas Eve -after the festive</a:t>
            </a:r>
          </a:p>
          <a:p>
            <a:r>
              <a:rPr lang="en-GB" sz="2400" dirty="0" smtClean="0"/>
              <a:t> dinner, the Baby Jesus rings a </a:t>
            </a:r>
            <a:r>
              <a:rPr lang="en-GB" sz="2400" b="1" dirty="0" smtClean="0"/>
              <a:t>bell</a:t>
            </a:r>
            <a:r>
              <a:rPr lang="en-GB" sz="2400" dirty="0" smtClean="0"/>
              <a:t>  and </a:t>
            </a:r>
            <a:r>
              <a:rPr lang="en-GB" sz="2400" dirty="0" err="1" smtClean="0"/>
              <a:t>li</a:t>
            </a:r>
            <a:r>
              <a:rPr lang="cs-CZ" sz="2400" dirty="0" err="1" smtClean="0"/>
              <a:t>ght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GB" sz="2400" dirty="0" smtClean="0"/>
              <a:t> </a:t>
            </a:r>
            <a:r>
              <a:rPr lang="en-GB" sz="2400" b="1" dirty="0" smtClean="0"/>
              <a:t>sparklers</a:t>
            </a:r>
            <a:r>
              <a:rPr lang="en-GB" sz="2400" dirty="0" smtClean="0"/>
              <a:t> on the tree.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That  is the announcement that the presents are brought)</a:t>
            </a:r>
          </a:p>
          <a:p>
            <a:endParaRPr lang="en-GB" sz="2400" dirty="0" smtClean="0"/>
          </a:p>
          <a:p>
            <a:endParaRPr lang="en-GB" sz="2400" b="1" dirty="0" smtClean="0"/>
          </a:p>
          <a:p>
            <a:r>
              <a:rPr lang="en-GB" sz="2400" b="1" dirty="0" smtClean="0"/>
              <a:t>Where? </a:t>
            </a:r>
            <a:r>
              <a:rPr lang="en-GB" sz="2400" dirty="0" smtClean="0"/>
              <a:t>under the Xmas tree, usually in the living room</a:t>
            </a:r>
            <a:endParaRPr lang="en-GB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922114"/>
          </a:xfrm>
          <a:solidFill>
            <a:srgbClr val="002060"/>
          </a:solidFill>
        </p:spPr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5" name="Picture 10" descr="C:\Users\admin\AppData\Local\Microsoft\Windows\Temporary Internet Files\Content.IE5\JBCJIE2H\MC9003009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260648"/>
            <a:ext cx="821900" cy="936104"/>
          </a:xfrm>
          <a:prstGeom prst="rect">
            <a:avLst/>
          </a:prstGeom>
          <a:noFill/>
        </p:spPr>
      </p:pic>
      <p:pic>
        <p:nvPicPr>
          <p:cNvPr id="6" name="Picture 11" descr="C:\Users\admin\AppData\Local\Microsoft\Windows\Temporary Internet Files\Content.IE5\XIR72M1C\MP90044028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1408" y="4437112"/>
            <a:ext cx="852260" cy="1152128"/>
          </a:xfrm>
          <a:prstGeom prst="rect">
            <a:avLst/>
          </a:prstGeom>
          <a:noFill/>
        </p:spPr>
      </p:pic>
      <p:pic>
        <p:nvPicPr>
          <p:cNvPr id="3078" name="Picture 6" descr="C:\Users\admin\AppData\Local\Microsoft\Windows\Temporary Internet Files\Content.IE5\XIR72M1C\MC90043584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061990"/>
            <a:ext cx="810890" cy="7340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079" name="Picture 7" descr="C:\Users\admin\AppData\Local\Microsoft\Windows\Temporary Internet Files\Content.IE5\XIR72M1C\MC900183706[1].wmf"/>
          <p:cNvPicPr>
            <a:picLocks noChangeAspect="1" noChangeArrowheads="1"/>
          </p:cNvPicPr>
          <p:nvPr/>
        </p:nvPicPr>
        <p:blipFill>
          <a:blip r:embed="rId5" cstate="print"/>
          <a:srcRect b="19598"/>
          <a:stretch>
            <a:fillRect/>
          </a:stretch>
        </p:blipFill>
        <p:spPr bwMode="auto">
          <a:xfrm>
            <a:off x="6732240" y="3008991"/>
            <a:ext cx="1296144" cy="840017"/>
          </a:xfrm>
          <a:prstGeom prst="rect">
            <a:avLst/>
          </a:prstGeom>
          <a:noFill/>
        </p:spPr>
      </p:pic>
      <p:pic>
        <p:nvPicPr>
          <p:cNvPr id="3080" name="Picture 8" descr="C:\Users\admin\AppData\Local\Microsoft\Windows\Temporary Internet Files\Content.IE5\50A7S7SI\MC9003973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1844824"/>
            <a:ext cx="1368152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3081" name="Picture 9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188640"/>
            <a:ext cx="1440160" cy="11305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1556792"/>
            <a:ext cx="8208912" cy="489364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THE UNITED STATES OF AMERICA  </a:t>
            </a:r>
            <a:r>
              <a:rPr lang="en-GB" sz="2400" dirty="0" smtClean="0"/>
              <a:t>and</a:t>
            </a:r>
            <a:r>
              <a:rPr lang="en-GB" sz="2400" b="1" dirty="0" smtClean="0">
                <a:solidFill>
                  <a:srgbClr val="C00000"/>
                </a:solidFill>
              </a:rPr>
              <a:t> GREAT BRITAIN</a:t>
            </a:r>
          </a:p>
          <a:p>
            <a:r>
              <a:rPr lang="en-GB" sz="2400" b="1" dirty="0" smtClean="0"/>
              <a:t>Who?</a:t>
            </a:r>
            <a:r>
              <a:rPr lang="en-GB" sz="2400" dirty="0" smtClean="0"/>
              <a:t> </a:t>
            </a:r>
            <a:r>
              <a:rPr lang="en-GB" sz="2400" b="1" dirty="0" smtClean="0"/>
              <a:t>	</a:t>
            </a:r>
            <a:r>
              <a:rPr lang="en-GB" sz="2400" dirty="0" smtClean="0"/>
              <a:t>Santa Claus (</a:t>
            </a:r>
            <a:r>
              <a:rPr lang="en-GB" sz="2400" b="1" dirty="0" smtClean="0">
                <a:solidFill>
                  <a:srgbClr val="C00000"/>
                </a:solidFill>
              </a:rPr>
              <a:t>USA</a:t>
            </a:r>
            <a:r>
              <a:rPr lang="en-GB" sz="2400" dirty="0" smtClean="0"/>
              <a:t>) Father Christmas (</a:t>
            </a:r>
            <a:r>
              <a:rPr lang="en-GB" sz="2400" dirty="0" smtClean="0">
                <a:solidFill>
                  <a:srgbClr val="C00000"/>
                </a:solidFill>
              </a:rPr>
              <a:t>GB</a:t>
            </a:r>
            <a:r>
              <a:rPr lang="en-GB" sz="2400" dirty="0" smtClean="0"/>
              <a:t>)</a:t>
            </a:r>
          </a:p>
          <a:p>
            <a:r>
              <a:rPr lang="en-GB" sz="2400" b="1" dirty="0" smtClean="0"/>
              <a:t>When?	</a:t>
            </a:r>
            <a:r>
              <a:rPr lang="en-GB" sz="2400" dirty="0" smtClean="0"/>
              <a:t>on 24th December (Christmas Eve – at night when</a:t>
            </a:r>
          </a:p>
          <a:p>
            <a:r>
              <a:rPr lang="en-GB" sz="2400" dirty="0" smtClean="0"/>
              <a:t> children sleep he rides through air on a </a:t>
            </a:r>
            <a:r>
              <a:rPr lang="en-GB" sz="2400" b="1" dirty="0" smtClean="0"/>
              <a:t>sledge drawn by 								reindeers</a:t>
            </a:r>
          </a:p>
          <a:p>
            <a:r>
              <a:rPr lang="en-GB" sz="2400" dirty="0" smtClean="0"/>
              <a:t>and comes down the </a:t>
            </a:r>
            <a:r>
              <a:rPr lang="en-GB" sz="2400" b="1" dirty="0" smtClean="0"/>
              <a:t>chimney.</a:t>
            </a:r>
          </a:p>
          <a:p>
            <a:r>
              <a:rPr lang="en-GB" sz="2400" b="1" dirty="0" smtClean="0"/>
              <a:t>Where?</a:t>
            </a:r>
            <a:r>
              <a:rPr lang="en-GB" sz="2400" dirty="0" smtClean="0"/>
              <a:t> Santa Claus/ Father Christmas fills up the</a:t>
            </a:r>
            <a:r>
              <a:rPr lang="en-GB" sz="2400" b="1" dirty="0" smtClean="0"/>
              <a:t> stockings </a:t>
            </a:r>
          </a:p>
          <a:p>
            <a:r>
              <a:rPr lang="en-GB" sz="2400" dirty="0" smtClean="0"/>
              <a:t>with presents and toys. </a:t>
            </a:r>
          </a:p>
          <a:p>
            <a:r>
              <a:rPr lang="en-GB" sz="2400" dirty="0" smtClean="0"/>
              <a:t>(Children hang the stockings on the </a:t>
            </a:r>
            <a:r>
              <a:rPr lang="en-GB" sz="2400" b="1" dirty="0" smtClean="0"/>
              <a:t>fireplace</a:t>
            </a:r>
            <a:r>
              <a:rPr lang="en-GB" sz="2400" dirty="0" smtClean="0"/>
              <a:t> or at the end of their beds) and prepare mince</a:t>
            </a:r>
          </a:p>
          <a:p>
            <a:r>
              <a:rPr lang="en-GB" sz="2400" dirty="0" smtClean="0"/>
              <a:t>pies  for Santa or Father Xmas. </a:t>
            </a:r>
          </a:p>
          <a:p>
            <a:r>
              <a:rPr lang="en-GB" sz="2400" dirty="0" smtClean="0"/>
              <a:t>The larger presents are put at the foot of their beds or under the Xmas tree. </a:t>
            </a:r>
            <a:endParaRPr lang="en-GB" sz="2400" b="1" dirty="0">
              <a:solidFill>
                <a:srgbClr val="C00000"/>
              </a:solidFill>
            </a:endParaRPr>
          </a:p>
        </p:txBody>
      </p:sp>
      <p:pic>
        <p:nvPicPr>
          <p:cNvPr id="4105" name="Picture 9" descr="C:\Users\admin\AppData\Local\Microsoft\Windows\Temporary Internet Files\Content.IE5\50A7S7SI\MM90030971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437112"/>
            <a:ext cx="1170786" cy="1152128"/>
          </a:xfrm>
          <a:prstGeom prst="rect">
            <a:avLst/>
          </a:prstGeom>
          <a:noFill/>
        </p:spPr>
      </p:pic>
      <p:pic>
        <p:nvPicPr>
          <p:cNvPr id="5" name="Picture 2" descr="C:\Users\admin\AppData\Local\Microsoft\Windows\Temporary Internet Files\Content.IE5\JBCJIE2H\MP900440263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717032"/>
            <a:ext cx="1224136" cy="720080"/>
          </a:xfrm>
          <a:prstGeom prst="rect">
            <a:avLst/>
          </a:prstGeom>
          <a:noFill/>
        </p:spPr>
      </p:pic>
      <p:pic>
        <p:nvPicPr>
          <p:cNvPr id="4102" name="Picture 6" descr="C:\Users\admin\AppData\Local\Microsoft\Windows\Temporary Internet Files\Content.IE5\XIR72M1C\MC900383212[1].wmf"/>
          <p:cNvPicPr>
            <a:picLocks noChangeAspect="1" noChangeArrowheads="1"/>
          </p:cNvPicPr>
          <p:nvPr/>
        </p:nvPicPr>
        <p:blipFill>
          <a:blip r:embed="rId4" cstate="print"/>
          <a:srcRect t="19646" b="19646"/>
          <a:stretch>
            <a:fillRect/>
          </a:stretch>
        </p:blipFill>
        <p:spPr bwMode="auto">
          <a:xfrm>
            <a:off x="3131840" y="3049511"/>
            <a:ext cx="1152880" cy="75898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100" name="Picture 4" descr="C:\Users\admin\AppData\Local\Microsoft\Windows\Temporary Internet Files\Content.IE5\NL7APO03\MC9003048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708920"/>
            <a:ext cx="3096344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</p:pic>
      <p:pic>
        <p:nvPicPr>
          <p:cNvPr id="4107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608886" y="119307"/>
            <a:ext cx="1129354" cy="1412037"/>
          </a:xfrm>
          <a:prstGeom prst="rect">
            <a:avLst/>
          </a:prstGeom>
          <a:noFill/>
        </p:spPr>
      </p:pic>
      <p:pic>
        <p:nvPicPr>
          <p:cNvPr id="4108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332656"/>
            <a:ext cx="1368152" cy="10945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26368" y="116632"/>
            <a:ext cx="8291264" cy="792088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Christmas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390364" y="914400"/>
          <a:ext cx="8363271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0464"/>
                <a:gridCol w="2432573"/>
                <a:gridCol w="2414861"/>
                <a:gridCol w="2425373"/>
              </a:tblGrid>
              <a:tr h="6251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24th</a:t>
                      </a:r>
                      <a:r>
                        <a:rPr lang="en-GB" baseline="0" noProof="0" smtClean="0"/>
                        <a:t> December</a:t>
                      </a:r>
                    </a:p>
                    <a:p>
                      <a:r>
                        <a:rPr lang="en-GB" baseline="0" noProof="0" smtClean="0"/>
                        <a:t>Christmas Eve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smtClean="0"/>
                        <a:t>25th December</a:t>
                      </a:r>
                    </a:p>
                    <a:p>
                      <a:r>
                        <a:rPr lang="en-GB" noProof="0" smtClean="0"/>
                        <a:t>Christmas Day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26th December</a:t>
                      </a:r>
                    </a:p>
                    <a:p>
                      <a:r>
                        <a:rPr lang="en-GB" noProof="0" dirty="0" smtClean="0"/>
                        <a:t>Saint</a:t>
                      </a:r>
                      <a:r>
                        <a:rPr lang="en-GB" baseline="0" noProof="0" dirty="0" smtClean="0"/>
                        <a:t> </a:t>
                      </a:r>
                      <a:r>
                        <a:rPr lang="en-GB" noProof="0" dirty="0" smtClean="0"/>
                        <a:t>Stephen´s Day</a:t>
                      </a:r>
                      <a:endParaRPr lang="en-GB" noProof="0" dirty="0"/>
                    </a:p>
                  </a:txBody>
                  <a:tcPr/>
                </a:tc>
              </a:tr>
              <a:tr h="1161052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The most festive day</a:t>
                      </a:r>
                    </a:p>
                    <a:p>
                      <a:r>
                        <a:rPr lang="en-GB" noProof="0" dirty="0" smtClean="0"/>
                        <a:t>(Children unwrap presents – in the evening)</a:t>
                      </a:r>
                      <a:endParaRPr lang="en-GB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Dinner: roast goose or duck with sauerkraut and dumplings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visiting our relatives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having a rest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visiting </a:t>
                      </a:r>
                      <a:r>
                        <a:rPr lang="en-GB" noProof="0" dirty="0" err="1" smtClean="0"/>
                        <a:t>cemet</a:t>
                      </a:r>
                      <a:r>
                        <a:rPr lang="cs-CZ" noProof="0" dirty="0" smtClean="0"/>
                        <a:t>e</a:t>
                      </a:r>
                      <a:r>
                        <a:rPr lang="en-GB" noProof="0" dirty="0" err="1" smtClean="0"/>
                        <a:t>ry</a:t>
                      </a:r>
                      <a:endParaRPr lang="en-GB" noProof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visiting relatives</a:t>
                      </a:r>
                      <a:endParaRPr lang="en-GB" noProof="0" dirty="0"/>
                    </a:p>
                  </a:txBody>
                  <a:tcPr/>
                </a:tc>
              </a:tr>
              <a:tr h="169692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Office party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Shopping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Children -hanging</a:t>
                      </a:r>
                      <a:r>
                        <a:rPr lang="en-GB" baseline="0" noProof="0" dirty="0" smtClean="0"/>
                        <a:t> stockings, writing a letter to Father Christmas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The most festive day (Bank Holiday)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(Children unwrap presents – in the morning)</a:t>
                      </a:r>
                      <a:endParaRPr lang="en-GB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noProof="0" dirty="0" smtClean="0"/>
                        <a:t>Boxing day - (Bank </a:t>
                      </a:r>
                    </a:p>
                    <a:p>
                      <a:r>
                        <a:rPr lang="en-GB" b="0" noProof="0" dirty="0" smtClean="0"/>
                        <a:t>Holiday)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="0" baseline="0" noProof="0" dirty="0" smtClean="0"/>
                        <a:t>Charities, tipping</a:t>
                      </a:r>
                      <a:endParaRPr lang="en-GB" b="0" noProof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="0" noProof="0" dirty="0" smtClean="0"/>
                        <a:t>go to pantomime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="0" noProof="0" dirty="0" smtClean="0"/>
                        <a:t>watch sports events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cs-CZ" b="0" noProof="0" dirty="0" smtClean="0"/>
                        <a:t>v</a:t>
                      </a:r>
                      <a:r>
                        <a:rPr lang="en-GB" b="0" noProof="0" dirty="0" err="1" smtClean="0"/>
                        <a:t>isiting</a:t>
                      </a:r>
                      <a:r>
                        <a:rPr lang="cs-CZ" b="0" noProof="0" dirty="0" smtClean="0"/>
                        <a:t>;</a:t>
                      </a:r>
                      <a:r>
                        <a:rPr lang="en-GB" b="0" noProof="0" dirty="0" smtClean="0"/>
                        <a:t>evening parties</a:t>
                      </a:r>
                      <a:endParaRPr lang="en-GB" b="0" noProof="0" dirty="0"/>
                    </a:p>
                  </a:txBody>
                  <a:tcPr/>
                </a:tc>
              </a:tr>
              <a:tr h="1964859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not an official holiday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most people have to work,</a:t>
                      </a:r>
                      <a:r>
                        <a:rPr lang="en-GB" baseline="0" noProof="0" dirty="0" smtClean="0"/>
                        <a:t> </a:t>
                      </a:r>
                      <a:r>
                        <a:rPr lang="en-GB" noProof="0" dirty="0" smtClean="0"/>
                        <a:t>shops</a:t>
                      </a:r>
                      <a:r>
                        <a:rPr lang="en-GB" baseline="0" noProof="0" dirty="0" smtClean="0"/>
                        <a:t> opened</a:t>
                      </a:r>
                      <a:endParaRPr lang="en-GB" noProof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most schools closed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noProof="0" dirty="0" smtClean="0"/>
                        <a:t>many people travel to visit family members or friends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The most festive day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Children unwrap presents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Almost all shops closed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noProof="0" dirty="0" smtClean="0"/>
                        <a:t>People have a rest</a:t>
                      </a:r>
                      <a:endParaRPr lang="en-GB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0" noProof="0" dirty="0" smtClean="0"/>
                        <a:t>Boxing day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GB" b="0" noProof="0" dirty="0" smtClean="0"/>
                        <a:t>Day off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  <a:defRPr/>
                      </a:pPr>
                      <a:r>
                        <a:rPr lang="en-GB" b="0" noProof="0" dirty="0" smtClean="0"/>
                        <a:t>Most shops open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noProof="0" dirty="0" smtClean="0"/>
                    </a:p>
                    <a:p>
                      <a:endParaRPr lang="en-GB" noProof="0" dirty="0"/>
                    </a:p>
                  </a:txBody>
                  <a:tcPr/>
                </a:tc>
              </a:tr>
              <a:tr h="35724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1152128" cy="819271"/>
          </a:xfrm>
          <a:prstGeom prst="rect">
            <a:avLst/>
          </a:prstGeom>
          <a:noFill/>
        </p:spPr>
      </p:pic>
      <p:pic>
        <p:nvPicPr>
          <p:cNvPr id="7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116632"/>
            <a:ext cx="740161" cy="792088"/>
          </a:xfrm>
          <a:prstGeom prst="rect">
            <a:avLst/>
          </a:prstGeom>
          <a:noFill/>
        </p:spPr>
      </p:pic>
      <p:pic>
        <p:nvPicPr>
          <p:cNvPr id="5122" name="Picture 2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772816"/>
            <a:ext cx="1009036" cy="792088"/>
          </a:xfrm>
          <a:prstGeom prst="rect">
            <a:avLst/>
          </a:prstGeom>
          <a:noFill/>
        </p:spPr>
      </p:pic>
      <p:pic>
        <p:nvPicPr>
          <p:cNvPr id="10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6200000">
            <a:off x="575689" y="4833024"/>
            <a:ext cx="864096" cy="1080383"/>
          </a:xfrm>
          <a:prstGeom prst="rect">
            <a:avLst/>
          </a:prstGeom>
          <a:noFill/>
        </p:spPr>
      </p:pic>
      <p:pic>
        <p:nvPicPr>
          <p:cNvPr id="11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212976"/>
            <a:ext cx="990110" cy="792088"/>
          </a:xfrm>
          <a:prstGeom prst="rect">
            <a:avLst/>
          </a:prstGeom>
          <a:noFill/>
        </p:spPr>
      </p:pic>
      <p:sp>
        <p:nvSpPr>
          <p:cNvPr id="12" name="Pěticípá hvězda 11"/>
          <p:cNvSpPr/>
          <p:nvPr/>
        </p:nvSpPr>
        <p:spPr>
          <a:xfrm>
            <a:off x="8388424" y="3717032"/>
            <a:ext cx="216024" cy="14401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244408" y="2852936"/>
            <a:ext cx="360040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admin\AppData\Local\Microsoft\Windows\Temporary Internet Files\Content.IE5\XIR72M1C\MP9004277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78618"/>
            <a:ext cx="9144000" cy="6100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C:\Users\admin\AppData\Local\Microsoft\Windows\Temporary Internet Files\Content.IE5\50A7S7SI\MP900448390[1].jpg"/>
          <p:cNvPicPr>
            <a:picLocks noChangeAspect="1" noChangeArrowheads="1"/>
          </p:cNvPicPr>
          <p:nvPr/>
        </p:nvPicPr>
        <p:blipFill>
          <a:blip r:embed="rId2" cstate="print"/>
          <a:srcRect r="23706"/>
          <a:stretch>
            <a:fillRect/>
          </a:stretch>
        </p:blipFill>
        <p:spPr bwMode="auto">
          <a:xfrm>
            <a:off x="5868144" y="3573016"/>
            <a:ext cx="3024336" cy="2880320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1556792"/>
            <a:ext cx="8352928" cy="267765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Pantomime</a:t>
            </a:r>
            <a:r>
              <a:rPr lang="en-GB" sz="2400" dirty="0" smtClean="0"/>
              <a:t> (</a:t>
            </a:r>
            <a:r>
              <a:rPr lang="en-GB" sz="2400" b="1" dirty="0" err="1" smtClean="0"/>
              <a:t>panto</a:t>
            </a:r>
            <a:r>
              <a:rPr lang="en-GB" sz="2400" dirty="0" smtClean="0"/>
              <a:t>) should </a:t>
            </a:r>
            <a:r>
              <a:rPr lang="en-GB" sz="2400" b="1" dirty="0" smtClean="0"/>
              <a:t>not </a:t>
            </a:r>
            <a:r>
              <a:rPr lang="en-GB" sz="2400" dirty="0" smtClean="0"/>
              <a:t>be connected with a  mime show. It is a  musical comedy</a:t>
            </a:r>
            <a:r>
              <a:rPr lang="en-GB" sz="2400" b="1" dirty="0" smtClean="0"/>
              <a:t>/theatre show  </a:t>
            </a:r>
            <a:r>
              <a:rPr lang="en-GB" sz="2400" dirty="0" smtClean="0"/>
              <a:t>designed </a:t>
            </a:r>
            <a:r>
              <a:rPr lang="en-GB" sz="2400" b="1" dirty="0" smtClean="0"/>
              <a:t>for families</a:t>
            </a:r>
            <a:r>
              <a:rPr lang="en-GB" sz="2400" dirty="0" smtClean="0"/>
              <a:t>. It includes songs, clowning and dancing,  it combines humour with a story  based on a </a:t>
            </a:r>
            <a:r>
              <a:rPr lang="en-GB" sz="2400" b="1" dirty="0" smtClean="0"/>
              <a:t>fairy tale (Cinderella, Little Red Riding Hood, </a:t>
            </a:r>
            <a:r>
              <a:rPr lang="en-GB" sz="2400" b="1" dirty="0" err="1" smtClean="0"/>
              <a:t>Petr</a:t>
            </a:r>
            <a:r>
              <a:rPr lang="en-GB" sz="2400" b="1" dirty="0" smtClean="0"/>
              <a:t> Pan)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The    </a:t>
            </a:r>
            <a:r>
              <a:rPr lang="en-GB" sz="2400" b="1" dirty="0" smtClean="0"/>
              <a:t>audience</a:t>
            </a:r>
            <a:r>
              <a:rPr lang="en-GB" sz="2400" dirty="0" smtClean="0"/>
              <a:t>       is expected to sing along  and communicate with the performers. It is a traditional Xmas time entertainment.</a:t>
            </a:r>
            <a:endParaRPr lang="en-GB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2708920"/>
            <a:ext cx="424847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Popelka,  Červená Karkulka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1215008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26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332656"/>
            <a:ext cx="1728192" cy="1121293"/>
          </a:xfrm>
          <a:prstGeom prst="rect">
            <a:avLst/>
          </a:prstGeom>
          <a:noFill/>
        </p:spPr>
      </p:pic>
      <p:pic>
        <p:nvPicPr>
          <p:cNvPr id="11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60648"/>
            <a:ext cx="1368152" cy="1094522"/>
          </a:xfrm>
          <a:prstGeom prst="rect">
            <a:avLst/>
          </a:prstGeom>
          <a:noFill/>
        </p:spPr>
      </p:pic>
      <p:sp>
        <p:nvSpPr>
          <p:cNvPr id="15" name="Pěticípá hvězda 14"/>
          <p:cNvSpPr/>
          <p:nvPr/>
        </p:nvSpPr>
        <p:spPr>
          <a:xfrm flipH="1">
            <a:off x="251520" y="4869160"/>
            <a:ext cx="864096" cy="576064"/>
          </a:xfrm>
          <a:prstGeom prst="star5">
            <a:avLst>
              <a:gd name="adj" fmla="val 21092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1907704" y="476672"/>
            <a:ext cx="648072" cy="576064"/>
          </a:xfrm>
          <a:prstGeom prst="star5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admin\AppData\Local\Microsoft\Windows\Temporary Internet Files\Content.IE5\DDJGT0BA\MP9004222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149080"/>
            <a:ext cx="2304256" cy="2304256"/>
          </a:xfrm>
          <a:prstGeom prst="rect">
            <a:avLst/>
          </a:prstGeom>
          <a:noFill/>
        </p:spPr>
      </p:pic>
      <p:pic>
        <p:nvPicPr>
          <p:cNvPr id="3081" name="Picture 9" descr="C:\Users\admin\AppData\Local\Microsoft\Windows\Temporary Internet Files\Content.IE5\DDJGT0BA\MC9000890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72268" y="4158228"/>
            <a:ext cx="2611900" cy="228008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1259632" y="3429000"/>
            <a:ext cx="165618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obecenstvo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62372" y="1554480"/>
          <a:ext cx="8219256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9256"/>
              </a:tblGrid>
              <a:tr h="1008112">
                <a:tc>
                  <a:txBody>
                    <a:bodyPr/>
                    <a:lstStyle/>
                    <a:p>
                      <a:r>
                        <a:rPr lang="en-GB" sz="2400" b="1" noProof="0" dirty="0" smtClean="0">
                          <a:solidFill>
                            <a:srgbClr val="C00000"/>
                          </a:solidFill>
                        </a:rPr>
                        <a:t>Festive table</a:t>
                      </a:r>
                      <a:r>
                        <a:rPr lang="en-GB" sz="2400" b="1" baseline="0" noProof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provides us with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 a lot of </a:t>
                      </a:r>
                      <a:r>
                        <a:rPr lang="en-GB" sz="2400" b="1" noProof="0" dirty="0" smtClean="0">
                          <a:solidFill>
                            <a:schemeClr val="tx1"/>
                          </a:solidFill>
                        </a:rPr>
                        <a:t>home made sweets/small Christmas pastries, biscuits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, apple 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noProof="0" dirty="0" err="1" smtClean="0">
                          <a:solidFill>
                            <a:schemeClr val="tx1"/>
                          </a:solidFill>
                        </a:rPr>
                        <a:t>studel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2400" b="1" noProof="0" dirty="0" smtClean="0">
                          <a:solidFill>
                            <a:schemeClr val="tx1"/>
                          </a:solidFill>
                        </a:rPr>
                        <a:t>Christmas cake 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(a baked braided/plaited bread (yeasty dough) with </a:t>
                      </a:r>
                      <a:r>
                        <a:rPr lang="en-GB" sz="2400" b="1" noProof="0" dirty="0" smtClean="0">
                          <a:solidFill>
                            <a:schemeClr val="tx1"/>
                          </a:solidFill>
                        </a:rPr>
                        <a:t>raisins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 and </a:t>
                      </a:r>
                      <a:r>
                        <a:rPr lang="en-GB" sz="2400" b="1" noProof="0" dirty="0" smtClean="0">
                          <a:solidFill>
                            <a:schemeClr val="tx1"/>
                          </a:solidFill>
                        </a:rPr>
                        <a:t>almonds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), </a:t>
                      </a:r>
                      <a:r>
                        <a:rPr lang="en-GB" sz="2400" b="1" noProof="0" dirty="0" smtClean="0">
                          <a:solidFill>
                            <a:schemeClr val="tx1"/>
                          </a:solidFill>
                        </a:rPr>
                        <a:t>fruit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 (oranges, bananas, tangerines/mandarin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2400" b="0" noProof="0" dirty="0" err="1" smtClean="0">
                          <a:solidFill>
                            <a:schemeClr val="tx1"/>
                          </a:solidFill>
                        </a:rPr>
                        <a:t>grapefruit,pineapple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, apples),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1" baseline="0" noProof="0" dirty="0" smtClean="0">
                          <a:solidFill>
                            <a:schemeClr val="tx1"/>
                          </a:solidFill>
                        </a:rPr>
                        <a:t>nuts 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(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coconut, 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peanuts, walnuts, cashew nuts,  Brazil nuts, pistachio nuts), </a:t>
                      </a:r>
                      <a:r>
                        <a:rPr lang="en-GB" sz="2400" b="1" baseline="0" noProof="0" dirty="0" smtClean="0">
                          <a:solidFill>
                            <a:schemeClr val="tx1"/>
                          </a:solidFill>
                        </a:rPr>
                        <a:t>open sandwiches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. One of the superstitions says that if you       </a:t>
                      </a:r>
                      <a:r>
                        <a:rPr lang="en-GB" sz="2400" b="1" baseline="0" noProof="0" dirty="0" smtClean="0">
                          <a:solidFill>
                            <a:schemeClr val="tx1"/>
                          </a:solidFill>
                        </a:rPr>
                        <a:t>fast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       or at least you don´t eat  meat that day until the dinner,  you will see a</a:t>
                      </a:r>
                      <a:r>
                        <a:rPr lang="cs-CZ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1" baseline="0" noProof="0" dirty="0" smtClean="0">
                          <a:solidFill>
                            <a:schemeClr val="tx1"/>
                          </a:solidFill>
                        </a:rPr>
                        <a:t>golden</a:t>
                      </a:r>
                      <a:r>
                        <a:rPr lang="cs-CZ" sz="2400" b="1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r>
                        <a:rPr lang="cs-CZ" sz="2400" b="1" baseline="0" noProof="0" dirty="0" smtClean="0">
                          <a:solidFill>
                            <a:schemeClr val="tx1"/>
                          </a:solidFill>
                        </a:rPr>
                        <a:t>                                                                                                         </a:t>
                      </a:r>
                      <a:r>
                        <a:rPr lang="en-GB" sz="2400" b="1" baseline="0" noProof="0" dirty="0" smtClean="0">
                          <a:solidFill>
                            <a:schemeClr val="tx1"/>
                          </a:solidFill>
                        </a:rPr>
                        <a:t>pig</a:t>
                      </a:r>
                      <a:r>
                        <a:rPr lang="en-GB" sz="2400" b="1" baseline="0" noProof="0" dirty="0" smtClean="0"/>
                        <a:t>. </a:t>
                      </a:r>
                      <a:endParaRPr lang="en-GB" sz="2400" b="1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noProof="0" dirty="0" smtClean="0">
                          <a:solidFill>
                            <a:srgbClr val="C00000"/>
                          </a:solidFill>
                        </a:rPr>
                        <a:t>Festive dinner (in the evening)</a:t>
                      </a:r>
                      <a:r>
                        <a:rPr lang="en-GB" sz="2400" noProof="0" dirty="0" smtClean="0"/>
                        <a:t>: Fish </a:t>
                      </a:r>
                      <a:r>
                        <a:rPr lang="en-GB" sz="2400" b="1" noProof="0" dirty="0" smtClean="0"/>
                        <a:t>soup</a:t>
                      </a:r>
                      <a:r>
                        <a:rPr lang="en-GB" sz="2400" baseline="0" noProof="0" dirty="0" smtClean="0"/>
                        <a:t>, </a:t>
                      </a:r>
                      <a:r>
                        <a:rPr lang="en-GB" sz="2400" b="1" u="sng" baseline="0" noProof="0" dirty="0" smtClean="0"/>
                        <a:t>main dish</a:t>
                      </a:r>
                      <a:r>
                        <a:rPr lang="en-GB" sz="2400" baseline="0" noProof="0" dirty="0" smtClean="0"/>
                        <a:t>: </a:t>
                      </a:r>
                      <a:r>
                        <a:rPr lang="en-GB" sz="2400" b="1" baseline="0" noProof="0" dirty="0" smtClean="0"/>
                        <a:t>carp</a:t>
                      </a:r>
                      <a:r>
                        <a:rPr lang="en-GB" sz="2400" baseline="0" noProof="0" dirty="0" smtClean="0"/>
                        <a:t> fillets coated in flour,  beaten egg and breadcrumbs and fried (because of bones children can have </a:t>
                      </a:r>
                      <a:r>
                        <a:rPr lang="en-GB" sz="2400" b="1" baseline="0" noProof="0" dirty="0" smtClean="0"/>
                        <a:t>wine sausages </a:t>
                      </a:r>
                      <a:r>
                        <a:rPr lang="en-GB" sz="2400" baseline="0" noProof="0" dirty="0" smtClean="0"/>
                        <a:t> or </a:t>
                      </a:r>
                      <a:r>
                        <a:rPr lang="en-GB" sz="2400" b="1" baseline="0" noProof="0" dirty="0" smtClean="0"/>
                        <a:t>Wiener schnitzel</a:t>
                      </a:r>
                      <a:r>
                        <a:rPr lang="en-GB" sz="2400" baseline="0" noProof="0" dirty="0" smtClean="0"/>
                        <a:t> instead), </a:t>
                      </a:r>
                      <a:r>
                        <a:rPr lang="en-GB" sz="2400" b="1" baseline="0" noProof="0" dirty="0" smtClean="0"/>
                        <a:t>potato salad</a:t>
                      </a:r>
                      <a:endParaRPr lang="en-GB" sz="2400" b="1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860032" y="3789040"/>
            <a:ext cx="151216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držet půst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1215008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most </a:t>
            </a:r>
            <a:r>
              <a:rPr lang="cs-CZ" sz="2400" b="1" dirty="0" err="1" smtClean="0">
                <a:solidFill>
                  <a:schemeClr val="bg1"/>
                </a:solidFill>
              </a:rPr>
              <a:t>festive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r>
              <a:rPr lang="cs-CZ" sz="2400" b="1" dirty="0" smtClean="0">
                <a:solidFill>
                  <a:schemeClr val="bg1"/>
                </a:solidFill>
              </a:rPr>
              <a:t> -  </a:t>
            </a:r>
          </a:p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24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Eve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2656"/>
            <a:ext cx="1728192" cy="112129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08104" y="3429000"/>
            <a:ext cx="237626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obl</a:t>
            </a:r>
            <a:r>
              <a:rPr lang="cs-CZ" sz="2400" b="1" dirty="0" smtClean="0">
                <a:solidFill>
                  <a:srgbClr val="FF0000"/>
                </a:solidFill>
              </a:rPr>
              <a:t>. chlebíčky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5" y="260648"/>
            <a:ext cx="1467689" cy="1152128"/>
          </a:xfrm>
          <a:prstGeom prst="rect">
            <a:avLst/>
          </a:prstGeom>
          <a:noFill/>
        </p:spPr>
      </p:pic>
      <p:pic>
        <p:nvPicPr>
          <p:cNvPr id="3077" name="Picture 5" descr="C:\Users\admin\AppData\Local\Microsoft\Windows\Temporary Internet Files\Content.IE5\50A7S7SI\MC9002994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4077072"/>
            <a:ext cx="1354765" cy="864096"/>
          </a:xfrm>
          <a:prstGeom prst="rect">
            <a:avLst/>
          </a:prstGeom>
          <a:solidFill>
            <a:srgbClr val="FFFF00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most </a:t>
            </a:r>
            <a:r>
              <a:rPr lang="cs-CZ" sz="2400" b="1" dirty="0" err="1" smtClean="0">
                <a:solidFill>
                  <a:schemeClr val="bg1"/>
                </a:solidFill>
              </a:rPr>
              <a:t>festive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r>
              <a:rPr lang="cs-CZ" sz="2400" b="1" dirty="0" smtClean="0">
                <a:solidFill>
                  <a:schemeClr val="bg1"/>
                </a:solidFill>
              </a:rPr>
              <a:t> -  </a:t>
            </a:r>
          </a:p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24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Eve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" name="Picture 2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5" y="260648"/>
            <a:ext cx="1467689" cy="1152128"/>
          </a:xfrm>
          <a:prstGeom prst="rect">
            <a:avLst/>
          </a:prstGeom>
          <a:noFill/>
        </p:spPr>
      </p:pic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32656"/>
            <a:ext cx="1728192" cy="1121293"/>
          </a:xfrm>
          <a:prstGeom prst="rect">
            <a:avLst/>
          </a:prstGeom>
          <a:noFill/>
        </p:spPr>
      </p:pic>
      <p:pic>
        <p:nvPicPr>
          <p:cNvPr id="2051" name="Picture 3" descr="C:\Users\admin\AppData\Local\Microsoft\Windows\Temporary Internet Files\Content.IE5\DDJGT0BA\MP9003904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5218638"/>
            <a:ext cx="1237931" cy="883057"/>
          </a:xfrm>
          <a:prstGeom prst="rect">
            <a:avLst/>
          </a:prstGeom>
          <a:noFill/>
        </p:spPr>
      </p:pic>
      <p:cxnSp>
        <p:nvCxnSpPr>
          <p:cNvPr id="11" name="Přímá spojovací čára 10"/>
          <p:cNvCxnSpPr/>
          <p:nvPr/>
        </p:nvCxnSpPr>
        <p:spPr>
          <a:xfrm>
            <a:off x="5148064" y="5229200"/>
            <a:ext cx="1512168" cy="720080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4499992" y="5229200"/>
            <a:ext cx="2231678" cy="720080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Old traditions </a:t>
            </a:r>
            <a:r>
              <a:rPr lang="en-GB" sz="2400" dirty="0" smtClean="0"/>
              <a:t>(not many families still keep them):</a:t>
            </a:r>
          </a:p>
          <a:p>
            <a:r>
              <a:rPr lang="en-GB" sz="2400" dirty="0" smtClean="0"/>
              <a:t>Girls </a:t>
            </a:r>
            <a:r>
              <a:rPr lang="en-GB" sz="2400" b="1" dirty="0" smtClean="0"/>
              <a:t>toss the shoe </a:t>
            </a:r>
            <a:r>
              <a:rPr lang="en-GB" sz="2400" dirty="0" smtClean="0"/>
              <a:t>against the door – if the tip points the door- the girl is going to marry</a:t>
            </a:r>
          </a:p>
          <a:p>
            <a:r>
              <a:rPr lang="en-GB" sz="2400" b="1" dirty="0" smtClean="0"/>
              <a:t>Cutting apples across </a:t>
            </a:r>
            <a:r>
              <a:rPr lang="en-GB" sz="2400" dirty="0" smtClean="0"/>
              <a:t>– shows a regular seed star – you will be healthy (decayed cross  means death or problems with your health)</a:t>
            </a:r>
          </a:p>
          <a:p>
            <a:r>
              <a:rPr lang="en-GB" sz="2400" b="1" dirty="0" smtClean="0"/>
              <a:t>Hanging the washing </a:t>
            </a:r>
            <a:r>
              <a:rPr lang="en-GB" sz="2400" dirty="0" smtClean="0"/>
              <a:t>that day  or </a:t>
            </a:r>
            <a:r>
              <a:rPr lang="en-GB" sz="2400" b="1" dirty="0" smtClean="0"/>
              <a:t>leaving the table </a:t>
            </a:r>
            <a:r>
              <a:rPr lang="en-GB" sz="2400" dirty="0" smtClean="0"/>
              <a:t>during the Xmas dinner brings bad luck. </a:t>
            </a:r>
          </a:p>
          <a:p>
            <a:r>
              <a:rPr lang="en-GB" sz="2400" dirty="0" smtClean="0"/>
              <a:t>To be richer in the following year you should </a:t>
            </a:r>
            <a:r>
              <a:rPr lang="en-GB" sz="2400" b="1" dirty="0" smtClean="0"/>
              <a:t>keep a scale of carp </a:t>
            </a:r>
            <a:r>
              <a:rPr lang="en-GB" sz="2400" dirty="0" smtClean="0"/>
              <a:t>in your purse/wallet.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9256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9256"/>
              </a:tblGrid>
              <a:tr h="1008112"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If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you want to know all details go to Mandy Barrow project: </a:t>
                      </a:r>
                      <a:r>
                        <a:rPr lang="en-GB" sz="2400" b="0" noProof="0" dirty="0" smtClean="0">
                          <a:hlinkClick r:id="rId2"/>
                        </a:rPr>
                        <a:t>http://projectbritain.com/Xmas/index.html</a:t>
                      </a:r>
                      <a:r>
                        <a:rPr lang="cs-CZ" sz="2400" b="0" noProof="0" dirty="0" smtClean="0"/>
                        <a:t>, </a:t>
                      </a:r>
                    </a:p>
                    <a:p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            To </a:t>
                      </a:r>
                      <a:r>
                        <a:rPr lang="cs-CZ" sz="2400" b="0" noProof="0" dirty="0" err="1" smtClean="0">
                          <a:solidFill>
                            <a:schemeClr val="tx1"/>
                          </a:solidFill>
                        </a:rPr>
                        <a:t>learn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 more </a:t>
                      </a:r>
                      <a:r>
                        <a:rPr lang="cs-CZ" sz="2400" b="0" noProof="0" dirty="0" err="1" smtClean="0">
                          <a:solidFill>
                            <a:schemeClr val="tx1"/>
                          </a:solidFill>
                        </a:rPr>
                        <a:t>about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 Boxing </a:t>
                      </a:r>
                      <a:r>
                        <a:rPr lang="cs-CZ" sz="2400" b="0" noProof="0" dirty="0" err="1" smtClean="0">
                          <a:solidFill>
                            <a:schemeClr val="tx1"/>
                          </a:solidFill>
                        </a:rPr>
                        <a:t>Day</a:t>
                      </a:r>
                      <a:r>
                        <a:rPr lang="cs-CZ" sz="2400" b="0" noProof="0" dirty="0" smtClean="0">
                          <a:solidFill>
                            <a:schemeClr val="tx1"/>
                          </a:solidFill>
                        </a:rPr>
                        <a:t>,  go to </a:t>
                      </a:r>
                      <a:r>
                        <a:rPr lang="cs-CZ" sz="2400" b="0" noProof="0" dirty="0" smtClean="0">
                          <a:hlinkClick r:id="rId3"/>
                        </a:rPr>
                        <a:t>http://projectbritain.com/Xmas/boxingday.html</a:t>
                      </a:r>
                      <a:endParaRPr lang="en-GB" sz="2400" b="0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noProof="0" dirty="0" smtClean="0">
                          <a:solidFill>
                            <a:srgbClr val="C00000"/>
                          </a:solidFill>
                        </a:rPr>
                        <a:t>The monarch addresses the nation and the Commonwealth on the radio and TV</a:t>
                      </a:r>
                    </a:p>
                    <a:p>
                      <a:r>
                        <a:rPr lang="en-GB" sz="2400" b="1" noProof="0" dirty="0" smtClean="0">
                          <a:solidFill>
                            <a:srgbClr val="C00000"/>
                          </a:solidFill>
                        </a:rPr>
                        <a:t>Christmas dinner (at midday)</a:t>
                      </a:r>
                      <a:r>
                        <a:rPr lang="en-GB" sz="2400" noProof="0" dirty="0" smtClean="0"/>
                        <a:t>: </a:t>
                      </a:r>
                    </a:p>
                    <a:p>
                      <a:r>
                        <a:rPr lang="en-GB" sz="2400" b="1" noProof="0" dirty="0" smtClean="0"/>
                        <a:t>roast turkey</a:t>
                      </a:r>
                      <a:r>
                        <a:rPr lang="en-GB" sz="2400" b="1" baseline="0" noProof="0" dirty="0" smtClean="0"/>
                        <a:t> </a:t>
                      </a:r>
                      <a:r>
                        <a:rPr lang="en-GB" sz="2400" baseline="0" noProof="0" dirty="0" smtClean="0"/>
                        <a:t>with   </a:t>
                      </a:r>
                      <a:r>
                        <a:rPr lang="en-GB" sz="2400" b="1" baseline="0" noProof="0" dirty="0" smtClean="0"/>
                        <a:t>chestnut stuffing    </a:t>
                      </a:r>
                      <a:r>
                        <a:rPr lang="en-GB" sz="2400" baseline="0" noProof="0" dirty="0" smtClean="0"/>
                        <a:t>and roast potatoes and Xmas pudding.</a:t>
                      </a:r>
                    </a:p>
                    <a:p>
                      <a:r>
                        <a:rPr lang="en-GB" sz="2400" b="1" baseline="0" noProof="0" dirty="0" smtClean="0"/>
                        <a:t>Xmas pudding</a:t>
                      </a:r>
                      <a:r>
                        <a:rPr lang="en-GB" sz="2400" baseline="0" noProof="0" dirty="0" smtClean="0"/>
                        <a:t>:  made with </a:t>
                      </a:r>
                      <a:r>
                        <a:rPr lang="en-GB" sz="2400" b="1" baseline="0" noProof="0" dirty="0" smtClean="0"/>
                        <a:t>dried fruit</a:t>
                      </a:r>
                      <a:r>
                        <a:rPr lang="en-GB" sz="2400" baseline="0" noProof="0" dirty="0" smtClean="0"/>
                        <a:t>, eggs, </a:t>
                      </a:r>
                      <a:r>
                        <a:rPr lang="en-GB" sz="2400" b="1" baseline="0" noProof="0" dirty="0" smtClean="0"/>
                        <a:t>suet</a:t>
                      </a:r>
                      <a:r>
                        <a:rPr lang="en-GB" sz="2400" baseline="0" noProof="0" dirty="0" smtClean="0"/>
                        <a:t>/´</a:t>
                      </a:r>
                      <a:r>
                        <a:rPr lang="en-GB" sz="2400" baseline="0" noProof="0" dirty="0" err="1" smtClean="0"/>
                        <a:t>su:it</a:t>
                      </a:r>
                      <a:r>
                        <a:rPr lang="en-GB" sz="2400" baseline="0" noProof="0" dirty="0" smtClean="0"/>
                        <a:t>/ and a little flour;  made before Xmas. They often pour over </a:t>
                      </a:r>
                      <a:r>
                        <a:rPr lang="en-GB" sz="2400" b="1" baseline="0" noProof="0" dirty="0" smtClean="0"/>
                        <a:t>brandy </a:t>
                      </a:r>
                      <a:r>
                        <a:rPr lang="en-GB" sz="2400" baseline="0" noProof="0" dirty="0" smtClean="0"/>
                        <a:t> over it and set it alight (pudding in blue flames)</a:t>
                      </a:r>
                      <a:endParaRPr lang="en-GB" sz="2400" noProof="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60648"/>
            <a:ext cx="8229600" cy="1215008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most </a:t>
            </a:r>
            <a:r>
              <a:rPr lang="cs-CZ" sz="2400" b="1" dirty="0" err="1" smtClean="0">
                <a:solidFill>
                  <a:schemeClr val="bg1"/>
                </a:solidFill>
              </a:rPr>
              <a:t>festive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r>
              <a:rPr lang="cs-CZ" sz="2400" b="1" dirty="0" smtClean="0">
                <a:solidFill>
                  <a:schemeClr val="bg1"/>
                </a:solidFill>
              </a:rPr>
              <a:t> -  </a:t>
            </a:r>
          </a:p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25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32656"/>
            <a:ext cx="1728192" cy="1121293"/>
          </a:xfrm>
          <a:prstGeom prst="rect">
            <a:avLst/>
          </a:prstGeom>
          <a:noFill/>
        </p:spPr>
      </p:pic>
      <p:pic>
        <p:nvPicPr>
          <p:cNvPr id="9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32656"/>
            <a:ext cx="1368152" cy="109452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699792" y="4293096"/>
            <a:ext cx="25922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kaštanová nádivka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4869160"/>
            <a:ext cx="136815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lůj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2492896"/>
            <a:ext cx="360040" cy="1440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Old traditions</a:t>
            </a:r>
          </a:p>
          <a:p>
            <a:r>
              <a:rPr lang="en-GB" sz="2400" dirty="0" smtClean="0"/>
              <a:t>While preparing the pudding , </a:t>
            </a:r>
            <a:r>
              <a:rPr lang="en-GB" sz="2400" b="1" dirty="0" smtClean="0"/>
              <a:t>a coin</a:t>
            </a:r>
            <a:r>
              <a:rPr lang="en-GB" sz="2400" dirty="0" smtClean="0"/>
              <a:t>, a </a:t>
            </a:r>
            <a:r>
              <a:rPr lang="en-GB" sz="2400" b="1" dirty="0" smtClean="0"/>
              <a:t>thimble</a:t>
            </a:r>
            <a:r>
              <a:rPr lang="en-GB" sz="2400" dirty="0" smtClean="0"/>
              <a:t> and a </a:t>
            </a:r>
            <a:r>
              <a:rPr lang="en-GB" sz="2400" b="1" dirty="0" smtClean="0"/>
              <a:t>ring  </a:t>
            </a:r>
            <a:r>
              <a:rPr lang="en-GB" sz="2400" dirty="0" smtClean="0"/>
              <a:t> are  stirred into it. Who finds a coin will be </a:t>
            </a:r>
            <a:r>
              <a:rPr lang="en-GB" sz="2400" b="1" dirty="0" smtClean="0"/>
              <a:t>rich</a:t>
            </a:r>
            <a:r>
              <a:rPr lang="en-GB" sz="2400" dirty="0" smtClean="0"/>
              <a:t>, who finds a thimble will  find a </a:t>
            </a:r>
            <a:r>
              <a:rPr lang="en-GB" sz="2400" b="1" dirty="0" smtClean="0"/>
              <a:t>job</a:t>
            </a:r>
            <a:r>
              <a:rPr lang="en-GB" sz="2400" dirty="0" smtClean="0"/>
              <a:t> and who finds the ring will </a:t>
            </a:r>
            <a:r>
              <a:rPr lang="en-GB" sz="2400" b="1" dirty="0" smtClean="0"/>
              <a:t>get married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Carols </a:t>
            </a:r>
            <a:r>
              <a:rPr lang="en-GB" sz="2400" dirty="0" smtClean="0"/>
              <a:t>are sung on the radio and TV, professional </a:t>
            </a:r>
            <a:r>
              <a:rPr lang="en-GB" sz="2400" b="1" dirty="0" smtClean="0"/>
              <a:t>choirs sing </a:t>
            </a:r>
            <a:r>
              <a:rPr lang="en-GB" sz="2400" dirty="0" err="1" smtClean="0"/>
              <a:t>carrols</a:t>
            </a:r>
            <a:r>
              <a:rPr lang="en-GB" sz="2400" dirty="0" smtClean="0"/>
              <a:t> in </a:t>
            </a:r>
            <a:r>
              <a:rPr lang="en-GB" sz="2400" b="1" dirty="0" smtClean="0"/>
              <a:t>old people´s home</a:t>
            </a:r>
            <a:r>
              <a:rPr lang="en-GB" sz="2400" dirty="0" smtClean="0"/>
              <a:t>, hospitals, outside the churches</a:t>
            </a:r>
          </a:p>
          <a:p>
            <a:r>
              <a:rPr lang="en-GB" sz="2400" b="1" dirty="0" smtClean="0"/>
              <a:t>At teatime </a:t>
            </a:r>
            <a:r>
              <a:rPr lang="en-GB" sz="2400" dirty="0" smtClean="0"/>
              <a:t>Mince-pies  are served - a small, round pies, inside the dried </a:t>
            </a:r>
            <a:r>
              <a:rPr lang="en-GB" sz="2400" b="1" dirty="0" smtClean="0"/>
              <a:t>fruit soaked in lemon juice  and brandy </a:t>
            </a:r>
            <a:r>
              <a:rPr lang="en-GB" sz="2400" dirty="0" smtClean="0"/>
              <a:t>and covered with pastry and baked.</a:t>
            </a:r>
            <a:endParaRPr lang="en-GB" sz="2400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most </a:t>
            </a:r>
            <a:r>
              <a:rPr lang="cs-CZ" sz="2400" b="1" dirty="0" err="1" smtClean="0">
                <a:solidFill>
                  <a:schemeClr val="bg1"/>
                </a:solidFill>
              </a:rPr>
              <a:t>festive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r>
              <a:rPr lang="cs-CZ" sz="2400" b="1" dirty="0" smtClean="0">
                <a:solidFill>
                  <a:schemeClr val="bg1"/>
                </a:solidFill>
              </a:rPr>
              <a:t> -  </a:t>
            </a:r>
          </a:p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25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32656"/>
            <a:ext cx="1728192" cy="1080119"/>
          </a:xfrm>
          <a:prstGeom prst="rect">
            <a:avLst/>
          </a:prstGeom>
          <a:noFill/>
        </p:spPr>
      </p:pic>
      <p:pic>
        <p:nvPicPr>
          <p:cNvPr id="7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1368152" cy="1094522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DDJGT0BA\MC90044131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00808"/>
            <a:ext cx="936104" cy="792088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29" name="Picture 5" descr="C:\Users\admin\AppData\Local\Microsoft\Windows\Temporary Internet Files\Content.IE5\DDJGT0BA\MC9003404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1700808"/>
            <a:ext cx="936104" cy="817884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31" name="Picture 7" descr="C:\Users\admin\AppData\Local\Microsoft\Windows\Temporary Internet Files\Content.IE5\O6DIOICF\MM900283724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24328" y="1700808"/>
            <a:ext cx="691277" cy="79208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7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Old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traditions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en-GB" sz="2400" dirty="0" smtClean="0"/>
              <a:t> - are brought from British ancestors but there are many other religions in USA, so Xmas season is called Holiday season and different ethnic groups follow their own traditions.</a:t>
            </a:r>
          </a:p>
          <a:p>
            <a:r>
              <a:rPr lang="en-GB" sz="2400" dirty="0" smtClean="0"/>
              <a:t>Christmas </a:t>
            </a:r>
            <a:r>
              <a:rPr lang="en-GB" sz="2400" b="1" dirty="0" smtClean="0"/>
              <a:t>is not </a:t>
            </a:r>
            <a:r>
              <a:rPr lang="en-GB" sz="2400" dirty="0" smtClean="0"/>
              <a:t>a family holiday </a:t>
            </a:r>
          </a:p>
          <a:p>
            <a:r>
              <a:rPr lang="en-GB" sz="2400" dirty="0" smtClean="0"/>
              <a:t>Christmas dinner – relatives or friends join the dinner, they often have parties</a:t>
            </a:r>
          </a:p>
          <a:p>
            <a:endParaRPr lang="cs-CZ" sz="2400" dirty="0" smtClean="0"/>
          </a:p>
          <a:p>
            <a:pPr lvl="7">
              <a:buNone/>
            </a:pPr>
            <a:endParaRPr lang="cs-CZ" sz="1200" dirty="0" smtClean="0"/>
          </a:p>
          <a:p>
            <a:endParaRPr lang="cs-CZ" sz="2400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defRPr/>
            </a:pPr>
            <a:r>
              <a:rPr lang="cs-CZ" sz="2400" b="1" dirty="0" err="1" smtClean="0">
                <a:solidFill>
                  <a:schemeClr val="bg1"/>
                </a:solidFill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</a:rPr>
              <a:t> most </a:t>
            </a:r>
            <a:r>
              <a:rPr lang="cs-CZ" sz="2400" b="1" dirty="0" err="1" smtClean="0">
                <a:solidFill>
                  <a:schemeClr val="bg1"/>
                </a:solidFill>
              </a:rPr>
              <a:t>festive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r>
              <a:rPr lang="cs-CZ" sz="2400" b="1" dirty="0" smtClean="0">
                <a:solidFill>
                  <a:schemeClr val="bg1"/>
                </a:solidFill>
              </a:rPr>
              <a:t> -  </a:t>
            </a:r>
          </a:p>
          <a:p>
            <a:pPr algn="ctr"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25 </a:t>
            </a:r>
            <a:r>
              <a:rPr lang="cs-CZ" sz="2400" b="1" dirty="0" err="1" smtClean="0">
                <a:solidFill>
                  <a:schemeClr val="bg1"/>
                </a:solidFill>
              </a:rPr>
              <a:t>December</a:t>
            </a:r>
            <a:r>
              <a:rPr lang="cs-CZ" sz="2400" b="1" dirty="0" smtClean="0">
                <a:solidFill>
                  <a:schemeClr val="bg1"/>
                </a:solidFill>
              </a:rPr>
              <a:t>  - </a:t>
            </a:r>
            <a:r>
              <a:rPr lang="cs-CZ" sz="2400" b="1" dirty="0" err="1" smtClean="0">
                <a:solidFill>
                  <a:schemeClr val="bg1"/>
                </a:solidFill>
              </a:rPr>
              <a:t>Christmas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Day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32656"/>
            <a:ext cx="1728192" cy="1080119"/>
          </a:xfrm>
          <a:prstGeom prst="rect">
            <a:avLst/>
          </a:prstGeom>
          <a:noFill/>
        </p:spPr>
      </p:pic>
      <p:pic>
        <p:nvPicPr>
          <p:cNvPr id="9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741301" y="202915"/>
            <a:ext cx="1036664" cy="129614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691680" y="5517232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All in all : globalization, busy life etc.  can cause that holidays are becoming more and more commercialized</a:t>
            </a:r>
            <a:endParaRPr lang="en-GB" sz="2400" dirty="0"/>
          </a:p>
        </p:txBody>
      </p:sp>
      <p:sp>
        <p:nvSpPr>
          <p:cNvPr id="13" name="Veselý obličej 12"/>
          <p:cNvSpPr/>
          <p:nvPr/>
        </p:nvSpPr>
        <p:spPr>
          <a:xfrm>
            <a:off x="899592" y="5733256"/>
            <a:ext cx="720080" cy="576064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11" descr="C:\Users\admin\AppData\Local\Microsoft\Windows\Temporary Internet Files\Content.IE5\JBCJIE2H\MP9004009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1054439" y="4714313"/>
            <a:ext cx="661906" cy="827584"/>
          </a:xfrm>
          <a:prstGeom prst="rect">
            <a:avLst/>
          </a:prstGeom>
          <a:noFill/>
        </p:spPr>
      </p:pic>
      <p:pic>
        <p:nvPicPr>
          <p:cNvPr id="12" name="Picture 4" descr="C:\Users\admin\AppData\Local\Microsoft\Windows\Temporary Internet Files\Content.IE5\O6DIOICF\MP900399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385952" flipH="1">
            <a:off x="7706158" y="4268277"/>
            <a:ext cx="498665" cy="1351805"/>
          </a:xfrm>
          <a:prstGeom prst="rect">
            <a:avLst/>
          </a:prstGeom>
          <a:noFill/>
        </p:spPr>
      </p:pic>
      <p:pic>
        <p:nvPicPr>
          <p:cNvPr id="15" name="Picture 12" descr="C:\Users\admin\AppData\Local\Microsoft\Windows\Temporary Internet Files\Content.IE5\C5W0027H\MP90040079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4797152"/>
            <a:ext cx="810090" cy="648072"/>
          </a:xfrm>
          <a:prstGeom prst="rect">
            <a:avLst/>
          </a:prstGeom>
          <a:noFill/>
        </p:spPr>
      </p:pic>
      <p:pic>
        <p:nvPicPr>
          <p:cNvPr id="16" name="Picture 2" descr="C:\Users\admin\AppData\Local\Microsoft\Windows\Temporary Internet Files\Content.IE5\QEYJO8A9\MC90001590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797152"/>
            <a:ext cx="936104" cy="73483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4572000" y="4653136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……..</a:t>
            </a:r>
            <a:endParaRPr lang="cs-CZ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4149080"/>
            <a:ext cx="3269934" cy="36933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US </a:t>
            </a:r>
            <a:r>
              <a:rPr lang="cs-CZ" dirty="0" err="1" smtClean="0"/>
              <a:t>typical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Candy</a:t>
            </a:r>
            <a:r>
              <a:rPr lang="cs-CZ" dirty="0" smtClean="0"/>
              <a:t> </a:t>
            </a:r>
            <a:r>
              <a:rPr lang="cs-CZ" dirty="0" err="1" smtClean="0"/>
              <a:t>Cane</a:t>
            </a:r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7452320" y="4581128"/>
            <a:ext cx="432048" cy="288032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C00000"/>
                </a:solidFill>
              </a:rPr>
              <a:t>Christmas  season </a:t>
            </a:r>
            <a:r>
              <a:rPr lang="en-GB" sz="2400" dirty="0" smtClean="0"/>
              <a:t>(according to some religion</a:t>
            </a:r>
            <a:r>
              <a:rPr lang="cs-CZ" sz="2400" dirty="0" smtClean="0"/>
              <a:t>s</a:t>
            </a:r>
            <a:r>
              <a:rPr lang="en-GB" sz="2400" dirty="0" smtClean="0"/>
              <a:t>)  lasts </a:t>
            </a:r>
            <a:r>
              <a:rPr lang="en-GB" sz="2400" b="1" dirty="0" smtClean="0"/>
              <a:t>12 days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It  starts on </a:t>
            </a:r>
            <a:r>
              <a:rPr lang="cs-CZ" sz="2400" dirty="0" smtClean="0"/>
              <a:t>(</a:t>
            </a:r>
            <a:r>
              <a:rPr lang="en-GB" sz="2400" dirty="0" smtClean="0"/>
              <a:t>24</a:t>
            </a:r>
            <a:r>
              <a:rPr lang="en-GB" sz="2400" baseline="30000" dirty="0" smtClean="0"/>
              <a:t>th</a:t>
            </a:r>
            <a:r>
              <a:rPr lang="cs-CZ" sz="2400" dirty="0" smtClean="0"/>
              <a:t>) </a:t>
            </a:r>
            <a:r>
              <a:rPr lang="en-GB" sz="2400" b="1" dirty="0" smtClean="0">
                <a:solidFill>
                  <a:srgbClr val="C00000"/>
                </a:solidFill>
              </a:rPr>
              <a:t>25th December </a:t>
            </a:r>
            <a:r>
              <a:rPr lang="cs-CZ" sz="2400" dirty="0" smtClean="0"/>
              <a:t>a</a:t>
            </a:r>
            <a:r>
              <a:rPr lang="en-GB" sz="2400" dirty="0" err="1" smtClean="0"/>
              <a:t>nd</a:t>
            </a:r>
            <a:r>
              <a:rPr lang="en-GB" sz="2400" dirty="0" smtClean="0"/>
              <a:t> ends </a:t>
            </a:r>
            <a:r>
              <a:rPr lang="cs-CZ" sz="2400" dirty="0" smtClean="0"/>
              <a:t>on</a:t>
            </a:r>
            <a:r>
              <a:rPr lang="en-GB" sz="2400" dirty="0" smtClean="0"/>
              <a:t> the evening  of </a:t>
            </a:r>
            <a:r>
              <a:rPr lang="en-GB" sz="2400" b="1" dirty="0" smtClean="0">
                <a:solidFill>
                  <a:srgbClr val="C00000"/>
                </a:solidFill>
              </a:rPr>
              <a:t>January </a:t>
            </a:r>
            <a:r>
              <a:rPr lang="en-GB" sz="2400" dirty="0" smtClean="0"/>
              <a:t> </a:t>
            </a:r>
            <a:r>
              <a:rPr lang="en-GB" sz="2400" b="1" dirty="0" smtClean="0">
                <a:solidFill>
                  <a:srgbClr val="C00000"/>
                </a:solidFill>
              </a:rPr>
              <a:t>5th </a:t>
            </a:r>
            <a:r>
              <a:rPr lang="en-GB" sz="2400" dirty="0" smtClean="0"/>
              <a:t>(the day before </a:t>
            </a:r>
            <a:r>
              <a:rPr lang="en-GB" sz="2400" b="1" dirty="0" smtClean="0"/>
              <a:t>Epiphany</a:t>
            </a:r>
            <a:r>
              <a:rPr lang="en-GB" sz="2400" dirty="0" smtClean="0"/>
              <a:t> </a:t>
            </a:r>
            <a:r>
              <a:rPr lang="cs-CZ" sz="2400" dirty="0" smtClean="0"/>
              <a:t>        </a:t>
            </a:r>
            <a:r>
              <a:rPr lang="en-GB" sz="2400" dirty="0" smtClean="0"/>
              <a:t>i.e. on January </a:t>
            </a:r>
            <a:r>
              <a:rPr lang="en-GB" sz="2400" b="1" dirty="0" smtClean="0"/>
              <a:t>6th </a:t>
            </a:r>
            <a:r>
              <a:rPr lang="en-GB" sz="2400" dirty="0" smtClean="0"/>
              <a:t>-  </a:t>
            </a:r>
            <a:r>
              <a:rPr lang="en-GB" sz="2400" b="1" dirty="0" smtClean="0"/>
              <a:t>The Three Kings Day)</a:t>
            </a:r>
            <a:r>
              <a:rPr lang="en-GB" sz="2400" dirty="0" smtClean="0"/>
              <a:t>. The three  </a:t>
            </a:r>
            <a:r>
              <a:rPr lang="en-GB" sz="2400" b="1" dirty="0" smtClean="0"/>
              <a:t>Wise Men </a:t>
            </a:r>
            <a:r>
              <a:rPr lang="en-GB" sz="2400" dirty="0" smtClean="0"/>
              <a:t>from the East (in the Bible </a:t>
            </a:r>
            <a:r>
              <a:rPr lang="en-GB" sz="2400" b="1" dirty="0" smtClean="0"/>
              <a:t>the</a:t>
            </a:r>
            <a:r>
              <a:rPr lang="en-GB" sz="2400" dirty="0" smtClean="0"/>
              <a:t> </a:t>
            </a:r>
            <a:r>
              <a:rPr lang="en-GB" sz="2400" b="1" dirty="0" smtClean="0"/>
              <a:t>Magi / ´</a:t>
            </a:r>
            <a:r>
              <a:rPr lang="en-GB" sz="2400" b="1" dirty="0" err="1" smtClean="0"/>
              <a:t>meidžai</a:t>
            </a:r>
            <a:r>
              <a:rPr lang="en-GB" sz="2400" b="1" dirty="0" smtClean="0"/>
              <a:t>/ </a:t>
            </a:r>
            <a:r>
              <a:rPr lang="en-GB" sz="2400" dirty="0" smtClean="0"/>
              <a:t>brought presents  to Baby Jesus and bowed down.</a:t>
            </a:r>
            <a:endParaRPr lang="en-GB" sz="24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NL7APO03\MC9004261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645024"/>
            <a:ext cx="2664296" cy="2404160"/>
          </a:xfrm>
          <a:prstGeom prst="rect">
            <a:avLst/>
          </a:prstGeom>
          <a:noFill/>
        </p:spPr>
      </p:pic>
      <p:pic>
        <p:nvPicPr>
          <p:cNvPr id="7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60648"/>
            <a:ext cx="1728192" cy="1121293"/>
          </a:xfrm>
          <a:prstGeom prst="rect">
            <a:avLst/>
          </a:prstGeom>
          <a:noFill/>
        </p:spPr>
      </p:pic>
      <p:pic>
        <p:nvPicPr>
          <p:cNvPr id="8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260648"/>
            <a:ext cx="1076598" cy="11521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979712" y="242088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060848"/>
            <a:ext cx="122413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1556792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420888"/>
            <a:ext cx="180020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Zjevení Páně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100392" y="2420888"/>
            <a:ext cx="4320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?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2400" dirty="0" smtClean="0"/>
              <a:t>Who wrote the play/comedy The Twelfth Night (the author lived around  the year 1600)?</a:t>
            </a:r>
          </a:p>
          <a:p>
            <a:r>
              <a:rPr lang="en-GB" sz="2400" dirty="0" smtClean="0"/>
              <a:t>1.  People have office parties on 24th December in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2. Families often go to see Pantomime on 26th  Dec. in </a:t>
            </a:r>
          </a:p>
          <a:p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3. Pantomime is  a mime show. </a:t>
            </a:r>
            <a:endParaRPr lang="en-GB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96336" y="2060848"/>
            <a:ext cx="1008112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GB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sz="2700" dirty="0" smtClean="0">
                <a:solidFill>
                  <a:srgbClr val="FFC000"/>
                </a:solidFill>
              </a:rPr>
              <a:t>(</a:t>
            </a:r>
            <a:r>
              <a:rPr lang="cs-CZ" sz="2700" dirty="0" err="1" smtClean="0">
                <a:solidFill>
                  <a:srgbClr val="FFC000"/>
                </a:solidFill>
              </a:rPr>
              <a:t>revision</a:t>
            </a:r>
            <a:r>
              <a:rPr lang="cs-CZ" sz="2700" dirty="0" smtClean="0">
                <a:solidFill>
                  <a:srgbClr val="FFC000"/>
                </a:solidFill>
              </a:rPr>
              <a:t>)</a:t>
            </a:r>
            <a:endParaRPr lang="cs-CZ" sz="2700" dirty="0">
              <a:solidFill>
                <a:srgbClr val="FFC000"/>
              </a:solidFill>
            </a:endParaRPr>
          </a:p>
        </p:txBody>
      </p:sp>
      <p:pic>
        <p:nvPicPr>
          <p:cNvPr id="7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8666"/>
            <a:ext cx="1728192" cy="1121293"/>
          </a:xfrm>
          <a:prstGeom prst="rect">
            <a:avLst/>
          </a:prstGeom>
          <a:noFill/>
        </p:spPr>
      </p:pic>
      <p:pic>
        <p:nvPicPr>
          <p:cNvPr id="8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260648"/>
            <a:ext cx="1076598" cy="11521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308304" y="2060848"/>
            <a:ext cx="961545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cs-CZ" sz="2400" b="1" dirty="0" smtClean="0">
                <a:solidFill>
                  <a:srgbClr val="FF0000"/>
                </a:solidFill>
              </a:rPr>
              <a:t>USA</a:t>
            </a:r>
          </a:p>
          <a:p>
            <a:r>
              <a:rPr lang="cs-CZ" sz="2400" dirty="0" smtClean="0"/>
              <a:t>b)</a:t>
            </a:r>
            <a:r>
              <a:rPr lang="cs-CZ" sz="2400" b="1" dirty="0" smtClean="0">
                <a:solidFill>
                  <a:srgbClr val="FF0000"/>
                </a:solidFill>
              </a:rPr>
              <a:t>GB</a:t>
            </a:r>
          </a:p>
          <a:p>
            <a:r>
              <a:rPr lang="cs-CZ" sz="2400" dirty="0" smtClean="0"/>
              <a:t>c)</a:t>
            </a:r>
            <a:r>
              <a:rPr lang="cs-CZ" sz="2400" b="1" dirty="0" smtClean="0">
                <a:solidFill>
                  <a:srgbClr val="FF0000"/>
                </a:solidFill>
              </a:rPr>
              <a:t>CZ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3789040"/>
            <a:ext cx="1080120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GB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68344" y="3861048"/>
            <a:ext cx="961545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</a:t>
            </a:r>
            <a:r>
              <a:rPr lang="cs-CZ" sz="2400" b="1" dirty="0" smtClean="0">
                <a:solidFill>
                  <a:srgbClr val="FF0000"/>
                </a:solidFill>
              </a:rPr>
              <a:t>USA</a:t>
            </a:r>
          </a:p>
          <a:p>
            <a:r>
              <a:rPr lang="cs-CZ" sz="2400" dirty="0" smtClean="0"/>
              <a:t>b)</a:t>
            </a:r>
            <a:r>
              <a:rPr lang="cs-CZ" sz="2400" b="1" dirty="0" smtClean="0">
                <a:solidFill>
                  <a:srgbClr val="FF0000"/>
                </a:solidFill>
              </a:rPr>
              <a:t>GB</a:t>
            </a:r>
          </a:p>
          <a:p>
            <a:r>
              <a:rPr lang="cs-CZ" sz="2400" dirty="0" smtClean="0"/>
              <a:t>c)</a:t>
            </a:r>
            <a:r>
              <a:rPr lang="cs-CZ" sz="2400" b="1" dirty="0" smtClean="0">
                <a:solidFill>
                  <a:srgbClr val="FF0000"/>
                </a:solidFill>
              </a:rPr>
              <a:t>CZ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5445224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5445224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1988840"/>
            <a:ext cx="220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W. Shakespeare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 animBg="1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4.   </a:t>
            </a:r>
            <a:r>
              <a:rPr lang="en-GB" sz="2400" dirty="0" smtClean="0"/>
              <a:t>	25th December is a family holiday in USA</a:t>
            </a:r>
          </a:p>
          <a:p>
            <a:r>
              <a:rPr lang="en-GB" sz="2400" dirty="0" smtClean="0"/>
              <a:t>5.	Are Dec.25th and 26th </a:t>
            </a:r>
            <a:r>
              <a:rPr lang="cs-CZ" sz="2400" dirty="0" smtClean="0"/>
              <a:t>bank</a:t>
            </a:r>
            <a:r>
              <a:rPr lang="en-GB" sz="2400" dirty="0" smtClean="0"/>
              <a:t> holidays  in </a:t>
            </a:r>
            <a:r>
              <a:rPr lang="cs-CZ" sz="1800" dirty="0" err="1" smtClean="0"/>
              <a:t>the</a:t>
            </a:r>
            <a:r>
              <a:rPr lang="cs-CZ" sz="2400" dirty="0" smtClean="0"/>
              <a:t> </a:t>
            </a:r>
            <a:r>
              <a:rPr lang="en-GB" sz="2400" dirty="0" smtClean="0"/>
              <a:t>UK?</a:t>
            </a:r>
          </a:p>
          <a:p>
            <a:r>
              <a:rPr lang="en-GB" sz="2400" dirty="0" smtClean="0"/>
              <a:t>6.	The </a:t>
            </a:r>
            <a:r>
              <a:rPr lang="en-GB" sz="2400" dirty="0" err="1" smtClean="0"/>
              <a:t>Twe</a:t>
            </a:r>
            <a:r>
              <a:rPr lang="cs-CZ" sz="2400" dirty="0" smtClean="0"/>
              <a:t>l</a:t>
            </a:r>
            <a:r>
              <a:rPr lang="en-GB" sz="2400" dirty="0" err="1" smtClean="0"/>
              <a:t>fth</a:t>
            </a:r>
            <a:r>
              <a:rPr lang="en-GB" sz="2400" dirty="0" smtClean="0"/>
              <a:t> night </a:t>
            </a:r>
            <a:r>
              <a:rPr lang="cs-CZ" sz="2400" dirty="0" err="1" smtClean="0"/>
              <a:t>begins</a:t>
            </a:r>
            <a:r>
              <a:rPr lang="en-GB" sz="2400" dirty="0" smtClean="0"/>
              <a:t> on December 5</a:t>
            </a:r>
            <a:r>
              <a:rPr lang="en-GB" sz="2400" baseline="30000" dirty="0" smtClean="0"/>
              <a:t>th</a:t>
            </a:r>
            <a:r>
              <a:rPr lang="cs-CZ" sz="2400" dirty="0" smtClean="0"/>
              <a:t> (</a:t>
            </a:r>
            <a:r>
              <a:rPr lang="cs-CZ" sz="2400" dirty="0" err="1" smtClean="0"/>
              <a:t>eve</a:t>
            </a:r>
            <a:r>
              <a:rPr lang="cs-CZ" sz="2400" dirty="0" smtClean="0"/>
              <a:t>)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7.	 The Czechs try to ………. to see a golden pig</a:t>
            </a:r>
          </a:p>
          <a:p>
            <a:pPr>
              <a:buNone/>
            </a:pPr>
            <a:r>
              <a:rPr lang="en-GB" sz="2400" dirty="0" smtClean="0"/>
              <a:t>		on Dec. 24th.</a:t>
            </a:r>
          </a:p>
          <a:p>
            <a:r>
              <a:rPr lang="en-GB" sz="2400" dirty="0" smtClean="0"/>
              <a:t>8.	What symbolises receiving/ </a:t>
            </a:r>
            <a:r>
              <a:rPr lang="en-GB" sz="2400" i="1" dirty="0" smtClean="0"/>
              <a:t>not loosing </a:t>
            </a:r>
          </a:p>
          <a:p>
            <a:pPr lvl="2">
              <a:buNone/>
            </a:pPr>
            <a:r>
              <a:rPr lang="en-GB" sz="2400" dirty="0" smtClean="0"/>
              <a:t>money </a:t>
            </a:r>
            <a:r>
              <a:rPr lang="en-GB" sz="800" dirty="0" smtClean="0"/>
              <a:t> </a:t>
            </a:r>
            <a:r>
              <a:rPr lang="en-GB" dirty="0" smtClean="0"/>
              <a:t>in the 	following  year in CZ?</a:t>
            </a:r>
          </a:p>
          <a:p>
            <a:pPr>
              <a:buNone/>
            </a:pPr>
            <a:endParaRPr lang="en-GB" sz="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3. Pantomime </a:t>
            </a:r>
            <a:r>
              <a:rPr lang="cs-CZ" sz="2400" dirty="0" err="1" smtClean="0"/>
              <a:t>is</a:t>
            </a:r>
            <a:r>
              <a:rPr lang="cs-CZ" sz="2400" dirty="0" smtClean="0"/>
              <a:t>  a mime show. 4.</a:t>
            </a:r>
            <a:endParaRPr lang="cs-CZ" sz="24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sz="2700" dirty="0" smtClean="0">
                <a:solidFill>
                  <a:srgbClr val="FFC000"/>
                </a:solidFill>
              </a:rPr>
              <a:t>(</a:t>
            </a:r>
            <a:r>
              <a:rPr lang="cs-CZ" sz="2700" dirty="0" err="1" smtClean="0">
                <a:solidFill>
                  <a:srgbClr val="FFC000"/>
                </a:solidFill>
              </a:rPr>
              <a:t>revision</a:t>
            </a:r>
            <a:r>
              <a:rPr lang="cs-CZ" sz="2700" dirty="0" smtClean="0">
                <a:solidFill>
                  <a:srgbClr val="FFC000"/>
                </a:solidFill>
              </a:rPr>
              <a:t>)</a:t>
            </a:r>
            <a:endParaRPr lang="cs-CZ" sz="2700" dirty="0">
              <a:solidFill>
                <a:srgbClr val="FFC000"/>
              </a:solidFill>
            </a:endParaRPr>
          </a:p>
        </p:txBody>
      </p:sp>
      <p:pic>
        <p:nvPicPr>
          <p:cNvPr id="7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8666"/>
            <a:ext cx="1728192" cy="1121293"/>
          </a:xfrm>
          <a:prstGeom prst="rect">
            <a:avLst/>
          </a:prstGeom>
          <a:noFill/>
        </p:spPr>
      </p:pic>
      <p:pic>
        <p:nvPicPr>
          <p:cNvPr id="8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260648"/>
            <a:ext cx="1076598" cy="115212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028384" y="2060848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2060848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2492896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28384" y="2564904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2967335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028384" y="2967335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4797152"/>
            <a:ext cx="1672061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</a:t>
            </a:r>
            <a:r>
              <a:rPr lang="cs-CZ" sz="2400" b="1" dirty="0" err="1" smtClean="0">
                <a:solidFill>
                  <a:srgbClr val="FF0000"/>
                </a:solidFill>
              </a:rPr>
              <a:t>fish</a:t>
            </a:r>
            <a:r>
              <a:rPr lang="cs-CZ" sz="2400" b="1" dirty="0" smtClean="0">
                <a:solidFill>
                  <a:srgbClr val="FF0000"/>
                </a:solidFill>
              </a:rPr>
              <a:t> bone</a:t>
            </a:r>
          </a:p>
          <a:p>
            <a:pPr marL="342900" indent="-342900"/>
            <a:r>
              <a:rPr lang="cs-CZ" sz="2400" dirty="0" smtClean="0"/>
              <a:t>b)</a:t>
            </a:r>
            <a:r>
              <a:rPr lang="cs-CZ" sz="2400" b="1" dirty="0" err="1" smtClean="0">
                <a:solidFill>
                  <a:srgbClr val="FF0000"/>
                </a:solidFill>
              </a:rPr>
              <a:t>fish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scale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pPr marL="342900" indent="-342900"/>
            <a:r>
              <a:rPr lang="cs-CZ" sz="2400" dirty="0" smtClean="0"/>
              <a:t>c)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gold</a:t>
            </a:r>
            <a:r>
              <a:rPr lang="cs-CZ" sz="2400" b="1" dirty="0" smtClean="0">
                <a:solidFill>
                  <a:srgbClr val="FF0000"/>
                </a:solidFill>
              </a:rPr>
              <a:t> ring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07904" y="3789040"/>
            <a:ext cx="72008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fast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3573016"/>
            <a:ext cx="130170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</a:t>
            </a:r>
            <a:r>
              <a:rPr lang="cs-CZ" sz="2400" b="1" dirty="0" smtClean="0">
                <a:solidFill>
                  <a:srgbClr val="FF0000"/>
                </a:solidFill>
              </a:rPr>
              <a:t>post</a:t>
            </a:r>
          </a:p>
          <a:p>
            <a:pPr marL="342900" indent="-342900"/>
            <a:r>
              <a:rPr lang="cs-CZ" sz="2400" dirty="0" smtClean="0"/>
              <a:t>b)</a:t>
            </a:r>
            <a:r>
              <a:rPr lang="cs-CZ" sz="2400" b="1" dirty="0" err="1" smtClean="0">
                <a:solidFill>
                  <a:srgbClr val="FF0000"/>
                </a:solidFill>
              </a:rPr>
              <a:t>starve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pPr marL="342900" indent="-342900"/>
            <a:r>
              <a:rPr lang="cs-CZ" sz="2400" dirty="0" smtClean="0"/>
              <a:t>c)</a:t>
            </a:r>
            <a:r>
              <a:rPr lang="cs-CZ" sz="2400" b="1" dirty="0" err="1" smtClean="0">
                <a:solidFill>
                  <a:srgbClr val="FF0000"/>
                </a:solidFill>
              </a:rPr>
              <a:t>fast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78513" y="5517232"/>
            <a:ext cx="378725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a</a:t>
            </a:r>
            <a:r>
              <a:rPr lang="en-GB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fish scale </a:t>
            </a:r>
            <a:r>
              <a:rPr lang="en-GB" sz="2400" dirty="0" smtClean="0"/>
              <a:t>in</a:t>
            </a:r>
            <a:r>
              <a:rPr lang="cs-CZ" sz="2400" dirty="0" smtClean="0"/>
              <a:t> a</a:t>
            </a:r>
            <a:r>
              <a:rPr lang="en-GB" sz="2400" dirty="0" smtClean="0"/>
              <a:t> purse/wallet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21" grpId="0" animBg="1"/>
      <p:bldP spid="22" grpId="0" animBg="1"/>
      <p:bldP spid="23" grpId="0" animBg="1"/>
      <p:bldP spid="24" grpId="0" animBg="1"/>
      <p:bldP spid="2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8638" y="1556792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9.   </a:t>
            </a:r>
            <a:r>
              <a:rPr lang="en-GB" sz="2400" dirty="0" smtClean="0"/>
              <a:t>	</a:t>
            </a:r>
            <a:r>
              <a:rPr lang="cs-CZ" sz="2400" dirty="0" smtClean="0"/>
              <a:t> </a:t>
            </a:r>
            <a:r>
              <a:rPr lang="cs-CZ" sz="2400" dirty="0" err="1" smtClean="0"/>
              <a:t>Does</a:t>
            </a:r>
            <a:r>
              <a:rPr lang="cs-CZ" sz="2400" dirty="0" smtClean="0"/>
              <a:t> </a:t>
            </a:r>
            <a:r>
              <a:rPr lang="cs-CZ" sz="2400" dirty="0" err="1" smtClean="0"/>
              <a:t>Santa</a:t>
            </a:r>
            <a:r>
              <a:rPr lang="cs-CZ" sz="2400" dirty="0" smtClean="0"/>
              <a:t> </a:t>
            </a:r>
            <a:r>
              <a:rPr lang="cs-CZ" sz="2400" dirty="0" err="1" smtClean="0"/>
              <a:t>Claus</a:t>
            </a:r>
            <a:r>
              <a:rPr lang="cs-CZ" sz="2400" dirty="0" smtClean="0"/>
              <a:t> </a:t>
            </a:r>
            <a:r>
              <a:rPr lang="cs-CZ" sz="2400" dirty="0" err="1" smtClean="0"/>
              <a:t>give</a:t>
            </a:r>
            <a:r>
              <a:rPr lang="cs-CZ" sz="2400" dirty="0" smtClean="0"/>
              <a:t> </a:t>
            </a:r>
            <a:r>
              <a:rPr lang="cs-CZ" sz="2400" dirty="0" err="1" smtClean="0"/>
              <a:t>presents</a:t>
            </a:r>
            <a:r>
              <a:rPr lang="cs-CZ" sz="2400" dirty="0" smtClean="0"/>
              <a:t>  in CZ? </a:t>
            </a:r>
            <a:endParaRPr lang="en-GB" sz="2400" dirty="0" smtClean="0"/>
          </a:p>
          <a:p>
            <a:r>
              <a:rPr lang="cs-CZ" sz="2400" dirty="0" smtClean="0"/>
              <a:t>10</a:t>
            </a:r>
            <a:r>
              <a:rPr lang="en-GB" sz="2400" dirty="0" smtClean="0"/>
              <a:t>.	 </a:t>
            </a:r>
            <a:r>
              <a:rPr lang="cs-CZ" sz="2400" dirty="0" smtClean="0"/>
              <a:t>On </a:t>
            </a:r>
            <a:r>
              <a:rPr lang="en-GB" sz="2400" dirty="0" smtClean="0"/>
              <a:t>25th Dec</a:t>
            </a:r>
            <a:r>
              <a:rPr lang="cs-CZ" sz="2400" dirty="0" smtClean="0"/>
              <a:t>. CZ</a:t>
            </a:r>
            <a:r>
              <a:rPr lang="en-GB" sz="2400" dirty="0" smtClean="0"/>
              <a:t> </a:t>
            </a:r>
            <a:r>
              <a:rPr lang="en-GB" sz="2400" dirty="0" err="1" smtClean="0"/>
              <a:t>famil</a:t>
            </a:r>
            <a:r>
              <a:rPr lang="cs-CZ" sz="2400" dirty="0" err="1" smtClean="0"/>
              <a:t>ies</a:t>
            </a:r>
            <a:r>
              <a:rPr lang="cs-CZ" sz="2400" dirty="0" smtClean="0"/>
              <a:t> </a:t>
            </a:r>
            <a:r>
              <a:rPr lang="cs-CZ" sz="2400" dirty="0" err="1" smtClean="0"/>
              <a:t>usually</a:t>
            </a:r>
            <a:r>
              <a:rPr lang="cs-CZ" sz="2400" dirty="0" smtClean="0"/>
              <a:t>  visit </a:t>
            </a:r>
            <a:r>
              <a:rPr lang="cs-CZ" sz="2400" dirty="0" err="1" smtClean="0"/>
              <a:t>relatives</a:t>
            </a:r>
            <a:endParaRPr lang="cs-CZ" sz="2400" dirty="0" smtClean="0"/>
          </a:p>
          <a:p>
            <a:r>
              <a:rPr lang="cs-CZ" sz="2400" dirty="0" smtClean="0"/>
              <a:t>11</a:t>
            </a:r>
            <a:r>
              <a:rPr lang="en-GB" sz="2400" dirty="0" smtClean="0"/>
              <a:t>.	</a:t>
            </a:r>
            <a:r>
              <a:rPr lang="cs-CZ" sz="2400" dirty="0" smtClean="0"/>
              <a:t>GB mince-</a:t>
            </a:r>
            <a:r>
              <a:rPr lang="cs-CZ" sz="2400" dirty="0" err="1" smtClean="0"/>
              <a:t>pies</a:t>
            </a:r>
            <a:r>
              <a:rPr lang="cs-CZ" sz="2400" dirty="0" smtClean="0"/>
              <a:t> are </a:t>
            </a:r>
            <a:r>
              <a:rPr lang="cs-CZ" sz="2400" dirty="0" err="1" smtClean="0"/>
              <a:t>stuffed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fruit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cs-CZ" sz="2400" dirty="0" smtClean="0"/>
              <a:t>12</a:t>
            </a:r>
            <a:r>
              <a:rPr lang="en-GB" sz="2400" dirty="0" smtClean="0"/>
              <a:t>.	 </a:t>
            </a:r>
            <a:r>
              <a:rPr lang="cs-CZ" sz="2400" dirty="0" smtClean="0"/>
              <a:t>CZ </a:t>
            </a:r>
            <a:r>
              <a:rPr lang="cs-CZ" sz="2400" dirty="0" err="1" smtClean="0"/>
              <a:t>baked</a:t>
            </a:r>
            <a:r>
              <a:rPr lang="cs-CZ" sz="2400" dirty="0" smtClean="0"/>
              <a:t> </a:t>
            </a:r>
            <a:r>
              <a:rPr lang="en-GB" sz="2400" dirty="0" smtClean="0"/>
              <a:t>C</a:t>
            </a:r>
            <a:r>
              <a:rPr lang="cs-CZ" sz="2400" dirty="0" err="1" smtClean="0"/>
              <a:t>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cake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 ……….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en-GB" sz="2400" dirty="0" smtClean="0"/>
              <a:t> </a:t>
            </a:r>
            <a:r>
              <a:rPr lang="cs-CZ" sz="2400" dirty="0" smtClean="0"/>
              <a:t>13</a:t>
            </a:r>
            <a:r>
              <a:rPr lang="en-GB" sz="2400" dirty="0" smtClean="0"/>
              <a:t>.	</a:t>
            </a:r>
            <a:r>
              <a:rPr lang="cs-CZ" sz="2400" dirty="0" err="1" smtClean="0"/>
              <a:t>Carp</a:t>
            </a:r>
            <a:r>
              <a:rPr lang="cs-CZ" sz="2400" dirty="0" smtClean="0"/>
              <a:t> </a:t>
            </a:r>
            <a:r>
              <a:rPr lang="cs-CZ" sz="2400" dirty="0" err="1" smtClean="0"/>
              <a:t>fillets</a:t>
            </a:r>
            <a:r>
              <a:rPr lang="cs-CZ" sz="2400" dirty="0" smtClean="0"/>
              <a:t> are </a:t>
            </a:r>
            <a:r>
              <a:rPr lang="cs-CZ" sz="2400" dirty="0" err="1" smtClean="0"/>
              <a:t>coated</a:t>
            </a:r>
            <a:r>
              <a:rPr lang="cs-CZ" sz="2400" dirty="0" smtClean="0"/>
              <a:t> in  </a:t>
            </a:r>
            <a:r>
              <a:rPr lang="cs-CZ" sz="2400" dirty="0" err="1" smtClean="0"/>
              <a:t>flour</a:t>
            </a:r>
            <a:r>
              <a:rPr lang="cs-CZ" sz="2400" dirty="0" smtClean="0"/>
              <a:t>,    ……….. 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dirty="0" err="1" smtClean="0"/>
              <a:t>egg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breadcrumbs</a:t>
            </a:r>
            <a:endParaRPr lang="en-GB" sz="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3. Pantomime </a:t>
            </a:r>
            <a:r>
              <a:rPr lang="cs-CZ" sz="2400" dirty="0" err="1" smtClean="0"/>
              <a:t>is</a:t>
            </a:r>
            <a:r>
              <a:rPr lang="cs-CZ" sz="2400" dirty="0" smtClean="0"/>
              <a:t>  a mime show. 4.</a:t>
            </a:r>
            <a:endParaRPr lang="cs-CZ" sz="2400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C000"/>
                </a:solidFill>
              </a:rPr>
              <a:t>Christmas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sz="2700" dirty="0" smtClean="0">
                <a:solidFill>
                  <a:srgbClr val="FFC000"/>
                </a:solidFill>
              </a:rPr>
              <a:t> (</a:t>
            </a:r>
            <a:r>
              <a:rPr lang="cs-CZ" sz="2700" dirty="0" err="1" smtClean="0">
                <a:solidFill>
                  <a:srgbClr val="FFC000"/>
                </a:solidFill>
              </a:rPr>
              <a:t>revision</a:t>
            </a:r>
            <a:r>
              <a:rPr lang="cs-CZ" sz="2700" dirty="0" smtClean="0">
                <a:solidFill>
                  <a:srgbClr val="FFC000"/>
                </a:solidFill>
              </a:rPr>
              <a:t>)</a:t>
            </a:r>
            <a:endParaRPr lang="cs-CZ" sz="2700" dirty="0">
              <a:solidFill>
                <a:srgbClr val="FFC000"/>
              </a:solidFill>
            </a:endParaRPr>
          </a:p>
        </p:txBody>
      </p:sp>
      <p:pic>
        <p:nvPicPr>
          <p:cNvPr id="7" name="Picture 6" descr="C:\Users\admin\AppData\Local\Microsoft\Windows\Temporary Internet Files\Content.IE5\DDJGT0BA\MC90043370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8666"/>
            <a:ext cx="1728192" cy="1121293"/>
          </a:xfrm>
          <a:prstGeom prst="rect">
            <a:avLst/>
          </a:prstGeom>
          <a:noFill/>
        </p:spPr>
      </p:pic>
      <p:pic>
        <p:nvPicPr>
          <p:cNvPr id="8" name="Picture 16" descr="C:\Users\admin\AppData\Local\Microsoft\Windows\Temporary Internet Files\Content.IE5\O6DIOICF\MP9004491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260648"/>
            <a:ext cx="1076598" cy="1152128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028384" y="1988840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08304" y="1988840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08304" y="2564904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28384" y="2564904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2967335"/>
            <a:ext cx="638508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028384" y="2967335"/>
            <a:ext cx="595035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4797152"/>
            <a:ext cx="1939634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</a:t>
            </a:r>
            <a:r>
              <a:rPr lang="cs-CZ" sz="2400" b="1" dirty="0" err="1" smtClean="0">
                <a:solidFill>
                  <a:srgbClr val="FF0000"/>
                </a:solidFill>
              </a:rPr>
              <a:t>hard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boiled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400" dirty="0" smtClean="0"/>
              <a:t>b)</a:t>
            </a:r>
            <a:r>
              <a:rPr lang="cs-CZ" sz="2400" b="1" dirty="0" err="1" smtClean="0">
                <a:solidFill>
                  <a:srgbClr val="FF0000"/>
                </a:solidFill>
              </a:rPr>
              <a:t>beaten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pPr marL="342900" indent="-342900"/>
            <a:r>
              <a:rPr lang="cs-CZ" sz="2400" dirty="0" smtClean="0"/>
              <a:t>c)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scrambled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3717032"/>
            <a:ext cx="1296714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plaited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020272" y="3429000"/>
            <a:ext cx="1519070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marL="342900" indent="-342900"/>
            <a:r>
              <a:rPr lang="cs-CZ" sz="2400" dirty="0" smtClean="0"/>
              <a:t>a)</a:t>
            </a:r>
            <a:r>
              <a:rPr lang="cs-CZ" sz="2400" b="1" dirty="0" err="1" smtClean="0">
                <a:solidFill>
                  <a:srgbClr val="FF0000"/>
                </a:solidFill>
              </a:rPr>
              <a:t>plaited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400" dirty="0" smtClean="0"/>
              <a:t>b)</a:t>
            </a:r>
            <a:r>
              <a:rPr lang="cs-CZ" sz="2400" b="1" dirty="0" err="1" smtClean="0">
                <a:solidFill>
                  <a:srgbClr val="FF0000"/>
                </a:solidFill>
              </a:rPr>
              <a:t>rolled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342900" indent="-342900"/>
            <a:r>
              <a:rPr lang="cs-CZ" sz="2400" dirty="0" smtClean="0"/>
              <a:t>c)</a:t>
            </a:r>
            <a:r>
              <a:rPr lang="cs-CZ" sz="2400" b="1" dirty="0" err="1" smtClean="0">
                <a:solidFill>
                  <a:srgbClr val="FF0000"/>
                </a:solidFill>
              </a:rPr>
              <a:t>flattered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36096" y="5085184"/>
            <a:ext cx="114781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beaten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CDAFC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21" grpId="0" animBg="1"/>
      <p:bldP spid="22" grpId="0" animBg="1"/>
      <p:bldP spid="23" grpId="0" animBg="1"/>
      <p:bldP spid="24" grpId="0" animBg="1"/>
      <p:bldP spid="2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048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/>
              <a:t>ZDROJE</a:t>
            </a:r>
          </a:p>
          <a:p>
            <a:r>
              <a:rPr lang="cs-CZ" dirty="0" smtClean="0"/>
              <a:t>Web: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Christmas</a:t>
            </a:r>
            <a:r>
              <a:rPr lang="cs-CZ" dirty="0" smtClean="0"/>
              <a:t> [online]. [cit. 2.11.2013]. Dostupný pod licencí</a:t>
            </a:r>
            <a:r>
              <a:rPr lang="en-US" dirty="0" smtClean="0"/>
              <a:t> Creative Commons </a:t>
            </a:r>
            <a:r>
              <a:rPr lang="cs-CZ" dirty="0" smtClean="0"/>
              <a:t>na</a:t>
            </a:r>
            <a:r>
              <a:rPr lang="en-US" dirty="0" smtClean="0"/>
              <a:t> </a:t>
            </a:r>
            <a:r>
              <a:rPr lang="cs-CZ" dirty="0" smtClean="0"/>
              <a:t>WWW: http://en.wikipedia.org/wiki/Christmas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Vánoce</a:t>
            </a:r>
            <a:r>
              <a:rPr lang="cs-CZ" dirty="0" smtClean="0"/>
              <a:t> [online]. [cit. 2.11.2013]. Dostupný pod licencí </a:t>
            </a:r>
            <a:r>
              <a:rPr lang="en-US" dirty="0" smtClean="0"/>
              <a:t>Creative Commons </a:t>
            </a:r>
            <a:r>
              <a:rPr lang="cs-CZ" dirty="0" smtClean="0"/>
              <a:t>na WWW: </a:t>
            </a:r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cs.wikipedia.org/wiki/V%C3%A1noce</a:t>
            </a:r>
            <a:endParaRPr lang="cs-CZ" dirty="0" smtClean="0"/>
          </a:p>
          <a:p>
            <a:r>
              <a:rPr lang="cs-CZ" smtClean="0"/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Použité publikace:</a:t>
            </a:r>
          </a:p>
          <a:p>
            <a:pPr marL="342900" indent="-342900">
              <a:buAutoNum type="arabicPeriod"/>
            </a:pPr>
            <a:r>
              <a:rPr lang="cs-CZ" dirty="0" smtClean="0"/>
              <a:t>CHUDÁ, Jana; CHUDÝ, Tomáš. </a:t>
            </a:r>
            <a:r>
              <a:rPr lang="cs-CZ" i="1" dirty="0" err="1" smtClean="0"/>
              <a:t>Topics</a:t>
            </a:r>
            <a:r>
              <a:rPr lang="cs-CZ" i="1" dirty="0" smtClean="0"/>
              <a:t> </a:t>
            </a:r>
            <a:r>
              <a:rPr lang="cs-CZ" i="1" dirty="0" err="1" smtClean="0"/>
              <a:t>for</a:t>
            </a:r>
            <a:r>
              <a:rPr lang="cs-CZ" i="1" dirty="0" smtClean="0"/>
              <a:t> </a:t>
            </a:r>
            <a:r>
              <a:rPr lang="cs-CZ" i="1" dirty="0" err="1" smtClean="0"/>
              <a:t>English</a:t>
            </a:r>
            <a:r>
              <a:rPr lang="cs-CZ" i="1" dirty="0" smtClean="0"/>
              <a:t> </a:t>
            </a:r>
            <a:r>
              <a:rPr lang="cs-CZ" i="1" dirty="0" err="1" smtClean="0"/>
              <a:t>Conversation</a:t>
            </a:r>
            <a:r>
              <a:rPr lang="cs-CZ" dirty="0" smtClean="0"/>
              <a:t>. Havlíčkův Brod: Fragment, 1995, ISBN 80-85768-97-6. </a:t>
            </a:r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2190</TotalTime>
  <Words>1276</Words>
  <Application>Microsoft Office PowerPoint</Application>
  <PresentationFormat>Předvádění na obrazovce (4:3)</PresentationFormat>
  <Paragraphs>287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ANOTACE</vt:lpstr>
      <vt:lpstr>HOLIDAYS AND TRADITIONS</vt:lpstr>
      <vt:lpstr>HOLIDAYS AND TRADITIONS</vt:lpstr>
      <vt:lpstr>Christmas</vt:lpstr>
      <vt:lpstr>Christmas</vt:lpstr>
      <vt:lpstr>Christmas</vt:lpstr>
      <vt:lpstr>Christmas</vt:lpstr>
      <vt:lpstr>Christmas</vt:lpstr>
      <vt:lpstr>Prezentace aplikace PowerPoint</vt:lpstr>
      <vt:lpstr>Prezentace aplikace PowerPoint</vt:lpstr>
      <vt:lpstr>Prezentace aplikace PowerPoint</vt:lpstr>
      <vt:lpstr>Prezentace aplikace PowerPoint</vt:lpstr>
      <vt:lpstr>The most festive day -   24 December  - Christmas Eve</vt:lpstr>
      <vt:lpstr>Prezentace aplikace PowerPoint</vt:lpstr>
      <vt:lpstr>The most festive day -   25 December  - Christmas Day</vt:lpstr>
      <vt:lpstr>The most festive day -   25 December  - Christmas Day</vt:lpstr>
      <vt:lpstr>Christmas</vt:lpstr>
      <vt:lpstr>Christmas (revision)</vt:lpstr>
      <vt:lpstr>Christmas  (revision)</vt:lpstr>
      <vt:lpstr>Christmas  (revision)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jitka</cp:lastModifiedBy>
  <cp:revision>60</cp:revision>
  <dcterms:created xsi:type="dcterms:W3CDTF">2013-08-21T14:23:05Z</dcterms:created>
  <dcterms:modified xsi:type="dcterms:W3CDTF">2013-12-05T18:23:59Z</dcterms:modified>
</cp:coreProperties>
</file>