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82" r:id="rId2"/>
    <p:sldId id="283" r:id="rId3"/>
    <p:sldId id="256" r:id="rId4"/>
    <p:sldId id="268" r:id="rId5"/>
    <p:sldId id="257" r:id="rId6"/>
    <p:sldId id="258" r:id="rId7"/>
    <p:sldId id="259" r:id="rId8"/>
    <p:sldId id="261" r:id="rId9"/>
    <p:sldId id="262" r:id="rId10"/>
    <p:sldId id="260" r:id="rId11"/>
    <p:sldId id="263" r:id="rId12"/>
    <p:sldId id="269" r:id="rId13"/>
    <p:sldId id="264" r:id="rId14"/>
    <p:sldId id="276" r:id="rId15"/>
    <p:sldId id="265" r:id="rId16"/>
    <p:sldId id="270" r:id="rId17"/>
    <p:sldId id="273" r:id="rId18"/>
    <p:sldId id="271" r:id="rId19"/>
    <p:sldId id="272" r:id="rId20"/>
    <p:sldId id="266" r:id="rId21"/>
    <p:sldId id="274" r:id="rId22"/>
    <p:sldId id="275" r:id="rId23"/>
    <p:sldId id="277" r:id="rId24"/>
    <p:sldId id="279" r:id="rId25"/>
    <p:sldId id="27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00FFFF"/>
    <a:srgbClr val="FFCCFF"/>
    <a:srgbClr val="CC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baseline="0" dirty="0" smtClean="0"/>
            <a:t>VY_32_INOVACE_3B_19_</a:t>
          </a:r>
          <a:r>
            <a:rPr lang="cs-CZ" sz="2000" b="0" baseline="0" dirty="0" err="1" smtClean="0"/>
            <a:t>Leisure</a:t>
          </a:r>
          <a:r>
            <a:rPr lang="cs-CZ" sz="2000" b="0" baseline="0" dirty="0" smtClean="0"/>
            <a:t> </a:t>
          </a:r>
          <a:r>
            <a:rPr lang="cs-CZ" sz="2000" b="0" baseline="0" dirty="0" err="1" smtClean="0"/>
            <a:t>time</a:t>
          </a:r>
          <a:endParaRPr lang="cs-CZ" sz="2000" b="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Anglický jazyk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3., 4. ročník/septima, oktáva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dirty="0" smtClean="0">
              <a:solidFill>
                <a:schemeClr val="tx1"/>
              </a:solidFill>
            </a:rPr>
            <a:t>listopad 2013</a:t>
          </a:r>
          <a:endParaRPr lang="cs-CZ" sz="2000" dirty="0">
            <a:solidFill>
              <a:schemeClr val="tx1"/>
            </a:solidFill>
          </a:endParaRPr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dirty="0" smtClean="0">
              <a:solidFill>
                <a:schemeClr val="tx1"/>
              </a:solidFill>
            </a:rPr>
            <a:t>Ing. Naděžda </a:t>
          </a:r>
          <a:r>
            <a:rPr lang="cs-CZ" sz="2000" dirty="0" err="1" smtClean="0">
              <a:solidFill>
                <a:schemeClr val="tx1"/>
              </a:solidFill>
            </a:rPr>
            <a:t>Schánová</a:t>
          </a:r>
          <a:endParaRPr lang="cs-CZ" sz="2000" b="0" dirty="0">
            <a:solidFill>
              <a:schemeClr val="tx1"/>
            </a:solidFill>
          </a:endParaRPr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5F23536-5173-42AF-9CB1-A66DC54009ED}" type="presOf" srcId="{D1D4F407-5343-4D3F-B5B9-D407B03CAEB4}" destId="{AED2198E-93D5-4001-81B4-73124B309672}" srcOrd="1" destOrd="0" presId="urn:microsoft.com/office/officeart/2005/8/layout/target3"/>
    <dgm:cxn modelId="{93B6DF8F-3FFB-4A76-B580-EFD8FB177CD5}" type="presOf" srcId="{4C35D32F-0EAB-4CD7-82EE-45574DC2A586}" destId="{8BEBB6EC-1DAA-4CAC-8A25-BC0FCBD5DBD5}" srcOrd="0" destOrd="0" presId="urn:microsoft.com/office/officeart/2005/8/layout/target3"/>
    <dgm:cxn modelId="{936E0BFC-A3E4-4956-B99B-950757BCB900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F453272-FF4A-4956-A8B4-7D385563AD02}" type="presOf" srcId="{D1B46980-6531-4606-95E6-44980827E919}" destId="{2BE915AB-18AA-4053-B92C-3BFC9ED204BB}" srcOrd="1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7AFAA123-F94F-4CBC-AD54-786F75117B84}" type="presOf" srcId="{B651F6E3-6281-48DB-9319-2AEAFDAE7572}" destId="{619D679B-A015-4ECF-8348-D1034C574F40}" srcOrd="0" destOrd="0" presId="urn:microsoft.com/office/officeart/2005/8/layout/target3"/>
    <dgm:cxn modelId="{D8840F3E-58E0-4601-9A85-1431E7BC4002}" type="presOf" srcId="{CEBA0FA6-500F-48B5-B7A1-B51529BD38F2}" destId="{CAD3E342-3400-4A52-8AAC-15B5BF88AABE}" srcOrd="0" destOrd="0" presId="urn:microsoft.com/office/officeart/2005/8/layout/target3"/>
    <dgm:cxn modelId="{6C5494F5-1A84-4512-BCA6-93157BD0F360}" type="presOf" srcId="{4C35D32F-0EAB-4CD7-82EE-45574DC2A586}" destId="{890E4F0B-2866-4A3F-A3C7-2A14B1797930}" srcOrd="1" destOrd="0" presId="urn:microsoft.com/office/officeart/2005/8/layout/target3"/>
    <dgm:cxn modelId="{75210360-7774-4BED-A5FA-122F188CBA54}" type="presOf" srcId="{CEBA0FA6-500F-48B5-B7A1-B51529BD38F2}" destId="{02176FA0-10E9-44DC-9A54-485A362F109B}" srcOrd="1" destOrd="0" presId="urn:microsoft.com/office/officeart/2005/8/layout/target3"/>
    <dgm:cxn modelId="{9916417C-0D17-47AF-ADE8-B037511163DD}" type="presOf" srcId="{757F3AB3-0718-4624-B441-E567A8F0AB56}" destId="{333A1088-737F-45CB-B68E-254E46348037}" srcOrd="0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4CD2A431-192A-4058-997C-5560D3F972E5}" type="presOf" srcId="{BBE1F95E-D5AA-436D-B4F5-748C3834552C}" destId="{A5C228C9-6EC4-4821-934B-9E2EFBAB449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7246BC-CCB0-44BF-B541-258FD918CA29}" type="presOf" srcId="{D8197B8C-B260-4A16-BDF4-0947B075E274}" destId="{25B08C86-7E15-44DC-BE7F-FFB55DD49D12}" srcOrd="0" destOrd="0" presId="urn:microsoft.com/office/officeart/2005/8/layout/target3"/>
    <dgm:cxn modelId="{F7D13813-D982-4EC3-B708-C6BB56A06A6E}" type="presOf" srcId="{D1D4F407-5343-4D3F-B5B9-D407B03CAEB4}" destId="{D005CE8C-CC26-4C3E-AC11-E15060ECD759}" srcOrd="0" destOrd="0" presId="urn:microsoft.com/office/officeart/2005/8/layout/target3"/>
    <dgm:cxn modelId="{5606E023-1D74-4FB8-A18C-74D3965A32C2}" type="presOf" srcId="{D1B46980-6531-4606-95E6-44980827E919}" destId="{6140AFEC-043D-4C43-A2F9-D0F5331DF3A3}" srcOrd="0" destOrd="0" presId="urn:microsoft.com/office/officeart/2005/8/layout/target3"/>
    <dgm:cxn modelId="{5503FBD9-1E30-46AD-AAD8-81C0126FFC0C}" type="presOf" srcId="{D8197B8C-B260-4A16-BDF4-0947B075E274}" destId="{5A5FFA88-C948-4069-8E93-59FA12366E83}" srcOrd="1" destOrd="0" presId="urn:microsoft.com/office/officeart/2005/8/layout/target3"/>
    <dgm:cxn modelId="{1DF62258-F010-407B-BBFF-03A3263DB7C7}" type="presOf" srcId="{BBE1F95E-D5AA-436D-B4F5-748C3834552C}" destId="{B5AA812A-7391-47E3-B3BF-07AB9DC3D00C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8FB71D9-1AAD-4B9D-BF54-20F88B13005D}" type="presParOf" srcId="{333A1088-737F-45CB-B68E-254E46348037}" destId="{F5ABB229-8D3B-4694-996A-96F23CF14429}" srcOrd="0" destOrd="0" presId="urn:microsoft.com/office/officeart/2005/8/layout/target3"/>
    <dgm:cxn modelId="{B84CEF0B-EDBB-45B3-94AF-BA4DF1D8D186}" type="presParOf" srcId="{333A1088-737F-45CB-B68E-254E46348037}" destId="{F41139FD-01EE-4571-8B17-4FB00FC51163}" srcOrd="1" destOrd="0" presId="urn:microsoft.com/office/officeart/2005/8/layout/target3"/>
    <dgm:cxn modelId="{7C3CAB8C-0D16-4BB4-A6C5-A0AB5A85FF31}" type="presParOf" srcId="{333A1088-737F-45CB-B68E-254E46348037}" destId="{D005CE8C-CC26-4C3E-AC11-E15060ECD759}" srcOrd="2" destOrd="0" presId="urn:microsoft.com/office/officeart/2005/8/layout/target3"/>
    <dgm:cxn modelId="{1E703FF0-C0B3-4B81-9D0E-8F26D78C262C}" type="presParOf" srcId="{333A1088-737F-45CB-B68E-254E46348037}" destId="{2C702D82-9B77-49B7-9568-BB8EB47C3372}" srcOrd="3" destOrd="0" presId="urn:microsoft.com/office/officeart/2005/8/layout/target3"/>
    <dgm:cxn modelId="{3AEF02C7-BCF1-4701-BBC8-C8930BF8F7C6}" type="presParOf" srcId="{333A1088-737F-45CB-B68E-254E46348037}" destId="{A52A0455-90FF-4808-ABD0-F02540D31D5A}" srcOrd="4" destOrd="0" presId="urn:microsoft.com/office/officeart/2005/8/layout/target3"/>
    <dgm:cxn modelId="{0FAB21D7-90CF-4A90-A62D-B74EE07A921D}" type="presParOf" srcId="{333A1088-737F-45CB-B68E-254E46348037}" destId="{6140AFEC-043D-4C43-A2F9-D0F5331DF3A3}" srcOrd="5" destOrd="0" presId="urn:microsoft.com/office/officeart/2005/8/layout/target3"/>
    <dgm:cxn modelId="{FCB6119B-AEB3-4E2F-9618-4771633D6DDB}" type="presParOf" srcId="{333A1088-737F-45CB-B68E-254E46348037}" destId="{9358AC05-5D7D-4327-9F80-1AD486AEA664}" srcOrd="6" destOrd="0" presId="urn:microsoft.com/office/officeart/2005/8/layout/target3"/>
    <dgm:cxn modelId="{9B44EA2F-B592-4BAA-8401-983C70B3B829}" type="presParOf" srcId="{333A1088-737F-45CB-B68E-254E46348037}" destId="{313FC574-E1CD-4FB4-B054-0B805CE0447D}" srcOrd="7" destOrd="0" presId="urn:microsoft.com/office/officeart/2005/8/layout/target3"/>
    <dgm:cxn modelId="{6C5D95B4-0194-4AFB-BA32-BBEB25124238}" type="presParOf" srcId="{333A1088-737F-45CB-B68E-254E46348037}" destId="{619D679B-A015-4ECF-8348-D1034C574F40}" srcOrd="8" destOrd="0" presId="urn:microsoft.com/office/officeart/2005/8/layout/target3"/>
    <dgm:cxn modelId="{80DD7613-C82F-40DA-8D2D-451F2BF17710}" type="presParOf" srcId="{333A1088-737F-45CB-B68E-254E46348037}" destId="{322283A8-4A27-4CDA-BAE3-F381106A9174}" srcOrd="9" destOrd="0" presId="urn:microsoft.com/office/officeart/2005/8/layout/target3"/>
    <dgm:cxn modelId="{040FE556-FE77-431A-91BB-122A4CC0B1AE}" type="presParOf" srcId="{333A1088-737F-45CB-B68E-254E46348037}" destId="{FFC9F71D-1B4F-4AD9-A4A6-86ADEFC8AF5C}" srcOrd="10" destOrd="0" presId="urn:microsoft.com/office/officeart/2005/8/layout/target3"/>
    <dgm:cxn modelId="{BC1385AB-E9FC-4BAE-9825-8DD4FCC27D16}" type="presParOf" srcId="{333A1088-737F-45CB-B68E-254E46348037}" destId="{25B08C86-7E15-44DC-BE7F-FFB55DD49D12}" srcOrd="11" destOrd="0" presId="urn:microsoft.com/office/officeart/2005/8/layout/target3"/>
    <dgm:cxn modelId="{5DEE696F-F7DC-414C-A10B-FCF53889A64F}" type="presParOf" srcId="{333A1088-737F-45CB-B68E-254E46348037}" destId="{76644BE8-9D7C-4C09-B250-3D10AF48CBB7}" srcOrd="12" destOrd="0" presId="urn:microsoft.com/office/officeart/2005/8/layout/target3"/>
    <dgm:cxn modelId="{AB4F600B-CC24-4BC7-9740-B25D66A8E7E6}" type="presParOf" srcId="{333A1088-737F-45CB-B68E-254E46348037}" destId="{EE85B701-7295-41C0-BA7A-34D3756A2AE6}" srcOrd="13" destOrd="0" presId="urn:microsoft.com/office/officeart/2005/8/layout/target3"/>
    <dgm:cxn modelId="{3D715CAF-71BE-4EFF-B0C7-1515398F0A77}" type="presParOf" srcId="{333A1088-737F-45CB-B68E-254E46348037}" destId="{8BEBB6EC-1DAA-4CAC-8A25-BC0FCBD5DBD5}" srcOrd="14" destOrd="0" presId="urn:microsoft.com/office/officeart/2005/8/layout/target3"/>
    <dgm:cxn modelId="{0EDCC5CF-3D1B-4D6E-B306-547C2714E368}" type="presParOf" srcId="{333A1088-737F-45CB-B68E-254E46348037}" destId="{5955ED15-90AA-4F08-A8A5-1ED70581E58B}" srcOrd="15" destOrd="0" presId="urn:microsoft.com/office/officeart/2005/8/layout/target3"/>
    <dgm:cxn modelId="{C9B806C3-1387-421A-B314-AEE9B4AEF9C3}" type="presParOf" srcId="{333A1088-737F-45CB-B68E-254E46348037}" destId="{26528689-9DF4-4685-8F23-BABDBD774F07}" srcOrd="16" destOrd="0" presId="urn:microsoft.com/office/officeart/2005/8/layout/target3"/>
    <dgm:cxn modelId="{3529AD52-2F3B-4D89-ACE5-85ADA0AF5471}" type="presParOf" srcId="{333A1088-737F-45CB-B68E-254E46348037}" destId="{CAD3E342-3400-4A52-8AAC-15B5BF88AABE}" srcOrd="17" destOrd="0" presId="urn:microsoft.com/office/officeart/2005/8/layout/target3"/>
    <dgm:cxn modelId="{EC9F0AC3-403C-47A3-9322-B529D2628F9C}" type="presParOf" srcId="{333A1088-737F-45CB-B68E-254E46348037}" destId="{486F9B35-3F77-4B86-95AC-C956F2B86E44}" srcOrd="18" destOrd="0" presId="urn:microsoft.com/office/officeart/2005/8/layout/target3"/>
    <dgm:cxn modelId="{1216C100-80A9-44D9-8997-A7BB467C8338}" type="presParOf" srcId="{333A1088-737F-45CB-B68E-254E46348037}" destId="{FE72208B-B9B5-47BF-B463-2DC6D6185814}" srcOrd="19" destOrd="0" presId="urn:microsoft.com/office/officeart/2005/8/layout/target3"/>
    <dgm:cxn modelId="{C6543260-047C-4CF6-8C2C-6C18BF6A2FAE}" type="presParOf" srcId="{333A1088-737F-45CB-B68E-254E46348037}" destId="{A5C228C9-6EC4-4821-934B-9E2EFBAB4497}" srcOrd="20" destOrd="0" presId="urn:microsoft.com/office/officeart/2005/8/layout/target3"/>
    <dgm:cxn modelId="{5BFF90EA-EDE8-481B-BF69-856A8C191D51}" type="presParOf" srcId="{333A1088-737F-45CB-B68E-254E46348037}" destId="{AED2198E-93D5-4001-81B4-73124B309672}" srcOrd="21" destOrd="0" presId="urn:microsoft.com/office/officeart/2005/8/layout/target3"/>
    <dgm:cxn modelId="{7C56E75B-43B4-41AA-925B-D754CC838E53}" type="presParOf" srcId="{333A1088-737F-45CB-B68E-254E46348037}" destId="{2BE915AB-18AA-4053-B92C-3BFC9ED204BB}" srcOrd="22" destOrd="0" presId="urn:microsoft.com/office/officeart/2005/8/layout/target3"/>
    <dgm:cxn modelId="{43207F68-2A23-4ADB-A866-E9E9C01CFC3A}" type="presParOf" srcId="{333A1088-737F-45CB-B68E-254E46348037}" destId="{6BB5E863-4638-4E1D-BFDE-399D028AC4ED}" srcOrd="23" destOrd="0" presId="urn:microsoft.com/office/officeart/2005/8/layout/target3"/>
    <dgm:cxn modelId="{5C617AFA-A3A9-443B-9A4C-F188A4745DBD}" type="presParOf" srcId="{333A1088-737F-45CB-B68E-254E46348037}" destId="{5A5FFA88-C948-4069-8E93-59FA12366E83}" srcOrd="24" destOrd="0" presId="urn:microsoft.com/office/officeart/2005/8/layout/target3"/>
    <dgm:cxn modelId="{ECF604FC-BD97-412A-9F42-9F0D08D0D63F}" type="presParOf" srcId="{333A1088-737F-45CB-B68E-254E46348037}" destId="{890E4F0B-2866-4A3F-A3C7-2A14B1797930}" srcOrd="25" destOrd="0" presId="urn:microsoft.com/office/officeart/2005/8/layout/target3"/>
    <dgm:cxn modelId="{A646EB08-CB83-479F-80BA-06FEEA9A5575}" type="presParOf" srcId="{333A1088-737F-45CB-B68E-254E46348037}" destId="{02176FA0-10E9-44DC-9A54-485A362F109B}" srcOrd="26" destOrd="0" presId="urn:microsoft.com/office/officeart/2005/8/layout/target3"/>
    <dgm:cxn modelId="{585FA215-08A1-4812-A319-A9BE19312873}" type="presParOf" srcId="{333A1088-737F-45CB-B68E-254E46348037}" destId="{B5AA812A-7391-47E3-B3BF-07AB9DC3D00C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841" y="0"/>
          <a:ext cx="6973433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Gymnázium Lovosice, Sady pionýrů 600/6</a:t>
          </a:r>
          <a:endParaRPr lang="cs-CZ" sz="2000" b="0" kern="1200" dirty="0"/>
        </a:p>
      </dsp:txBody>
      <dsp:txXfrm>
        <a:off x="1256841" y="0"/>
        <a:ext cx="6973433" cy="254771"/>
      </dsp:txXfrm>
    </dsp:sp>
    <dsp:sp modelId="{A52A0455-90FF-4808-ABD0-F02540D31D5A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shade val="51000"/>
                <a:satMod val="130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shade val="93000"/>
                <a:satMod val="13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254771"/>
          <a:ext cx="697343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744128"/>
              <a:satOff val="4483"/>
              <a:lumOff val="35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CZ.1.07/1.5.00/34.1073</a:t>
          </a:r>
          <a:endParaRPr lang="cs-CZ" sz="2000" b="0" kern="1200" dirty="0"/>
        </a:p>
      </dsp:txBody>
      <dsp:txXfrm>
        <a:off x="1273856" y="254771"/>
        <a:ext cx="6973433" cy="254771"/>
      </dsp:txXfrm>
    </dsp:sp>
    <dsp:sp modelId="{313FC574-E1CD-4FB4-B054-0B805CE0447D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509542"/>
          <a:ext cx="697343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488257"/>
              <a:satOff val="8966"/>
              <a:lumOff val="71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kern="12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kern="1200" baseline="0" dirty="0" smtClean="0"/>
            <a:t>VY_32_INOVACE_3B_19_</a:t>
          </a:r>
          <a:r>
            <a:rPr lang="cs-CZ" sz="2000" b="0" kern="1200" baseline="0" dirty="0" err="1" smtClean="0"/>
            <a:t>Leisure</a:t>
          </a:r>
          <a:r>
            <a:rPr lang="cs-CZ" sz="2000" b="0" kern="1200" baseline="0" dirty="0" smtClean="0"/>
            <a:t> </a:t>
          </a:r>
          <a:r>
            <a:rPr lang="cs-CZ" sz="2000" b="0" kern="1200" baseline="0" dirty="0" err="1" smtClean="0"/>
            <a:t>time</a:t>
          </a:r>
          <a:endParaRPr lang="cs-CZ" sz="2000" b="0" kern="1200" dirty="0"/>
        </a:p>
      </dsp:txBody>
      <dsp:txXfrm>
        <a:off x="1273856" y="509542"/>
        <a:ext cx="6973433" cy="254771"/>
      </dsp:txXfrm>
    </dsp:sp>
    <dsp:sp modelId="{FFC9F71D-1B4F-4AD9-A4A6-86ADEFC8AF5C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764313"/>
          <a:ext cx="697343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kern="1200" dirty="0" smtClean="0">
              <a:solidFill>
                <a:schemeClr val="tx1"/>
              </a:solidFill>
            </a:rPr>
            <a:t>: Anglický jazyk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764313"/>
        <a:ext cx="6973433" cy="254773"/>
      </dsp:txXfrm>
    </dsp:sp>
    <dsp:sp modelId="{EE85B701-7295-41C0-BA7A-34D3756A2AE6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019086"/>
          <a:ext cx="697343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976513"/>
              <a:satOff val="17933"/>
              <a:lumOff val="143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kern="1200" dirty="0" smtClean="0">
              <a:solidFill>
                <a:schemeClr val="tx1"/>
              </a:solidFill>
            </a:rPr>
            <a:t>3., 4. ročník/septima, oktáva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019086"/>
        <a:ext cx="6973433" cy="254771"/>
      </dsp:txXfrm>
    </dsp:sp>
    <dsp:sp modelId="{26528689-9DF4-4685-8F23-BABDBD774F07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shade val="51000"/>
                <a:satMod val="130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shade val="93000"/>
                <a:satMod val="13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AD3E342-3400-4A52-8AAC-15B5BF88AABE}">
      <dsp:nvSpPr>
        <dsp:cNvPr id="0" name=""/>
        <dsp:cNvSpPr/>
      </dsp:nvSpPr>
      <dsp:spPr>
        <a:xfrm>
          <a:off x="1273856" y="1273857"/>
          <a:ext cx="697343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720641"/>
              <a:satOff val="22416"/>
              <a:lumOff val="179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kern="1200" dirty="0" smtClean="0">
              <a:solidFill>
                <a:schemeClr val="tx1"/>
              </a:solidFill>
            </a:rPr>
            <a:t>listopad 2013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273857"/>
        <a:ext cx="6973433" cy="254771"/>
      </dsp:txXfrm>
    </dsp:sp>
    <dsp:sp modelId="{FE72208B-B9B5-47BF-B463-2DC6D6185814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5C228C9-6EC4-4821-934B-9E2EFBAB4497}">
      <dsp:nvSpPr>
        <dsp:cNvPr id="0" name=""/>
        <dsp:cNvSpPr/>
      </dsp:nvSpPr>
      <dsp:spPr>
        <a:xfrm>
          <a:off x="1273856" y="1512168"/>
          <a:ext cx="697343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kern="1200" dirty="0" smtClean="0">
              <a:solidFill>
                <a:schemeClr val="tx1"/>
              </a:solidFill>
            </a:rPr>
            <a:t>Ing. Naděžda </a:t>
          </a:r>
          <a:r>
            <a:rPr lang="cs-CZ" sz="2000" kern="1200" dirty="0" err="1" smtClean="0">
              <a:solidFill>
                <a:schemeClr val="tx1"/>
              </a:solidFill>
            </a:rPr>
            <a:t>Schánová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6" y="1512168"/>
        <a:ext cx="697343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1EC118-FBD7-4777-8751-9756CEB7A7AA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280390-190D-4AC2-9A80-8E640142C8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280390-190D-4AC2-9A80-8E640142C807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5.wmf"/><Relationship Id="rId7" Type="http://schemas.openxmlformats.org/officeDocument/2006/relationships/image" Target="../media/image18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17.jpeg"/><Relationship Id="rId10" Type="http://schemas.openxmlformats.org/officeDocument/2006/relationships/image" Target="../media/image21.wmf"/><Relationship Id="rId4" Type="http://schemas.openxmlformats.org/officeDocument/2006/relationships/image" Target="../media/image16.wmf"/><Relationship Id="rId9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wmf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wmf"/><Relationship Id="rId7" Type="http://schemas.openxmlformats.org/officeDocument/2006/relationships/image" Target="../media/image3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eg"/><Relationship Id="rId11" Type="http://schemas.openxmlformats.org/officeDocument/2006/relationships/image" Target="../media/image40.wmf"/><Relationship Id="rId5" Type="http://schemas.openxmlformats.org/officeDocument/2006/relationships/image" Target="../media/image34.jpeg"/><Relationship Id="rId10" Type="http://schemas.openxmlformats.org/officeDocument/2006/relationships/image" Target="../media/image39.png"/><Relationship Id="rId4" Type="http://schemas.openxmlformats.org/officeDocument/2006/relationships/image" Target="../media/image33.jpeg"/><Relationship Id="rId9" Type="http://schemas.openxmlformats.org/officeDocument/2006/relationships/image" Target="../media/image38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jpeg"/><Relationship Id="rId5" Type="http://schemas.openxmlformats.org/officeDocument/2006/relationships/image" Target="../media/image52.jpeg"/><Relationship Id="rId4" Type="http://schemas.openxmlformats.org/officeDocument/2006/relationships/image" Target="../media/image51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wmf"/><Relationship Id="rId13" Type="http://schemas.openxmlformats.org/officeDocument/2006/relationships/image" Target="../media/image64.jpeg"/><Relationship Id="rId18" Type="http://schemas.openxmlformats.org/officeDocument/2006/relationships/image" Target="../media/image69.jpeg"/><Relationship Id="rId3" Type="http://schemas.openxmlformats.org/officeDocument/2006/relationships/image" Target="../media/image54.wmf"/><Relationship Id="rId21" Type="http://schemas.openxmlformats.org/officeDocument/2006/relationships/image" Target="../media/image72.jpeg"/><Relationship Id="rId7" Type="http://schemas.openxmlformats.org/officeDocument/2006/relationships/image" Target="../media/image58.wmf"/><Relationship Id="rId12" Type="http://schemas.openxmlformats.org/officeDocument/2006/relationships/image" Target="../media/image63.png"/><Relationship Id="rId17" Type="http://schemas.openxmlformats.org/officeDocument/2006/relationships/image" Target="../media/image68.jpeg"/><Relationship Id="rId2" Type="http://schemas.openxmlformats.org/officeDocument/2006/relationships/image" Target="../media/image3.jpeg"/><Relationship Id="rId16" Type="http://schemas.openxmlformats.org/officeDocument/2006/relationships/image" Target="../media/image67.jpeg"/><Relationship Id="rId20" Type="http://schemas.openxmlformats.org/officeDocument/2006/relationships/image" Target="../media/image7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wmf"/><Relationship Id="rId11" Type="http://schemas.openxmlformats.org/officeDocument/2006/relationships/image" Target="../media/image62.wmf"/><Relationship Id="rId5" Type="http://schemas.openxmlformats.org/officeDocument/2006/relationships/image" Target="../media/image56.wmf"/><Relationship Id="rId15" Type="http://schemas.openxmlformats.org/officeDocument/2006/relationships/image" Target="../media/image66.jpeg"/><Relationship Id="rId10" Type="http://schemas.openxmlformats.org/officeDocument/2006/relationships/image" Target="../media/image61.wmf"/><Relationship Id="rId19" Type="http://schemas.openxmlformats.org/officeDocument/2006/relationships/image" Target="../media/image70.jpeg"/><Relationship Id="rId4" Type="http://schemas.openxmlformats.org/officeDocument/2006/relationships/image" Target="../media/image55.wmf"/><Relationship Id="rId9" Type="http://schemas.openxmlformats.org/officeDocument/2006/relationships/image" Target="../media/image60.wmf"/><Relationship Id="rId14" Type="http://schemas.openxmlformats.org/officeDocument/2006/relationships/image" Target="../media/image65.jpeg"/><Relationship Id="rId22" Type="http://schemas.openxmlformats.org/officeDocument/2006/relationships/image" Target="../media/image73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jpeg"/><Relationship Id="rId3" Type="http://schemas.openxmlformats.org/officeDocument/2006/relationships/image" Target="../media/image3.jpeg"/><Relationship Id="rId7" Type="http://schemas.openxmlformats.org/officeDocument/2006/relationships/image" Target="../media/image7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wmf"/><Relationship Id="rId11" Type="http://schemas.openxmlformats.org/officeDocument/2006/relationships/image" Target="../media/image80.jpeg"/><Relationship Id="rId5" Type="http://schemas.openxmlformats.org/officeDocument/2006/relationships/image" Target="../media/image71.wmf"/><Relationship Id="rId10" Type="http://schemas.openxmlformats.org/officeDocument/2006/relationships/image" Target="../media/image79.jpeg"/><Relationship Id="rId4" Type="http://schemas.openxmlformats.org/officeDocument/2006/relationships/image" Target="../media/image74.jpeg"/><Relationship Id="rId9" Type="http://schemas.openxmlformats.org/officeDocument/2006/relationships/image" Target="../media/image78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wmf"/><Relationship Id="rId13" Type="http://schemas.openxmlformats.org/officeDocument/2006/relationships/image" Target="../media/image89.png"/><Relationship Id="rId18" Type="http://schemas.openxmlformats.org/officeDocument/2006/relationships/image" Target="../media/image94.png"/><Relationship Id="rId3" Type="http://schemas.openxmlformats.org/officeDocument/2006/relationships/audio" Target="file:///C:\Users\admin\AppData\Local\Microsoft\Windows\Temporary%20Internet%20Files\Content.IE5\R25N6JJS\MS900082211%5b2%5d.mid" TargetMode="External"/><Relationship Id="rId7" Type="http://schemas.openxmlformats.org/officeDocument/2006/relationships/image" Target="../media/image83.wmf"/><Relationship Id="rId12" Type="http://schemas.openxmlformats.org/officeDocument/2006/relationships/image" Target="../media/image88.wmf"/><Relationship Id="rId17" Type="http://schemas.openxmlformats.org/officeDocument/2006/relationships/image" Target="../media/image93.wmf"/><Relationship Id="rId2" Type="http://schemas.openxmlformats.org/officeDocument/2006/relationships/audio" Target="../media/audio3.wav"/><Relationship Id="rId16" Type="http://schemas.openxmlformats.org/officeDocument/2006/relationships/image" Target="../media/image92.jpeg"/><Relationship Id="rId1" Type="http://schemas.openxmlformats.org/officeDocument/2006/relationships/audio" Target="../media/audio2.wav"/><Relationship Id="rId6" Type="http://schemas.openxmlformats.org/officeDocument/2006/relationships/image" Target="../media/image82.wmf"/><Relationship Id="rId11" Type="http://schemas.openxmlformats.org/officeDocument/2006/relationships/image" Target="../media/image87.wmf"/><Relationship Id="rId5" Type="http://schemas.openxmlformats.org/officeDocument/2006/relationships/image" Target="../media/image3.jpeg"/><Relationship Id="rId15" Type="http://schemas.openxmlformats.org/officeDocument/2006/relationships/image" Target="../media/image91.wmf"/><Relationship Id="rId10" Type="http://schemas.openxmlformats.org/officeDocument/2006/relationships/image" Target="../media/image86.wmf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85.wmf"/><Relationship Id="rId14" Type="http://schemas.openxmlformats.org/officeDocument/2006/relationships/image" Target="../media/image90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95.jpeg"/><Relationship Id="rId7" Type="http://schemas.openxmlformats.org/officeDocument/2006/relationships/image" Target="../media/image99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8.jpeg"/><Relationship Id="rId5" Type="http://schemas.openxmlformats.org/officeDocument/2006/relationships/image" Target="../media/image97.jpeg"/><Relationship Id="rId4" Type="http://schemas.openxmlformats.org/officeDocument/2006/relationships/image" Target="../media/image96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5" descr="GYMLOVO_logo BRV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smtClean="0">
                <a:latin typeface="Times New Roman" pitchFamily="18" charset="0"/>
              </a:rPr>
              <a:t>Prezentace  „</a:t>
            </a:r>
            <a:r>
              <a:rPr lang="cs-CZ" sz="2400" dirty="0" err="1" smtClean="0">
                <a:latin typeface="Times New Roman" pitchFamily="18" charset="0"/>
              </a:rPr>
              <a:t>L</a:t>
            </a:r>
            <a:r>
              <a:rPr lang="cs-CZ" sz="2400" dirty="0" err="1" smtClean="0">
                <a:latin typeface="Times New Roman" pitchFamily="18" charset="0"/>
              </a:rPr>
              <a:t>eisure</a:t>
            </a:r>
            <a:r>
              <a:rPr lang="cs-CZ" sz="2400" dirty="0" smtClean="0">
                <a:latin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</a:rPr>
              <a:t>time</a:t>
            </a:r>
            <a:r>
              <a:rPr lang="cs-CZ" sz="2400" dirty="0" smtClean="0">
                <a:latin typeface="Times New Roman" pitchFamily="18" charset="0"/>
              </a:rPr>
              <a:t>“ je určena k opakování a přípravě k maturitě z anglického jazyka pro žáky septimy, oktávy, třetích a čtvrtých ročníků gymnázia. Materiál </a:t>
            </a:r>
            <a:r>
              <a:rPr lang="cs-CZ" sz="2400" dirty="0" smtClean="0">
                <a:latin typeface="Times New Roman" pitchFamily="18" charset="0"/>
              </a:rPr>
              <a:t>je vhodný</a:t>
            </a:r>
            <a:r>
              <a:rPr lang="cs-CZ" sz="2400" dirty="0" smtClean="0">
                <a:latin typeface="Times New Roman" pitchFamily="18" charset="0"/>
              </a:rPr>
              <a:t> i pro mladší žáky. </a:t>
            </a:r>
            <a:r>
              <a:rPr lang="cs-CZ" sz="2400" dirty="0" smtClean="0">
                <a:latin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</a:rPr>
              <a:t>Tato prezentace se může zpracovat v jedné hodině výuky.</a:t>
            </a:r>
            <a:endParaRPr lang="cs-CZ" sz="2400" dirty="0" smtClean="0">
              <a:latin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</a:rPr>
              <a:t>		„Volný čas“ - toto široké téma je zpracováno tak, aby vybízelo žáky k zamyšlení nad nastolenými otázkami a vyústilo v diskusi. Žáci revidují svou znalost slovní zásoby a gramatiky spojenou s tímto tématem. </a:t>
            </a:r>
            <a:endParaRPr lang="cs-CZ" sz="2400" dirty="0" smtClean="0">
              <a:latin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</a:rPr>
              <a:t>	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8000"/>
          </a:xfrm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en-GB" b="1" dirty="0" smtClean="0"/>
              <a:t>Leisure time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</a:t>
            </a:r>
            <a:br>
              <a:rPr lang="en-GB" dirty="0" smtClean="0"/>
            </a:br>
            <a:r>
              <a:rPr lang="en-GB" b="1" dirty="0" smtClean="0"/>
              <a:t>Free time and entertainment</a:t>
            </a:r>
            <a:endParaRPr lang="en-GB" b="1" dirty="0"/>
          </a:p>
        </p:txBody>
      </p:sp>
      <p:pic>
        <p:nvPicPr>
          <p:cNvPr id="4" name="Picture 13" descr="C:\Users\admin\AppData\Local\Microsoft\Windows\Temporary Internet Files\Content.IE5\MZFI9CWU\MP90039995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78050" y="2132856"/>
            <a:ext cx="2055501" cy="2976081"/>
          </a:xfrm>
          <a:prstGeom prst="rect">
            <a:avLst/>
          </a:prstGeom>
          <a:noFill/>
        </p:spPr>
      </p:pic>
      <p:pic>
        <p:nvPicPr>
          <p:cNvPr id="5" name="Picture 2" descr="C:\Users\admin\AppData\Local\Microsoft\Windows\Temporary Internet Files\Content.IE5\8B2KY4MX\MP900439352[1].jpg"/>
          <p:cNvPicPr>
            <a:picLocks noChangeAspect="1" noChangeArrowheads="1"/>
          </p:cNvPicPr>
          <p:nvPr/>
        </p:nvPicPr>
        <p:blipFill>
          <a:blip r:embed="rId4" cstate="print"/>
          <a:srcRect t="7356"/>
          <a:stretch>
            <a:fillRect/>
          </a:stretch>
        </p:blipFill>
        <p:spPr bwMode="auto">
          <a:xfrm>
            <a:off x="1331640" y="2132855"/>
            <a:ext cx="2174376" cy="30189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 rot="16200000">
            <a:off x="1253344" y="-1253344"/>
            <a:ext cx="6960840" cy="946752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Free</a:t>
            </a:r>
            <a:r>
              <a:rPr kumimoji="0" lang="cs-CZ" sz="4400" b="0" i="0" u="none" strike="noStrike" kern="1200" cap="none" spc="0" normalizeH="0" baseline="0" noProof="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400" b="1" i="0" u="none" strike="noStrike" kern="1200" cap="none" spc="0" normalizeH="0" baseline="0" noProof="0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time</a:t>
            </a:r>
            <a:r>
              <a:rPr kumimoji="0" lang="cs-CZ" sz="4400" b="0" i="0" u="none" strike="noStrike" kern="1200" cap="none" spc="0" normalizeH="0" baseline="0" noProof="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400" b="1" i="0" u="none" strike="noStrike" kern="1200" cap="none" spc="0" normalizeH="0" baseline="0" noProof="0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and</a:t>
            </a:r>
            <a:r>
              <a:rPr kumimoji="0" lang="cs-CZ" sz="4400" b="0" i="0" u="none" strike="noStrike" kern="1200" cap="none" spc="0" normalizeH="0" baseline="0" noProof="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400" b="1" i="0" u="none" strike="noStrike" kern="1200" cap="none" spc="0" normalizeH="0" baseline="0" noProof="0" dirty="0" err="1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entertainment</a:t>
            </a:r>
            <a:endParaRPr kumimoji="0" lang="cs-CZ" sz="4400" b="1" i="0" u="none" strike="noStrike" kern="1200" cap="none" spc="0" normalizeH="0" baseline="0" noProof="0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" name="Picture 8" descr="C:\Users\admin\AppData\Local\Microsoft\Windows\Temporary Internet Files\Content.IE5\AORQ2QD9\MP90040368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108443"/>
            <a:ext cx="7095095" cy="664111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3568" y="0"/>
            <a:ext cx="8712968" cy="461665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	      </a:t>
            </a:r>
            <a:r>
              <a:rPr lang="en-GB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We met at </a:t>
            </a:r>
            <a:r>
              <a:rPr lang="en-GB" sz="24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animal / dog home </a:t>
            </a:r>
            <a:r>
              <a:rPr lang="en-GB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– love at first sight</a:t>
            </a:r>
            <a:endParaRPr lang="en-GB" sz="2400" b="1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/>
            </a:r>
            <a:b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</a:br>
            <a:r>
              <a:rPr lang="cs-CZ" b="1" dirty="0" smtClean="0"/>
              <a:t> </a:t>
            </a:r>
            <a:r>
              <a:rPr lang="en-GB" sz="36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L</a:t>
            </a:r>
            <a:r>
              <a:rPr lang="en-GB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e</a:t>
            </a:r>
            <a:r>
              <a:rPr lang="en-GB" sz="3600" b="1" dirty="0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i</a:t>
            </a:r>
            <a:r>
              <a:rPr lang="en-GB" sz="36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s</a:t>
            </a:r>
            <a:r>
              <a:rPr lang="en-GB" sz="3600" b="1" dirty="0" smtClean="0">
                <a:ln>
                  <a:solidFill>
                    <a:schemeClr val="tx1"/>
                  </a:solidFill>
                </a:ln>
                <a:solidFill>
                  <a:srgbClr val="002060"/>
                </a:solidFill>
              </a:rPr>
              <a:t>u</a:t>
            </a:r>
            <a:r>
              <a:rPr lang="en-GB" sz="3600" b="1" dirty="0" smtClean="0">
                <a:ln>
                  <a:solidFill>
                    <a:schemeClr val="tx1"/>
                  </a:solidFill>
                </a:ln>
                <a:solidFill>
                  <a:srgbClr val="FF9900"/>
                </a:solidFill>
              </a:rPr>
              <a:t>r</a:t>
            </a:r>
            <a:r>
              <a:rPr lang="en-GB" sz="36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e</a:t>
            </a:r>
            <a:r>
              <a:rPr lang="en-GB" sz="3600" b="1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en-GB" sz="36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</a:t>
            </a:r>
            <a:r>
              <a:rPr lang="en-GB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i</a:t>
            </a:r>
            <a:r>
              <a:rPr lang="en-GB" sz="36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m</a:t>
            </a:r>
            <a:r>
              <a:rPr lang="en-GB" sz="3600" b="1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e</a:t>
            </a:r>
            <a:r>
              <a:rPr lang="en-GB" sz="3600" b="1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en-GB" sz="3600" dirty="0" smtClean="0"/>
              <a:t>/</a:t>
            </a:r>
            <a:r>
              <a:rPr lang="en-GB" sz="5300" b="1" dirty="0" smtClean="0"/>
              <a:t> 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Free</a:t>
            </a:r>
            <a:r>
              <a:rPr lang="en-GB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en-GB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time</a:t>
            </a:r>
            <a:r>
              <a:rPr lang="en-GB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en-GB" b="1" dirty="0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and</a:t>
            </a:r>
            <a:r>
              <a:rPr lang="en-GB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en-GB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entertainment</a:t>
            </a:r>
            <a:br>
              <a:rPr lang="en-GB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</a:br>
            <a:endParaRPr lang="en-GB" b="1" dirty="0">
              <a:ln>
                <a:solidFill>
                  <a:schemeClr val="tx1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065315"/>
          </a:xfrm>
          <a:solidFill>
            <a:schemeClr val="accent6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txBody>
          <a:bodyPr>
            <a:normAutofit fontScale="77500" lnSpcReduction="20000"/>
          </a:bodyPr>
          <a:lstStyle/>
          <a:p>
            <a:pPr algn="ctr">
              <a:buNone/>
            </a:pPr>
            <a:r>
              <a:rPr lang="en-GB" sz="2400" dirty="0" smtClean="0"/>
              <a:t>Let´s have a look at one of several definitions of </a:t>
            </a:r>
          </a:p>
          <a:p>
            <a:pPr algn="ctr">
              <a:buNone/>
            </a:pPr>
            <a:r>
              <a:rPr lang="en-GB" sz="2400" dirty="0" smtClean="0"/>
              <a:t>leisure /free time:</a:t>
            </a:r>
          </a:p>
          <a:p>
            <a:pPr>
              <a:buNone/>
            </a:pPr>
            <a:r>
              <a:rPr lang="en-GB" sz="2400" b="1" dirty="0" smtClean="0"/>
              <a:t>	</a:t>
            </a:r>
            <a:r>
              <a:rPr lang="en-GB" sz="2800" b="1" dirty="0" smtClean="0"/>
              <a:t>Leisure</a:t>
            </a:r>
            <a:r>
              <a:rPr lang="en-GB" sz="2800" dirty="0" smtClean="0"/>
              <a:t>, or </a:t>
            </a:r>
            <a:r>
              <a:rPr lang="en-GB" sz="2800" b="1" dirty="0" smtClean="0"/>
              <a:t>free time</a:t>
            </a:r>
            <a:r>
              <a:rPr lang="en-GB" sz="2800" dirty="0" smtClean="0"/>
              <a:t>, </a:t>
            </a:r>
          </a:p>
          <a:p>
            <a:pPr>
              <a:buNone/>
            </a:pPr>
            <a:r>
              <a:rPr lang="en-GB" sz="2800" dirty="0" smtClean="0"/>
              <a:t>	is time spent </a:t>
            </a:r>
            <a:r>
              <a:rPr lang="en-GB" sz="2800" b="1" dirty="0" smtClean="0"/>
              <a:t>away from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			   </a:t>
            </a:r>
            <a:endParaRPr lang="en-GB" sz="2400" b="1" dirty="0" smtClean="0"/>
          </a:p>
          <a:p>
            <a:pPr>
              <a:buNone/>
            </a:pPr>
            <a:r>
              <a:rPr lang="en-GB" sz="2400" dirty="0" smtClean="0"/>
              <a:t>	    		     </a:t>
            </a:r>
            <a:r>
              <a:rPr lang="en-GB" sz="3600" b="1" dirty="0" smtClean="0">
                <a:solidFill>
                  <a:srgbClr val="002060"/>
                </a:solidFill>
              </a:rPr>
              <a:t>business</a:t>
            </a:r>
          </a:p>
          <a:p>
            <a:pPr>
              <a:buNone/>
            </a:pPr>
            <a:r>
              <a:rPr lang="en-GB" sz="3600" dirty="0" smtClean="0"/>
              <a:t>		     </a:t>
            </a:r>
            <a:r>
              <a:rPr lang="en-GB" sz="3600" b="1" dirty="0" smtClean="0">
                <a:solidFill>
                  <a:schemeClr val="accent3">
                    <a:lumMod val="50000"/>
                  </a:schemeClr>
                </a:solidFill>
              </a:rPr>
              <a:t>work</a:t>
            </a:r>
            <a:endParaRPr lang="en-GB" sz="36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en-GB" sz="3600" dirty="0" smtClean="0"/>
              <a:t>			</a:t>
            </a:r>
          </a:p>
          <a:p>
            <a:pPr>
              <a:buNone/>
            </a:pPr>
            <a:r>
              <a:rPr lang="en-GB" sz="3600" b="1" dirty="0" smtClean="0">
                <a:solidFill>
                  <a:schemeClr val="accent2">
                    <a:lumMod val="75000"/>
                  </a:schemeClr>
                </a:solidFill>
              </a:rPr>
              <a:t>			domestic chores.</a:t>
            </a:r>
          </a:p>
          <a:p>
            <a:pPr>
              <a:buNone/>
            </a:pPr>
            <a:r>
              <a:rPr lang="en-GB" sz="2400" dirty="0" smtClean="0"/>
              <a:t> </a:t>
            </a:r>
            <a:endParaRPr lang="en-GB" dirty="0"/>
          </a:p>
        </p:txBody>
      </p:sp>
      <p:sp>
        <p:nvSpPr>
          <p:cNvPr id="5" name="Obdélník 4"/>
          <p:cNvSpPr/>
          <p:nvPr/>
        </p:nvSpPr>
        <p:spPr>
          <a:xfrm>
            <a:off x="3995936" y="2420888"/>
            <a:ext cx="4752528" cy="27699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>
                <a:solidFill>
                  <a:srgbClr val="FF0000"/>
                </a:solidFill>
              </a:rPr>
              <a:t>It also </a:t>
            </a:r>
            <a:r>
              <a:rPr lang="en-GB" sz="2400" b="1" dirty="0" smtClean="0">
                <a:solidFill>
                  <a:srgbClr val="FF0000"/>
                </a:solidFill>
              </a:rPr>
              <a:t>excludes </a:t>
            </a:r>
            <a:r>
              <a:rPr lang="en-GB" sz="2400" dirty="0" smtClean="0">
                <a:solidFill>
                  <a:srgbClr val="FF0000"/>
                </a:solidFill>
              </a:rPr>
              <a:t>time spent on </a:t>
            </a:r>
          </a:p>
          <a:p>
            <a:r>
              <a:rPr lang="en-GB" sz="2400" dirty="0" smtClean="0">
                <a:solidFill>
                  <a:srgbClr val="FF0000"/>
                </a:solidFill>
              </a:rPr>
              <a:t>necessary  activities such as </a:t>
            </a:r>
          </a:p>
          <a:p>
            <a:endParaRPr lang="en-GB" b="1" dirty="0" smtClean="0">
              <a:solidFill>
                <a:srgbClr val="00FFFF"/>
              </a:solidFill>
            </a:endParaRPr>
          </a:p>
          <a:p>
            <a:endParaRPr lang="en-GB" sz="3600" b="1" dirty="0" smtClean="0">
              <a:ln>
                <a:solidFill>
                  <a:schemeClr val="tx1"/>
                </a:solidFill>
              </a:ln>
              <a:solidFill>
                <a:srgbClr val="00FFFF"/>
              </a:solidFill>
            </a:endParaRPr>
          </a:p>
          <a:p>
            <a:r>
              <a:rPr lang="en-GB" sz="3600" b="1" dirty="0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sleeping</a:t>
            </a:r>
            <a:endParaRPr lang="en-GB" sz="3600" dirty="0" smtClean="0">
              <a:ln>
                <a:solidFill>
                  <a:schemeClr val="tx1"/>
                </a:solidFill>
              </a:ln>
            </a:endParaRPr>
          </a:p>
          <a:p>
            <a:r>
              <a:rPr lang="en-GB" sz="3600" dirty="0" smtClean="0"/>
              <a:t> </a:t>
            </a:r>
            <a:r>
              <a:rPr lang="en-GB" sz="3600" b="1" dirty="0" smtClean="0">
                <a:solidFill>
                  <a:srgbClr val="FF0000"/>
                </a:solidFill>
              </a:rPr>
              <a:t>education</a:t>
            </a:r>
            <a:r>
              <a:rPr lang="en-GB" sz="3600" dirty="0" smtClean="0"/>
              <a:t> </a:t>
            </a:r>
            <a:r>
              <a:rPr lang="en-GB" dirty="0" smtClean="0">
                <a:solidFill>
                  <a:srgbClr val="FF0000"/>
                </a:solidFill>
              </a:rPr>
              <a:t>where it is compulsory</a:t>
            </a: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899592" y="3429000"/>
            <a:ext cx="5544616" cy="22322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 flipH="1">
            <a:off x="5796136" y="3140968"/>
            <a:ext cx="1728192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5940152" y="3140968"/>
            <a:ext cx="1584176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1547664" y="3429000"/>
            <a:ext cx="4032448" cy="2016224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844080" y="3365376"/>
            <a:ext cx="4464496" cy="252028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L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e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i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s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2060"/>
                </a:solidFill>
              </a:rPr>
              <a:t>u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9900"/>
                </a:solidFill>
              </a:rPr>
              <a:t>r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e</a:t>
            </a:r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i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m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e</a:t>
            </a:r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sz="6600" b="1" dirty="0" smtClean="0"/>
              <a:t> 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US" sz="2400" dirty="0" smtClean="0"/>
              <a:t> </a:t>
            </a:r>
            <a:r>
              <a:rPr lang="en-GB" sz="2400" dirty="0" smtClean="0"/>
              <a:t>Whenever  you ask students which free time activity is their</a:t>
            </a:r>
          </a:p>
          <a:p>
            <a:pPr>
              <a:buNone/>
            </a:pPr>
            <a:r>
              <a:rPr lang="en-GB" sz="2400" dirty="0" smtClean="0"/>
              <a:t> favourite one, </a:t>
            </a:r>
          </a:p>
          <a:p>
            <a:pPr>
              <a:buNone/>
            </a:pPr>
            <a:r>
              <a:rPr lang="en-GB" sz="2400" dirty="0" smtClean="0"/>
              <a:t>you usually get the reply :	 	</a:t>
            </a:r>
            <a:r>
              <a:rPr lang="en-GB" sz="4000" b="1" dirty="0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sleeping </a:t>
            </a:r>
          </a:p>
          <a:p>
            <a:pPr>
              <a:buNone/>
            </a:pPr>
            <a:r>
              <a:rPr lang="en-GB" sz="2400" dirty="0" smtClean="0"/>
              <a:t>According to the definition set before this is </a:t>
            </a:r>
            <a:r>
              <a:rPr lang="en-GB" sz="2400" b="1" dirty="0" smtClean="0"/>
              <a:t>not</a:t>
            </a:r>
            <a:r>
              <a:rPr lang="en-GB" sz="2400" dirty="0" smtClean="0"/>
              <a:t> le</a:t>
            </a:r>
            <a:r>
              <a:rPr lang="cs-CZ" sz="2400" dirty="0" smtClean="0"/>
              <a:t>i</a:t>
            </a:r>
            <a:r>
              <a:rPr lang="en-GB" sz="2400" dirty="0" smtClean="0"/>
              <a:t>sure time </a:t>
            </a:r>
          </a:p>
          <a:p>
            <a:pPr>
              <a:buNone/>
            </a:pPr>
            <a:r>
              <a:rPr lang="en-GB" sz="2400" dirty="0" smtClean="0"/>
              <a:t>activity,  so think about others, </a:t>
            </a:r>
            <a:r>
              <a:rPr lang="en-GB" sz="2400" b="1" dirty="0" smtClean="0"/>
              <a:t>please!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Should we divide  the free time activities to </a:t>
            </a:r>
            <a:r>
              <a:rPr lang="en-GB" sz="2400" b="1" dirty="0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boys´ </a:t>
            </a:r>
            <a:r>
              <a:rPr lang="en-GB" sz="2400" dirty="0" smtClean="0"/>
              <a:t>and</a:t>
            </a:r>
            <a:r>
              <a:rPr lang="en-GB" sz="2400" b="1" dirty="0" smtClean="0">
                <a:solidFill>
                  <a:srgbClr val="00FFFF"/>
                </a:solidFill>
              </a:rPr>
              <a:t> </a:t>
            </a:r>
            <a:r>
              <a:rPr lang="en-GB" sz="2400" b="1" dirty="0" smtClean="0">
                <a:solidFill>
                  <a:srgbClr val="FF0000"/>
                </a:solidFill>
              </a:rPr>
              <a:t>girls</a:t>
            </a:r>
            <a:r>
              <a:rPr lang="en-GB" sz="2400" dirty="0" smtClean="0"/>
              <a:t>´</a:t>
            </a:r>
          </a:p>
          <a:p>
            <a:pPr>
              <a:buNone/>
            </a:pPr>
            <a:r>
              <a:rPr lang="en-GB" sz="2400" b="1" dirty="0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men´s</a:t>
            </a:r>
            <a:r>
              <a:rPr lang="en-GB" sz="2400" dirty="0" smtClean="0"/>
              <a:t> and </a:t>
            </a:r>
            <a:r>
              <a:rPr lang="en-GB" sz="2400" b="1" dirty="0" smtClean="0">
                <a:solidFill>
                  <a:srgbClr val="FF0000"/>
                </a:solidFill>
              </a:rPr>
              <a:t>women´s</a:t>
            </a:r>
            <a:r>
              <a:rPr lang="en-GB" sz="2400" dirty="0" smtClean="0"/>
              <a:t>? There exist stereotypes (limits) as well as</a:t>
            </a:r>
          </a:p>
          <a:p>
            <a:pPr>
              <a:buNone/>
            </a:pPr>
            <a:r>
              <a:rPr lang="en-GB" sz="2400" dirty="0" smtClean="0"/>
              <a:t>exceptions. Think about your hobbies and people around you and their</a:t>
            </a:r>
          </a:p>
          <a:p>
            <a:pPr>
              <a:buNone/>
            </a:pPr>
            <a:r>
              <a:rPr lang="en-GB" sz="2400" dirty="0" smtClean="0"/>
              <a:t>hobbies.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endParaRPr lang="en-GB" sz="2400" dirty="0" smtClean="0"/>
          </a:p>
        </p:txBody>
      </p:sp>
      <p:pic>
        <p:nvPicPr>
          <p:cNvPr id="9" name="MS900069737[1].wav">
            <a:hlinkClick r:id="" action="ppaction://media"/>
          </p:cNvPr>
          <p:cNvPicPr>
            <a:picLocks noRot="1" noChangeAspect="1"/>
          </p:cNvPicPr>
          <p:nvPr>
            <a:wavAudioFile r:embed="rId1" name="MS900069737[1].wav"/>
          </p:nvPr>
        </p:nvPicPr>
        <p:blipFill>
          <a:blip r:embed="rId4" cstate="print"/>
          <a:stretch>
            <a:fillRect/>
          </a:stretch>
        </p:blipFill>
        <p:spPr>
          <a:xfrm>
            <a:off x="3779912" y="270892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Free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time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and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entertainment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way</a:t>
            </a:r>
            <a:r>
              <a:rPr lang="cs-CZ" sz="2400" dirty="0" smtClean="0"/>
              <a:t>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spend</a:t>
            </a:r>
            <a:r>
              <a:rPr lang="cs-CZ" sz="2400" dirty="0" smtClean="0"/>
              <a:t> </a:t>
            </a:r>
            <a:r>
              <a:rPr lang="cs-CZ" sz="2400" dirty="0" err="1" smtClean="0"/>
              <a:t>our</a:t>
            </a:r>
            <a:r>
              <a:rPr lang="cs-CZ" sz="2400" dirty="0" smtClean="0"/>
              <a:t> free </a:t>
            </a:r>
            <a:r>
              <a:rPr lang="cs-CZ" sz="2400" dirty="0" err="1" smtClean="0"/>
              <a:t>time</a:t>
            </a:r>
            <a:r>
              <a:rPr lang="cs-CZ" sz="2400" dirty="0" smtClean="0"/>
              <a:t> </a:t>
            </a:r>
            <a:r>
              <a:rPr lang="cs-CZ" sz="2400" dirty="0" err="1" smtClean="0"/>
              <a:t>depends</a:t>
            </a:r>
            <a:r>
              <a:rPr lang="cs-CZ" sz="2400" dirty="0" smtClean="0"/>
              <a:t> on many </a:t>
            </a:r>
            <a:r>
              <a:rPr lang="cs-CZ" sz="2400" dirty="0" err="1" smtClean="0"/>
              <a:t>factors</a:t>
            </a:r>
            <a:r>
              <a:rPr lang="cs-CZ" sz="2400" dirty="0" smtClean="0"/>
              <a:t> such</a:t>
            </a:r>
          </a:p>
          <a:p>
            <a:pPr>
              <a:buNone/>
            </a:pPr>
            <a:r>
              <a:rPr lang="cs-CZ" sz="2400" dirty="0" smtClean="0"/>
              <a:t>as:	……………..</a:t>
            </a:r>
          </a:p>
        </p:txBody>
      </p:sp>
      <p:pic>
        <p:nvPicPr>
          <p:cNvPr id="1031" name="Picture 7" descr="C:\Users\admin\AppData\Local\Microsoft\Windows\Temporary Internet Files\Content.IE5\BIBUSXGR\MP9004276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725144"/>
            <a:ext cx="1296144" cy="1296144"/>
          </a:xfrm>
          <a:prstGeom prst="rect">
            <a:avLst/>
          </a:prstGeom>
          <a:noFill/>
        </p:spPr>
      </p:pic>
      <p:pic>
        <p:nvPicPr>
          <p:cNvPr id="18" name="Picture 8" descr="C:\Users\admin\AppData\Local\Microsoft\Windows\Temporary Internet Files\Content.IE5\AORQ2QD9\MP90044827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56334" y="3645024"/>
            <a:ext cx="1815666" cy="2420888"/>
          </a:xfrm>
          <a:prstGeom prst="rect">
            <a:avLst/>
          </a:prstGeom>
          <a:noFill/>
        </p:spPr>
      </p:pic>
      <p:pic>
        <p:nvPicPr>
          <p:cNvPr id="20" name="Picture 4" descr="C:\Users\admin\AppData\Local\Microsoft\Windows\Temporary Internet Files\Content.IE5\8B2KY4MX\MP90044851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2564904"/>
            <a:ext cx="1572391" cy="2348880"/>
          </a:xfrm>
          <a:prstGeom prst="rect">
            <a:avLst/>
          </a:prstGeom>
          <a:noFill/>
        </p:spPr>
      </p:pic>
      <p:pic>
        <p:nvPicPr>
          <p:cNvPr id="23" name="Picture 5" descr="C:\Users\admin\AppData\Local\Microsoft\Windows\Temporary Internet Files\Content.IE5\K33EA7V5\MP900442402[1].jpg"/>
          <p:cNvPicPr>
            <a:picLocks noChangeAspect="1" noChangeArrowheads="1"/>
          </p:cNvPicPr>
          <p:nvPr/>
        </p:nvPicPr>
        <p:blipFill>
          <a:blip r:embed="rId6" cstate="print"/>
          <a:srcRect r="31051"/>
          <a:stretch>
            <a:fillRect/>
          </a:stretch>
        </p:blipFill>
        <p:spPr bwMode="auto">
          <a:xfrm>
            <a:off x="971600" y="3212976"/>
            <a:ext cx="1365007" cy="1319808"/>
          </a:xfrm>
          <a:prstGeom prst="rect">
            <a:avLst/>
          </a:prstGeom>
          <a:noFill/>
        </p:spPr>
      </p:pic>
      <p:pic>
        <p:nvPicPr>
          <p:cNvPr id="24" name="Picture 7" descr="C:\Users\admin\AppData\Local\Microsoft\Windows\Temporary Internet Files\Content.IE5\8B2KY4MX\MP90044224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2852936"/>
            <a:ext cx="1512168" cy="2268252"/>
          </a:xfrm>
          <a:prstGeom prst="rect">
            <a:avLst/>
          </a:prstGeom>
          <a:noFill/>
        </p:spPr>
      </p:pic>
      <p:pic>
        <p:nvPicPr>
          <p:cNvPr id="1036" name="Picture 12" descr="C:\Users\admin\AppData\Local\Microsoft\Windows\Temporary Internet Files\Content.IE5\AORQ2QD9\MP90044233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12161" y="4193704"/>
            <a:ext cx="2304255" cy="1728191"/>
          </a:xfrm>
          <a:prstGeom prst="rect">
            <a:avLst/>
          </a:prstGeom>
          <a:noFill/>
        </p:spPr>
      </p:pic>
      <p:sp>
        <p:nvSpPr>
          <p:cNvPr id="29" name="TextovéPole 28"/>
          <p:cNvSpPr txBox="1"/>
          <p:nvPr/>
        </p:nvSpPr>
        <p:spPr>
          <a:xfrm>
            <a:off x="431540" y="1628800"/>
            <a:ext cx="8280920" cy="830997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C00000"/>
                </a:solidFill>
              </a:rPr>
              <a:t>  </a:t>
            </a:r>
            <a:r>
              <a:rPr lang="cs-CZ" sz="4400" b="1" dirty="0" err="1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age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 descr="C:\Users\admin\AppData\Local\Microsoft\Windows\Temporary Internet Files\Content.IE5\H4YTBG71\MC90031873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916832"/>
            <a:ext cx="1277417" cy="1824228"/>
          </a:xfrm>
          <a:prstGeom prst="rect">
            <a:avLst/>
          </a:prstGeom>
          <a:noFill/>
        </p:spPr>
      </p:pic>
      <p:pic>
        <p:nvPicPr>
          <p:cNvPr id="1028" name="Picture 4" descr="C:\Users\admin\AppData\Local\Microsoft\Windows\Temporary Internet Files\Content.IE5\ZQI4RT1V\MC9001956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060848"/>
            <a:ext cx="1812341" cy="1827886"/>
          </a:xfrm>
          <a:prstGeom prst="rect">
            <a:avLst/>
          </a:prstGeom>
          <a:noFill/>
        </p:spPr>
      </p:pic>
      <p:pic>
        <p:nvPicPr>
          <p:cNvPr id="1027" name="Picture 3" descr="C:\Users\admin\AppData\Local\Microsoft\Windows\Temporary Internet Files\Content.IE5\R3YD6TKT\MC9002387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2924944"/>
            <a:ext cx="1820570" cy="1798625"/>
          </a:xfrm>
          <a:prstGeom prst="rect">
            <a:avLst/>
          </a:prstGeom>
          <a:noFill/>
        </p:spPr>
      </p:pic>
      <p:pic>
        <p:nvPicPr>
          <p:cNvPr id="1030" name="Picture 6" descr="C:\Users\admin\AppData\Local\Microsoft\Windows\Temporary Internet Files\Content.IE5\R3YD6TKT\MP9004231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1772816"/>
            <a:ext cx="1847753" cy="122413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blipFill>
            <a:blip r:embed="rId6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Free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time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and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entertainment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 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/</a:t>
            </a:r>
            <a:br>
              <a:rPr lang="cs-CZ" dirty="0" smtClean="0">
                <a:ln>
                  <a:solidFill>
                    <a:schemeClr val="tx1"/>
                  </a:solidFill>
                </a:ln>
              </a:rPr>
            </a:b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L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e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i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s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2060"/>
                </a:solidFill>
              </a:rPr>
              <a:t>u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9900"/>
                </a:solidFill>
              </a:rPr>
              <a:t>r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e</a:t>
            </a:r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i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m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e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40" name="Obousměrná vodorovná šipka 39"/>
          <p:cNvSpPr/>
          <p:nvPr/>
        </p:nvSpPr>
        <p:spPr>
          <a:xfrm rot="3094559" flipH="1" flipV="1">
            <a:off x="2104257" y="3598154"/>
            <a:ext cx="5252697" cy="46609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431540" y="1556792"/>
            <a:ext cx="8280920" cy="830997"/>
          </a:xfrm>
          <a:prstGeom prst="rect">
            <a:avLst/>
          </a:prstGeom>
          <a:blipFill>
            <a:blip r:embed="rId6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C00000"/>
                </a:solidFill>
              </a:rPr>
              <a:t>  </a:t>
            </a:r>
            <a:r>
              <a:rPr lang="en-GB" sz="4400" b="1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sex / build</a:t>
            </a:r>
            <a:endParaRPr lang="en-GB" sz="4400" b="1" dirty="0">
              <a:ln>
                <a:solidFill>
                  <a:schemeClr val="tx1"/>
                </a:solidFill>
              </a:ln>
              <a:solidFill>
                <a:srgbClr val="FFC000"/>
              </a:solidFill>
            </a:endParaRPr>
          </a:p>
        </p:txBody>
      </p:sp>
      <p:pic>
        <p:nvPicPr>
          <p:cNvPr id="1026" name="Picture 2" descr="C:\Users\admin\AppData\Local\Microsoft\Windows\Temporary Internet Files\Content.IE5\H4YTBG71\MC90028584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24328" y="4293096"/>
            <a:ext cx="945490" cy="1610258"/>
          </a:xfrm>
          <a:prstGeom prst="rect">
            <a:avLst/>
          </a:prstGeom>
          <a:noFill/>
        </p:spPr>
      </p:pic>
      <p:pic>
        <p:nvPicPr>
          <p:cNvPr id="1029" name="Picture 5" descr="C:\Users\admin\AppData\Local\Microsoft\Windows\Temporary Internet Files\Content.IE5\FP8PF9QX\MC90044654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180528" y="2492896"/>
            <a:ext cx="1792224" cy="1499616"/>
          </a:xfrm>
          <a:prstGeom prst="rect">
            <a:avLst/>
          </a:prstGeom>
          <a:noFill/>
        </p:spPr>
      </p:pic>
      <p:pic>
        <p:nvPicPr>
          <p:cNvPr id="1031" name="Picture 7" descr="C:\Users\admin\AppData\Local\Microsoft\Windows\Temporary Internet Files\Content.IE5\ZQI4RT1V\MP900427584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947259" y="4221088"/>
            <a:ext cx="2624741" cy="1747093"/>
          </a:xfrm>
          <a:prstGeom prst="rect">
            <a:avLst/>
          </a:prstGeom>
          <a:noFill/>
        </p:spPr>
      </p:pic>
      <p:pic>
        <p:nvPicPr>
          <p:cNvPr id="1032" name="Picture 8" descr="C:\Users\admin\AppData\Local\Microsoft\Windows\Temporary Internet Files\Content.IE5\FP8PF9QX\MC90031874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39552" y="4149080"/>
            <a:ext cx="1295705" cy="18159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dirty="0" smtClean="0"/>
              <a:t> </a:t>
            </a:r>
            <a:r>
              <a:rPr lang="cs-CZ" sz="2400" dirty="0" smtClean="0"/>
              <a:t>such as ………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31540" y="1628800"/>
            <a:ext cx="8280920" cy="769441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natural ability / talent</a:t>
            </a:r>
            <a:endParaRPr lang="en-GB" sz="4400" b="1" dirty="0">
              <a:ln>
                <a:solidFill>
                  <a:schemeClr val="tx1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Free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time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and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entertainment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C00000"/>
              </a:solidFill>
            </a:endParaRPr>
          </a:p>
        </p:txBody>
      </p:sp>
      <p:pic>
        <p:nvPicPr>
          <p:cNvPr id="5122" name="Picture 2" descr="C:\Users\admin\AppData\Local\Microsoft\Windows\Temporary Internet Files\Content.IE5\8B2KY4MX\MP90033734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400000">
            <a:off x="7977313" y="1679871"/>
            <a:ext cx="858686" cy="612529"/>
          </a:xfrm>
          <a:prstGeom prst="rect">
            <a:avLst/>
          </a:prstGeom>
          <a:noFill/>
        </p:spPr>
      </p:pic>
      <p:pic>
        <p:nvPicPr>
          <p:cNvPr id="9" name="Picture 11" descr="C:\Users\admin\AppData\Local\Microsoft\Windows\Temporary Internet Files\Content.IE5\MZFI9CWU\MP90040906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6300192" y="2542592"/>
            <a:ext cx="1772816" cy="1772816"/>
          </a:xfrm>
          <a:prstGeom prst="rect">
            <a:avLst/>
          </a:prstGeom>
          <a:noFill/>
        </p:spPr>
      </p:pic>
      <p:pic>
        <p:nvPicPr>
          <p:cNvPr id="5123" name="Picture 3" descr="C:\Users\admin\AppData\Local\Microsoft\Windows\Temporary Internet Files\Content.IE5\KE6TJJ0T\MP90044857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2996952"/>
            <a:ext cx="3672408" cy="2451160"/>
          </a:xfrm>
          <a:prstGeom prst="rect">
            <a:avLst/>
          </a:prstGeom>
          <a:noFill/>
        </p:spPr>
      </p:pic>
      <p:pic>
        <p:nvPicPr>
          <p:cNvPr id="5124" name="Picture 4" descr="C:\Users\admin\AppData\Local\Microsoft\Windows\Temporary Internet Files\Content.IE5\KE6TJJ0T\MP90038755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99592" y="2704206"/>
            <a:ext cx="2304256" cy="32302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sz="5400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L</a:t>
            </a:r>
            <a:r>
              <a:rPr lang="cs-CZ" sz="5400" b="1" dirty="0" err="1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e</a:t>
            </a:r>
            <a:r>
              <a:rPr lang="cs-CZ" sz="5400" b="1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i</a:t>
            </a:r>
            <a:r>
              <a:rPr lang="cs-CZ" sz="5400" b="1" dirty="0" err="1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s</a:t>
            </a:r>
            <a:r>
              <a:rPr lang="cs-CZ" sz="5400" b="1" dirty="0" err="1" smtClean="0">
                <a:ln>
                  <a:solidFill>
                    <a:schemeClr val="tx1"/>
                  </a:solidFill>
                </a:ln>
                <a:solidFill>
                  <a:srgbClr val="002060"/>
                </a:solidFill>
              </a:rPr>
              <a:t>u</a:t>
            </a:r>
            <a:r>
              <a:rPr lang="cs-CZ" sz="5400" b="1" dirty="0" err="1" smtClean="0">
                <a:ln>
                  <a:solidFill>
                    <a:schemeClr val="tx1"/>
                  </a:solidFill>
                </a:ln>
                <a:solidFill>
                  <a:srgbClr val="FF9900"/>
                </a:solidFill>
              </a:rPr>
              <a:t>r</a:t>
            </a:r>
            <a:r>
              <a:rPr lang="cs-CZ" sz="5400" b="1" dirty="0" err="1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e</a:t>
            </a:r>
            <a:r>
              <a:rPr lang="cs-CZ" sz="5400" b="1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sz="5400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</a:t>
            </a:r>
            <a:r>
              <a:rPr lang="cs-CZ" sz="5400" b="1" dirty="0" err="1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i</a:t>
            </a:r>
            <a:r>
              <a:rPr lang="cs-CZ" sz="5400" b="1" dirty="0" err="1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m</a:t>
            </a:r>
            <a:r>
              <a:rPr lang="cs-CZ" sz="5400" b="1" dirty="0" err="1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e</a:t>
            </a:r>
            <a:r>
              <a:rPr lang="cs-CZ" sz="5400" b="1" dirty="0" smtClean="0">
                <a:ln>
                  <a:solidFill>
                    <a:schemeClr val="tx1"/>
                  </a:solidFill>
                </a:ln>
              </a:rPr>
              <a:t> </a:t>
            </a:r>
            <a:endParaRPr lang="cs-CZ" sz="5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dirty="0" smtClean="0"/>
              <a:t> </a:t>
            </a:r>
            <a:r>
              <a:rPr lang="cs-CZ" sz="2400" dirty="0" smtClean="0"/>
              <a:t>..such as</a:t>
            </a:r>
          </a:p>
        </p:txBody>
      </p:sp>
      <p:pic>
        <p:nvPicPr>
          <p:cNvPr id="2058" name="Picture 10" descr="C:\Users\admin\AppData\Local\Microsoft\Windows\Temporary Internet Files\Content.IE5\8B2KY4MX\MP9004424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4509120"/>
            <a:ext cx="2232248" cy="1639005"/>
          </a:xfrm>
          <a:prstGeom prst="rect">
            <a:avLst/>
          </a:prstGeom>
          <a:noFill/>
        </p:spPr>
      </p:pic>
      <p:pic>
        <p:nvPicPr>
          <p:cNvPr id="2062" name="Picture 14" descr="C:\Users\admin\AppData\Local\Microsoft\Windows\Temporary Internet Files\Content.IE5\KE6TJJ0T\MP90043167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2060848"/>
            <a:ext cx="2592288" cy="1731567"/>
          </a:xfrm>
          <a:prstGeom prst="rect">
            <a:avLst/>
          </a:prstGeom>
          <a:noFill/>
        </p:spPr>
      </p:pic>
      <p:pic>
        <p:nvPicPr>
          <p:cNvPr id="2065" name="Picture 17" descr="C:\Users\admin\AppData\Local\Microsoft\Windows\Temporary Internet Files\Content.IE5\0IUHG890\MP90044861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44216" y="4293096"/>
            <a:ext cx="2627784" cy="1751856"/>
          </a:xfrm>
          <a:prstGeom prst="rect">
            <a:avLst/>
          </a:prstGeom>
          <a:noFill/>
        </p:spPr>
      </p:pic>
      <p:pic>
        <p:nvPicPr>
          <p:cNvPr id="2066" name="Picture 18" descr="C:\Users\admin\AppData\Local\Microsoft\Windows\Temporary Internet Files\Content.IE5\BIBUSXGR\MC90031907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2708920"/>
            <a:ext cx="1887322" cy="977494"/>
          </a:xfrm>
          <a:prstGeom prst="rect">
            <a:avLst/>
          </a:prstGeom>
          <a:noFill/>
        </p:spPr>
      </p:pic>
      <p:sp>
        <p:nvSpPr>
          <p:cNvPr id="32" name="Obousměrná vodorovná šipka 31"/>
          <p:cNvSpPr/>
          <p:nvPr/>
        </p:nvSpPr>
        <p:spPr>
          <a:xfrm rot="3153540" flipH="1" flipV="1">
            <a:off x="2101152" y="3666865"/>
            <a:ext cx="4767968" cy="46609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431540" y="1556792"/>
            <a:ext cx="8280920" cy="830997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C00000"/>
                </a:solidFill>
              </a:rPr>
              <a:t>  </a:t>
            </a:r>
            <a:r>
              <a:rPr lang="en-GB" sz="4400" b="1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place / facilities</a:t>
            </a:r>
            <a:endParaRPr lang="en-GB" sz="4400" b="1" dirty="0">
              <a:ln>
                <a:solidFill>
                  <a:schemeClr val="tx1"/>
                </a:solidFill>
              </a:ln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Free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time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and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entertainment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dirty="0" smtClean="0"/>
              <a:t> </a:t>
            </a:r>
            <a:r>
              <a:rPr lang="en-GB" sz="2400" dirty="0" smtClean="0"/>
              <a:t>The question is whether any sorting makes sense</a:t>
            </a:r>
          </a:p>
        </p:txBody>
      </p:sp>
      <p:pic>
        <p:nvPicPr>
          <p:cNvPr id="5" name="Picture 13" descr="C:\Users\admin\AppData\Local\Microsoft\Windows\Temporary Internet Files\Content.IE5\K33EA7V5\MP90044232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39652" y="2132856"/>
            <a:ext cx="6516724" cy="43444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L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e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i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s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2060"/>
                </a:solidFill>
              </a:rPr>
              <a:t>u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9900"/>
                </a:solidFill>
              </a:rPr>
              <a:t>r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e</a:t>
            </a:r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i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m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e</a:t>
            </a:r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dirty="0" smtClean="0"/>
              <a:t>/</a:t>
            </a:r>
            <a:r>
              <a:rPr lang="cs-CZ" sz="6600" b="1" dirty="0" smtClean="0"/>
              <a:t/>
            </a:r>
            <a:br>
              <a:rPr lang="cs-CZ" sz="6600" b="1" dirty="0" smtClean="0"/>
            </a:b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Free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time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and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entertainment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  <a:solidFill>
            <a:schemeClr val="accent6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sz="2400" dirty="0" smtClean="0"/>
              <a:t> </a:t>
            </a:r>
            <a:r>
              <a:rPr lang="cs-CZ" sz="2600" dirty="0" smtClean="0"/>
              <a:t>U</a:t>
            </a:r>
            <a:r>
              <a:rPr lang="en-GB" sz="2600" dirty="0" err="1" smtClean="0"/>
              <a:t>ndoubtedly</a:t>
            </a:r>
            <a:r>
              <a:rPr lang="cs-CZ" sz="2600" dirty="0" smtClean="0"/>
              <a:t>,  </a:t>
            </a:r>
            <a:r>
              <a:rPr lang="en-GB" sz="2600" dirty="0" smtClean="0"/>
              <a:t>there are some limits of our </a:t>
            </a:r>
            <a:r>
              <a:rPr lang="cs-CZ" sz="2600" dirty="0" err="1" smtClean="0"/>
              <a:t>capability</a:t>
            </a:r>
            <a:r>
              <a:rPr lang="cs-CZ" sz="2600" dirty="0" smtClean="0"/>
              <a:t> to do</a:t>
            </a:r>
          </a:p>
          <a:p>
            <a:pPr>
              <a:buNone/>
            </a:pPr>
            <a:r>
              <a:rPr lang="cs-CZ" sz="2600" dirty="0" smtClean="0"/>
              <a:t> </a:t>
            </a:r>
            <a:r>
              <a:rPr lang="cs-CZ" sz="2600" dirty="0" err="1" smtClean="0"/>
              <a:t>some</a:t>
            </a:r>
            <a:r>
              <a:rPr lang="cs-CZ" sz="2600" dirty="0" smtClean="0"/>
              <a:t>  </a:t>
            </a:r>
            <a:r>
              <a:rPr lang="en-GB" sz="2600" dirty="0" smtClean="0"/>
              <a:t>activities</a:t>
            </a:r>
          </a:p>
          <a:p>
            <a:pPr>
              <a:buNone/>
            </a:pPr>
            <a:r>
              <a:rPr lang="en-GB" sz="2600" dirty="0" smtClean="0"/>
              <a:t>e.g. the old lady in the picture you have just seen</a:t>
            </a:r>
          </a:p>
          <a:p>
            <a:pPr>
              <a:buNone/>
            </a:pPr>
            <a:r>
              <a:rPr lang="en-GB" sz="2600" b="1" dirty="0" smtClean="0"/>
              <a:t>CANNOT</a:t>
            </a:r>
            <a:r>
              <a:rPr lang="en-GB" sz="2600" dirty="0" smtClean="0"/>
              <a:t>:  run long distances, do gymnastics,  run hurdles………</a:t>
            </a:r>
          </a:p>
          <a:p>
            <a:pPr>
              <a:buNone/>
            </a:pPr>
            <a:r>
              <a:rPr lang="en-GB" sz="2600" dirty="0" smtClean="0"/>
              <a:t>but she</a:t>
            </a:r>
          </a:p>
          <a:p>
            <a:pPr>
              <a:buNone/>
            </a:pPr>
            <a:r>
              <a:rPr lang="en-GB" sz="2600" b="1" dirty="0" smtClean="0"/>
              <a:t>CAN</a:t>
            </a:r>
            <a:r>
              <a:rPr lang="en-GB" sz="2600" dirty="0" smtClean="0"/>
              <a:t>:	………………….... 		………………..</a:t>
            </a:r>
          </a:p>
          <a:p>
            <a:pPr>
              <a:buNone/>
            </a:pPr>
            <a:r>
              <a:rPr lang="en-GB" sz="2600" dirty="0" smtClean="0"/>
              <a:t>		…………………….. 		………………..</a:t>
            </a:r>
          </a:p>
          <a:p>
            <a:pPr>
              <a:buNone/>
            </a:pPr>
            <a:r>
              <a:rPr lang="en-GB" sz="2600" dirty="0" smtClean="0"/>
              <a:t>		……………………..		……………….. </a:t>
            </a:r>
          </a:p>
          <a:p>
            <a:pPr>
              <a:buNone/>
            </a:pPr>
            <a:r>
              <a:rPr lang="en-GB" sz="2600" dirty="0" smtClean="0"/>
              <a:t>		………………………		………………..</a:t>
            </a:r>
          </a:p>
          <a:p>
            <a:pPr>
              <a:buNone/>
            </a:pPr>
            <a:endParaRPr lang="en-GB" sz="2600" dirty="0" smtClean="0"/>
          </a:p>
          <a:p>
            <a:pPr>
              <a:buNone/>
            </a:pPr>
            <a:endParaRPr lang="en-GB" sz="2600" dirty="0" smtClean="0"/>
          </a:p>
          <a:p>
            <a:pPr>
              <a:buNone/>
            </a:pPr>
            <a:r>
              <a:rPr lang="en-GB" sz="2600" dirty="0" smtClean="0"/>
              <a:t>(your ideas)</a:t>
            </a:r>
          </a:p>
        </p:txBody>
      </p:sp>
      <p:pic>
        <p:nvPicPr>
          <p:cNvPr id="4" name="Picture 13" descr="C:\Users\admin\AppData\Local\Microsoft\Windows\Temporary Internet Files\Content.IE5\K33EA7V5\MP90044232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1916832"/>
            <a:ext cx="1296144" cy="86409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475656" y="3429000"/>
            <a:ext cx="6912768" cy="230832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order a meal, consult her practitioner, read online newspapers; read and write opinions on</a:t>
            </a:r>
          </a:p>
          <a:p>
            <a:r>
              <a:rPr lang="en-US" sz="2400" dirty="0" smtClean="0"/>
              <a:t> social media websites (</a:t>
            </a:r>
            <a:r>
              <a:rPr lang="en-US" sz="2400" dirty="0" err="1" smtClean="0"/>
              <a:t>Facebook</a:t>
            </a:r>
            <a:r>
              <a:rPr lang="en-US" sz="2400" dirty="0" smtClean="0"/>
              <a:t>, Twitter), share personal information ; get up-to-date information, do internet shopping; write e-mails to her relatives/friends, watch films………..on the Internet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Free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time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and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entertainment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dirty="0" smtClean="0"/>
              <a:t> </a:t>
            </a:r>
            <a:r>
              <a:rPr lang="en-GB" sz="2400" dirty="0" smtClean="0"/>
              <a:t>What about these girls? What do they like doing in their free</a:t>
            </a:r>
          </a:p>
          <a:p>
            <a:pPr>
              <a:buNone/>
            </a:pPr>
            <a:r>
              <a:rPr lang="en-GB" sz="2400" dirty="0" smtClean="0"/>
              <a:t> time?</a:t>
            </a:r>
          </a:p>
          <a:p>
            <a:pPr>
              <a:buNone/>
            </a:pPr>
            <a:r>
              <a:rPr lang="en-GB" sz="2400" dirty="0" smtClean="0"/>
              <a:t>………….</a:t>
            </a:r>
          </a:p>
          <a:p>
            <a:pPr>
              <a:buNone/>
            </a:pPr>
            <a:r>
              <a:rPr lang="en-GB" sz="2400" dirty="0" smtClean="0"/>
              <a:t>………….</a:t>
            </a:r>
          </a:p>
          <a:p>
            <a:pPr>
              <a:buNone/>
            </a:pPr>
            <a:r>
              <a:rPr lang="en-GB" sz="2400" dirty="0" smtClean="0"/>
              <a:t>………….</a:t>
            </a:r>
          </a:p>
          <a:p>
            <a:pPr>
              <a:buNone/>
            </a:pPr>
            <a:r>
              <a:rPr lang="en-GB" sz="2400" dirty="0" smtClean="0"/>
              <a:t>………….</a:t>
            </a:r>
          </a:p>
          <a:p>
            <a:pPr>
              <a:buNone/>
            </a:pPr>
            <a:r>
              <a:rPr lang="en-GB" sz="2400" dirty="0" smtClean="0"/>
              <a:t>………….</a:t>
            </a:r>
          </a:p>
          <a:p>
            <a:pPr>
              <a:buNone/>
            </a:pPr>
            <a:r>
              <a:rPr lang="en-GB" sz="2400" dirty="0" smtClean="0"/>
              <a:t>………….</a:t>
            </a:r>
          </a:p>
          <a:p>
            <a:pPr>
              <a:buNone/>
            </a:pPr>
            <a:r>
              <a:rPr lang="en-GB" sz="2400" dirty="0" smtClean="0"/>
              <a:t>………….</a:t>
            </a:r>
          </a:p>
          <a:p>
            <a:pPr>
              <a:buNone/>
            </a:pPr>
            <a:r>
              <a:rPr lang="en-GB" sz="2400" dirty="0" smtClean="0"/>
              <a:t>(your ideas)</a:t>
            </a:r>
          </a:p>
        </p:txBody>
      </p:sp>
      <p:pic>
        <p:nvPicPr>
          <p:cNvPr id="6" name="Picture 7" descr="C:\Users\admin\AppData\Local\Microsoft\Windows\Temporary Internet Files\Content.IE5\0IUHG890\MP900448594[1].jpg"/>
          <p:cNvPicPr>
            <a:picLocks noChangeAspect="1" noChangeArrowheads="1"/>
          </p:cNvPicPr>
          <p:nvPr/>
        </p:nvPicPr>
        <p:blipFill>
          <a:blip r:embed="rId3" cstate="print"/>
          <a:srcRect b="7011"/>
          <a:stretch>
            <a:fillRect/>
          </a:stretch>
        </p:blipFill>
        <p:spPr bwMode="auto">
          <a:xfrm>
            <a:off x="1979712" y="1988840"/>
            <a:ext cx="6660232" cy="412880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652120" y="5373216"/>
            <a:ext cx="302433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going</a:t>
            </a:r>
            <a:r>
              <a:rPr lang="cs-CZ" sz="2400" dirty="0" smtClean="0"/>
              <a:t>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cinema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04248" y="2780928"/>
            <a:ext cx="1471878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shopping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2132856"/>
            <a:ext cx="3193823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2400" dirty="0" smtClean="0"/>
              <a:t>going to a disco/ a club?</a:t>
            </a:r>
            <a:endParaRPr lang="en-GB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19417" y="5085184"/>
            <a:ext cx="1305165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dancing?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11760" y="2967335"/>
            <a:ext cx="1198533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chatting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08104" y="4725144"/>
            <a:ext cx="1345561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painting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67744" y="2132856"/>
            <a:ext cx="2504019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2400" dirty="0" smtClean="0"/>
              <a:t>listening to music?</a:t>
            </a:r>
            <a:endParaRPr lang="en-GB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236296" y="4149080"/>
            <a:ext cx="1200970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singing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267744" y="5517232"/>
            <a:ext cx="1452642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socialising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08304" y="5949280"/>
            <a:ext cx="14221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and</a:t>
            </a:r>
            <a:r>
              <a:rPr lang="cs-CZ" sz="2400" dirty="0" smtClean="0"/>
              <a:t>…</a:t>
            </a:r>
            <a:r>
              <a:rPr lang="cs-CZ" sz="3600" dirty="0" smtClean="0"/>
              <a:t>…..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123728" y="4437112"/>
            <a:ext cx="3135282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going</a:t>
            </a:r>
            <a:r>
              <a:rPr lang="cs-CZ" sz="2400" dirty="0" smtClean="0"/>
              <a:t>  </a:t>
            </a:r>
            <a:r>
              <a:rPr lang="cs-CZ" sz="2400" dirty="0" err="1" smtClean="0"/>
              <a:t>out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friends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491880" y="5949280"/>
            <a:ext cx="3554435" cy="46166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reading</a:t>
            </a:r>
            <a:r>
              <a:rPr lang="cs-CZ" sz="2400" dirty="0" smtClean="0"/>
              <a:t>  </a:t>
            </a:r>
            <a:r>
              <a:rPr lang="cs-CZ" sz="2400" dirty="0" err="1" smtClean="0"/>
              <a:t>fashion</a:t>
            </a:r>
            <a:r>
              <a:rPr lang="cs-CZ" sz="2400" dirty="0" smtClean="0"/>
              <a:t> </a:t>
            </a:r>
            <a:r>
              <a:rPr lang="cs-CZ" sz="2400" dirty="0" err="1" smtClean="0"/>
              <a:t>magazines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1" grpId="0" animBg="1"/>
      <p:bldP spid="2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400" dirty="0" err="1" smtClean="0">
                <a:ln>
                  <a:solidFill>
                    <a:schemeClr val="tx1"/>
                  </a:solidFill>
                </a:ln>
              </a:rPr>
              <a:t>What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sz="2400" dirty="0" err="1" smtClean="0">
                <a:ln>
                  <a:solidFill>
                    <a:schemeClr val="tx1"/>
                  </a:solidFill>
                </a:ln>
              </a:rPr>
              <a:t>about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 these </a:t>
            </a:r>
            <a:r>
              <a:rPr lang="cs-CZ" sz="2400" dirty="0" err="1" smtClean="0">
                <a:ln>
                  <a:solidFill>
                    <a:schemeClr val="tx1"/>
                  </a:solidFill>
                </a:ln>
              </a:rPr>
              <a:t>girls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? </a:t>
            </a:r>
            <a:r>
              <a:rPr lang="cs-CZ" sz="2400" dirty="0" err="1" smtClean="0">
                <a:ln>
                  <a:solidFill>
                    <a:schemeClr val="tx1"/>
                  </a:solidFill>
                </a:ln>
              </a:rPr>
              <a:t>What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 do </a:t>
            </a:r>
            <a:r>
              <a:rPr lang="cs-CZ" sz="2400" dirty="0" err="1" smtClean="0">
                <a:ln>
                  <a:solidFill>
                    <a:schemeClr val="tx1"/>
                  </a:solidFill>
                </a:ln>
              </a:rPr>
              <a:t>they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sz="2400" dirty="0" err="1" smtClean="0">
                <a:ln>
                  <a:solidFill>
                    <a:schemeClr val="tx1"/>
                  </a:solidFill>
                </a:ln>
              </a:rPr>
              <a:t>like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sz="2400" dirty="0" err="1" smtClean="0">
                <a:ln>
                  <a:solidFill>
                    <a:schemeClr val="tx1"/>
                  </a:solidFill>
                </a:ln>
              </a:rPr>
              <a:t>doing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 in </a:t>
            </a:r>
            <a:r>
              <a:rPr lang="cs-CZ" sz="2400" dirty="0" err="1" smtClean="0">
                <a:ln>
                  <a:solidFill>
                    <a:schemeClr val="tx1"/>
                  </a:solidFill>
                </a:ln>
              </a:rPr>
              <a:t>their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 free</a:t>
            </a:r>
          </a:p>
          <a:p>
            <a:pPr>
              <a:buNone/>
            </a:pPr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sz="2400" dirty="0" err="1" smtClean="0">
                <a:ln>
                  <a:solidFill>
                    <a:schemeClr val="tx1"/>
                  </a:solidFill>
                </a:ln>
              </a:rPr>
              <a:t>time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?</a:t>
            </a:r>
          </a:p>
          <a:p>
            <a:pPr>
              <a:buNone/>
            </a:pPr>
            <a:endParaRPr lang="cs-CZ" sz="2400" dirty="0" smtClean="0">
              <a:ln>
                <a:solidFill>
                  <a:schemeClr val="tx1"/>
                </a:solidFill>
              </a:ln>
            </a:endParaRPr>
          </a:p>
          <a:p>
            <a:pPr>
              <a:buNone/>
            </a:pPr>
            <a:endParaRPr lang="cs-CZ" sz="2400" dirty="0" smtClean="0">
              <a:ln>
                <a:solidFill>
                  <a:schemeClr val="tx1"/>
                </a:solidFill>
              </a:ln>
            </a:endParaRPr>
          </a:p>
          <a:p>
            <a:pPr>
              <a:buNone/>
            </a:pPr>
            <a:endParaRPr lang="cs-CZ" sz="2400" dirty="0" smtClean="0">
              <a:ln>
                <a:solidFill>
                  <a:schemeClr val="tx1"/>
                </a:solidFill>
              </a:ln>
            </a:endParaRPr>
          </a:p>
          <a:p>
            <a:pPr>
              <a:buNone/>
            </a:pPr>
            <a:endParaRPr lang="cs-CZ" sz="2400" dirty="0" smtClean="0">
              <a:ln>
                <a:solidFill>
                  <a:schemeClr val="tx1"/>
                </a:solidFill>
              </a:ln>
            </a:endParaRPr>
          </a:p>
          <a:p>
            <a:pPr>
              <a:buNone/>
            </a:pPr>
            <a:endParaRPr lang="cs-CZ" sz="2400" dirty="0" smtClean="0">
              <a:ln>
                <a:solidFill>
                  <a:schemeClr val="tx1"/>
                </a:solidFill>
              </a:ln>
            </a:endParaRPr>
          </a:p>
          <a:p>
            <a:pPr>
              <a:buNone/>
            </a:pPr>
            <a:endParaRPr lang="cs-CZ" sz="2400" dirty="0" smtClean="0">
              <a:ln>
                <a:solidFill>
                  <a:schemeClr val="tx1"/>
                </a:solidFill>
              </a:ln>
            </a:endParaRPr>
          </a:p>
          <a:p>
            <a:pPr>
              <a:buNone/>
            </a:pPr>
            <a:endParaRPr lang="cs-CZ" sz="2400" dirty="0" smtClean="0">
              <a:ln>
                <a:solidFill>
                  <a:schemeClr val="tx1"/>
                </a:solidFill>
              </a:ln>
            </a:endParaRPr>
          </a:p>
          <a:p>
            <a:pPr>
              <a:buNone/>
            </a:pPr>
            <a:r>
              <a:rPr lang="en-GB" sz="2400" dirty="0" smtClean="0"/>
              <a:t>What about these boys? What do they like </a:t>
            </a:r>
            <a:r>
              <a:rPr lang="en-GB" sz="2400" i="1" dirty="0" smtClean="0"/>
              <a:t>doing / to do </a:t>
            </a:r>
            <a:r>
              <a:rPr lang="en-GB" sz="2400" dirty="0" smtClean="0"/>
              <a:t>in their </a:t>
            </a:r>
          </a:p>
          <a:p>
            <a:pPr>
              <a:buNone/>
            </a:pPr>
            <a:r>
              <a:rPr lang="en-GB" sz="2400" dirty="0" smtClean="0"/>
              <a:t>Free  time? (surfing/to surf the Internet, spend time on the computer, </a:t>
            </a:r>
          </a:p>
          <a:p>
            <a:pPr>
              <a:buNone/>
            </a:pPr>
            <a:r>
              <a:rPr lang="en-GB" sz="2400" dirty="0" smtClean="0"/>
              <a:t>play computer games, hike/hiking……..?</a:t>
            </a:r>
          </a:p>
          <a:p>
            <a:pPr>
              <a:buNone/>
            </a:pPr>
            <a:endParaRPr lang="cs-CZ" sz="2400" dirty="0" smtClean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sz="5400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L</a:t>
            </a:r>
            <a:r>
              <a:rPr lang="cs-CZ" sz="5400" b="1" dirty="0" err="1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e</a:t>
            </a:r>
            <a:r>
              <a:rPr lang="cs-CZ" sz="5400" b="1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i</a:t>
            </a:r>
            <a:r>
              <a:rPr lang="cs-CZ" sz="5400" b="1" dirty="0" err="1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s</a:t>
            </a:r>
            <a:r>
              <a:rPr lang="cs-CZ" sz="5400" b="1" dirty="0" err="1" smtClean="0">
                <a:ln>
                  <a:solidFill>
                    <a:schemeClr val="tx1"/>
                  </a:solidFill>
                </a:ln>
                <a:solidFill>
                  <a:srgbClr val="002060"/>
                </a:solidFill>
              </a:rPr>
              <a:t>u</a:t>
            </a:r>
            <a:r>
              <a:rPr lang="cs-CZ" sz="5400" b="1" dirty="0" err="1" smtClean="0">
                <a:ln>
                  <a:solidFill>
                    <a:schemeClr val="tx1"/>
                  </a:solidFill>
                </a:ln>
                <a:solidFill>
                  <a:srgbClr val="FF9900"/>
                </a:solidFill>
              </a:rPr>
              <a:t>r</a:t>
            </a:r>
            <a:r>
              <a:rPr lang="cs-CZ" sz="5400" b="1" dirty="0" err="1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e</a:t>
            </a:r>
            <a:r>
              <a:rPr lang="cs-CZ" sz="5400" b="1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sz="5400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</a:t>
            </a:r>
            <a:r>
              <a:rPr lang="cs-CZ" sz="5400" b="1" dirty="0" err="1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i</a:t>
            </a:r>
            <a:r>
              <a:rPr lang="cs-CZ" sz="5400" b="1" dirty="0" err="1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m</a:t>
            </a:r>
            <a:r>
              <a:rPr lang="cs-CZ" sz="5400" b="1" dirty="0" err="1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e</a:t>
            </a:r>
            <a:r>
              <a:rPr lang="cs-CZ" sz="5400" b="1" dirty="0" smtClean="0">
                <a:ln>
                  <a:solidFill>
                    <a:schemeClr val="tx1"/>
                  </a:solidFill>
                </a:ln>
              </a:rPr>
              <a:t> </a:t>
            </a:r>
            <a:endParaRPr lang="cs-CZ" sz="5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</a:endParaRPr>
          </a:p>
        </p:txBody>
      </p:sp>
      <p:pic>
        <p:nvPicPr>
          <p:cNvPr id="5" name="Picture 6" descr="C:\Users\admin\AppData\Local\Microsoft\Windows\Temporary Internet Files\Content.IE5\BIBUSXGR\MC9000894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51656" y="2877617"/>
            <a:ext cx="1840687" cy="1102766"/>
          </a:xfrm>
          <a:prstGeom prst="rect">
            <a:avLst/>
          </a:prstGeom>
          <a:noFill/>
        </p:spPr>
      </p:pic>
      <p:pic>
        <p:nvPicPr>
          <p:cNvPr id="5125" name="Picture 5" descr="C:\Users\admin\AppData\Local\Microsoft\Windows\Temporary Internet Files\Content.IE5\8B2KY4MX\MP90044844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6594290" y="1556792"/>
            <a:ext cx="2072759" cy="3096344"/>
          </a:xfrm>
          <a:prstGeom prst="rect">
            <a:avLst/>
          </a:prstGeom>
          <a:noFill/>
        </p:spPr>
      </p:pic>
      <p:pic>
        <p:nvPicPr>
          <p:cNvPr id="5122" name="Picture 2" descr="C:\Users\admin\AppData\Local\Microsoft\Windows\Temporary Internet Files\Content.IE5\R25N6JJS\MP90043932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1628800"/>
            <a:ext cx="3859062" cy="3068788"/>
          </a:xfrm>
          <a:prstGeom prst="rect">
            <a:avLst/>
          </a:prstGeom>
          <a:noFill/>
        </p:spPr>
      </p:pic>
      <p:pic>
        <p:nvPicPr>
          <p:cNvPr id="5123" name="Picture 3" descr="C:\Users\admin\AppData\Local\Microsoft\Windows\Temporary Internet Files\Content.IE5\BIBUSXGR\MP90044836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83768" y="1556792"/>
            <a:ext cx="2088232" cy="3132348"/>
          </a:xfrm>
          <a:prstGeom prst="rect">
            <a:avLst/>
          </a:prstGeom>
          <a:noFill/>
        </p:spPr>
      </p:pic>
      <p:pic>
        <p:nvPicPr>
          <p:cNvPr id="5126" name="Picture 6" descr="C:\Users\admin\AppData\Local\Microsoft\Windows\Temporary Internet Files\Content.IE5\0IUHG890\MP90044873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544" y="1628800"/>
            <a:ext cx="2045973" cy="3068960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95536" y="1412776"/>
            <a:ext cx="2478692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playing</a:t>
            </a:r>
            <a:r>
              <a:rPr lang="cs-CZ" sz="2400" dirty="0" smtClean="0"/>
              <a:t>(</a:t>
            </a:r>
            <a:r>
              <a:rPr lang="cs-CZ" sz="2400" dirty="0" err="1" smtClean="0"/>
              <a:t>the</a:t>
            </a:r>
            <a:r>
              <a:rPr lang="cs-CZ" sz="2400" dirty="0" smtClean="0"/>
              <a:t>)</a:t>
            </a:r>
            <a:r>
              <a:rPr lang="cs-CZ" sz="2400" dirty="0" err="1" smtClean="0"/>
              <a:t>guitar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16216" y="1556792"/>
            <a:ext cx="1129027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archery</a:t>
            </a:r>
            <a:endParaRPr lang="cs-CZ" sz="2400" dirty="0"/>
          </a:p>
        </p:txBody>
      </p:sp>
      <p:pic>
        <p:nvPicPr>
          <p:cNvPr id="5131" name="Picture 11" descr="C:\Users\admin\AppData\Local\Microsoft\Windows\Temporary Internet Files\Content.IE5\0IUHG890\dglxasset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684584" y="2057400"/>
            <a:ext cx="2743200" cy="2743200"/>
          </a:xfrm>
          <a:prstGeom prst="rect">
            <a:avLst/>
          </a:prstGeom>
          <a:noFill/>
        </p:spPr>
      </p:pic>
      <p:pic>
        <p:nvPicPr>
          <p:cNvPr id="5133" name="Picture 13" descr="C:\Users\admin\AppData\Local\Microsoft\Windows\Temporary Internet Files\Content.IE5\BIBUSXGR\MC90035650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436096" y="3429000"/>
            <a:ext cx="1080120" cy="1229205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572000" y="4077072"/>
            <a:ext cx="1941557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programming</a:t>
            </a:r>
            <a:endParaRPr lang="cs-CZ" sz="2400" dirty="0"/>
          </a:p>
        </p:txBody>
      </p:sp>
      <p:pic>
        <p:nvPicPr>
          <p:cNvPr id="5135" name="Picture 15" descr="C:\Users\admin\AppData\Local\Microsoft\Windows\Temporary Internet Files\Content.IE5\R25N6JJS\MC900437068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699792" y="3429000"/>
            <a:ext cx="994420" cy="994420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2267744" y="4509120"/>
            <a:ext cx="2610010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Playing</a:t>
            </a:r>
            <a:r>
              <a:rPr lang="cs-CZ" sz="2400" dirty="0" smtClean="0"/>
              <a:t> table </a:t>
            </a:r>
            <a:r>
              <a:rPr lang="cs-CZ" sz="2400" dirty="0" err="1" smtClean="0"/>
              <a:t>tennis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75656" y="4581128"/>
            <a:ext cx="6238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John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04711" y="1556792"/>
            <a:ext cx="867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George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96136" y="1628800"/>
            <a:ext cx="582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Tom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596336" y="429309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Martin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129" name="Picture 9" descr="C:\Users\admin\AppData\Local\Microsoft\Windows\Temporary Internet Files\Content.IE5\KE6TJJ0T\dglxasset[1].aspx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804248" y="4077072"/>
            <a:ext cx="1805710" cy="18961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4" grpId="0" animBg="1"/>
      <p:bldP spid="2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Free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time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and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entertainment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sz="2400" dirty="0" smtClean="0"/>
              <a:t> </a:t>
            </a:r>
            <a:r>
              <a:rPr lang="en-GB" sz="2400" dirty="0" smtClean="0"/>
              <a:t>Do you have enough free time to do your hobbies? No? Why?</a:t>
            </a:r>
          </a:p>
          <a:p>
            <a:pPr>
              <a:buNone/>
            </a:pPr>
            <a:r>
              <a:rPr lang="en-GB" sz="2400" dirty="0" smtClean="0"/>
              <a:t>…commuting</a:t>
            </a:r>
          </a:p>
          <a:p>
            <a:pPr>
              <a:buNone/>
            </a:pPr>
            <a:r>
              <a:rPr lang="en-GB" sz="2400" dirty="0" smtClean="0"/>
              <a:t>………………….</a:t>
            </a:r>
          </a:p>
          <a:p>
            <a:pPr>
              <a:buNone/>
            </a:pPr>
            <a:r>
              <a:rPr lang="en-GB" sz="2400" dirty="0" smtClean="0"/>
              <a:t>………………….</a:t>
            </a:r>
          </a:p>
          <a:p>
            <a:pPr>
              <a:buNone/>
            </a:pPr>
            <a:r>
              <a:rPr lang="en-GB" sz="2400" dirty="0" smtClean="0"/>
              <a:t>………………….</a:t>
            </a:r>
          </a:p>
          <a:p>
            <a:pPr>
              <a:buNone/>
            </a:pPr>
            <a:r>
              <a:rPr lang="en-GB" sz="2400" dirty="0" smtClean="0"/>
              <a:t>………………….</a:t>
            </a:r>
          </a:p>
          <a:p>
            <a:pPr>
              <a:buNone/>
            </a:pPr>
            <a:r>
              <a:rPr lang="en-GB" sz="2400" dirty="0" smtClean="0"/>
              <a:t>………………….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I guess your parents/teachers /future careers want you to </a:t>
            </a:r>
          </a:p>
          <a:p>
            <a:pPr>
              <a:buNone/>
            </a:pPr>
            <a:r>
              <a:rPr lang="en-GB" sz="2400" b="1" dirty="0" smtClean="0"/>
              <a:t>study more</a:t>
            </a:r>
            <a:r>
              <a:rPr lang="en-GB" sz="2400" dirty="0" smtClean="0"/>
              <a:t>, do loads of homework, housework, do the </a:t>
            </a:r>
          </a:p>
          <a:p>
            <a:pPr>
              <a:buNone/>
            </a:pPr>
            <a:r>
              <a:rPr lang="en-GB" sz="2400" dirty="0" smtClean="0"/>
              <a:t>shopping etc.</a:t>
            </a:r>
          </a:p>
          <a:p>
            <a:pPr>
              <a:buNone/>
            </a:pPr>
            <a:endParaRPr lang="en-GB" sz="2400" dirty="0" smtClean="0"/>
          </a:p>
        </p:txBody>
      </p:sp>
      <p:pic>
        <p:nvPicPr>
          <p:cNvPr id="1027" name="Picture 3" descr="C:\Users\admin\AppData\Local\Microsoft\Windows\Temporary Internet Files\Content.IE5\8B2KY4MX\MP90040097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998030"/>
            <a:ext cx="2288993" cy="2861940"/>
          </a:xfrm>
          <a:prstGeom prst="rect">
            <a:avLst/>
          </a:prstGeom>
          <a:noFill/>
        </p:spPr>
      </p:pic>
      <p:pic>
        <p:nvPicPr>
          <p:cNvPr id="1029" name="Picture 5" descr="C:\Users\admin\AppData\Local\Microsoft\Windows\Temporary Internet Files\Content.IE5\MZFI9CWU\MP90044230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2348880"/>
            <a:ext cx="3240360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215008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/>
            </a:r>
            <a:b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</a:b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Free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time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and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entertainment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 </a:t>
            </a:r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/</a:t>
            </a:r>
            <a:br>
              <a:rPr lang="cs-CZ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</a:b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L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e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i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s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2060"/>
                </a:solidFill>
              </a:rPr>
              <a:t>u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9900"/>
                </a:solidFill>
              </a:rPr>
              <a:t>r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e</a:t>
            </a:r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i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m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e</a:t>
            </a:r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sz="6600" b="1" dirty="0" smtClean="0"/>
              <a:t> 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/>
            </a:r>
            <a:b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</a:br>
            <a:endParaRPr lang="cs-CZ" b="1" dirty="0">
              <a:ln>
                <a:solidFill>
                  <a:schemeClr val="tx1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sz="2400" dirty="0" smtClean="0"/>
              <a:t> </a:t>
            </a:r>
            <a:r>
              <a:rPr lang="en-GB" sz="2400" dirty="0" smtClean="0"/>
              <a:t>Have you got a </a:t>
            </a:r>
            <a:r>
              <a:rPr lang="en-GB" sz="3600" b="1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 </a:t>
            </a:r>
            <a:r>
              <a:rPr lang="en-GB" sz="4400" b="1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pet</a:t>
            </a:r>
            <a:r>
              <a:rPr lang="en-GB" sz="2400" dirty="0" smtClean="0"/>
              <a:t>? A dog? Is walking the dog your hobby or </a:t>
            </a:r>
          </a:p>
          <a:p>
            <a:pPr>
              <a:buNone/>
            </a:pPr>
            <a:r>
              <a:rPr lang="en-GB" sz="2400" dirty="0" smtClean="0"/>
              <a:t>a must? (Walking a dog can supply both the human and pet with </a:t>
            </a:r>
          </a:p>
          <a:p>
            <a:pPr>
              <a:buNone/>
            </a:pPr>
            <a:r>
              <a:rPr lang="en-GB" sz="2400" dirty="0" smtClean="0"/>
              <a:t>exercise, fresh air, and social interaction)</a:t>
            </a:r>
          </a:p>
          <a:p>
            <a:pPr>
              <a:buFontTx/>
              <a:buChar char="-"/>
            </a:pPr>
            <a:r>
              <a:rPr lang="en-GB" sz="2400" dirty="0" smtClean="0"/>
              <a:t>different people, different attitudes, different opinions</a:t>
            </a:r>
          </a:p>
          <a:p>
            <a:pPr>
              <a:buFontTx/>
              <a:buChar char="-"/>
            </a:pPr>
            <a:r>
              <a:rPr lang="en-GB" sz="2400" dirty="0" smtClean="0"/>
              <a:t>If you are </a:t>
            </a:r>
            <a:r>
              <a:rPr lang="en-GB" sz="2400" b="1" dirty="0" smtClean="0"/>
              <a:t>fond of</a:t>
            </a:r>
            <a:r>
              <a:rPr lang="en-GB" sz="2400" dirty="0" smtClean="0"/>
              <a:t> animals your hobby might be:</a:t>
            </a:r>
          </a:p>
          <a:p>
            <a:pPr>
              <a:buNone/>
            </a:pPr>
            <a:r>
              <a:rPr lang="en-GB" sz="2400" dirty="0" smtClean="0"/>
              <a:t>- ………………		keeping…..		………</a:t>
            </a:r>
          </a:p>
          <a:p>
            <a:pPr>
              <a:buFontTx/>
              <a:buChar char="-"/>
            </a:pPr>
            <a:endParaRPr lang="en-GB" sz="2400" dirty="0" smtClean="0"/>
          </a:p>
          <a:p>
            <a:pPr>
              <a:buFontTx/>
              <a:buChar char="-"/>
            </a:pPr>
            <a:endParaRPr lang="en-GB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			……..	</a:t>
            </a:r>
          </a:p>
        </p:txBody>
      </p:sp>
      <p:pic>
        <p:nvPicPr>
          <p:cNvPr id="6" name="Picture 2" descr="C:\Users\admin\AppData\Local\Microsoft\Windows\Temporary Internet Files\Content.IE5\BIBUSXGR\MP9004387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221088"/>
            <a:ext cx="1264355" cy="1889448"/>
          </a:xfrm>
          <a:prstGeom prst="rect">
            <a:avLst/>
          </a:prstGeom>
          <a:noFill/>
        </p:spPr>
      </p:pic>
      <p:pic>
        <p:nvPicPr>
          <p:cNvPr id="2050" name="Picture 2" descr="C:\Users\admin\AppData\Local\Microsoft\Windows\Temporary Internet Files\Content.IE5\BIBUSXGR\MP90042774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4293096"/>
            <a:ext cx="1340768" cy="1340768"/>
          </a:xfrm>
          <a:prstGeom prst="rect">
            <a:avLst/>
          </a:prstGeom>
          <a:noFill/>
        </p:spPr>
      </p:pic>
      <p:pic>
        <p:nvPicPr>
          <p:cNvPr id="2051" name="Picture 3" descr="C:\Users\admin\AppData\Local\Microsoft\Windows\Temporary Internet Files\Content.IE5\0IUHG890\MP90026225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24105" y="4435312"/>
            <a:ext cx="1031871" cy="1023272"/>
          </a:xfrm>
          <a:prstGeom prst="rect">
            <a:avLst/>
          </a:prstGeom>
          <a:noFill/>
        </p:spPr>
      </p:pic>
      <p:pic>
        <p:nvPicPr>
          <p:cNvPr id="2053" name="Picture 5" descr="C:\Users\admin\AppData\Local\Microsoft\Windows\Temporary Internet Files\Content.IE5\0IUHG890\MP90040161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7984" y="4365104"/>
            <a:ext cx="720432" cy="1080120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2411760" y="5661248"/>
            <a:ext cx="1349896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Guinea </a:t>
            </a:r>
            <a:r>
              <a:rPr lang="cs-CZ" dirty="0" err="1" smtClean="0"/>
              <a:t>pig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83568" y="3789040"/>
            <a:ext cx="2160240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2400" dirty="0" smtClean="0"/>
              <a:t>horse riding</a:t>
            </a:r>
            <a:endParaRPr lang="en-GB" sz="2400" dirty="0"/>
          </a:p>
        </p:txBody>
      </p:sp>
      <p:sp>
        <p:nvSpPr>
          <p:cNvPr id="13" name="Obdélník 12"/>
          <p:cNvSpPr/>
          <p:nvPr/>
        </p:nvSpPr>
        <p:spPr>
          <a:xfrm>
            <a:off x="5292080" y="3933056"/>
            <a:ext cx="309634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2400" dirty="0" smtClean="0"/>
              <a:t>dog training 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cs-CZ" sz="2400" dirty="0" err="1" smtClean="0">
                <a:solidFill>
                  <a:schemeClr val="bg1">
                    <a:lumMod val="50000"/>
                  </a:schemeClr>
                </a:solidFill>
              </a:rPr>
              <a:t>cynology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)</a:t>
            </a:r>
            <a:endParaRPr lang="cs-CZ" sz="24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220072" y="4797152"/>
            <a:ext cx="3312368" cy="120032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2400" dirty="0" smtClean="0"/>
              <a:t>I feed it, walk it, train it/him/her x-times (once, twice, three times)a day.</a:t>
            </a:r>
            <a:endParaRPr lang="en-GB" sz="24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admin\AppData\Local\Microsoft\Windows\Temporary Internet Files\Content.IE5\AORQ2QD9\MP9004018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2801"/>
            <a:ext cx="5418836" cy="6775199"/>
          </a:xfrm>
          <a:prstGeom prst="rect">
            <a:avLst/>
          </a:prstGeom>
          <a:noFill/>
        </p:spPr>
      </p:pic>
      <p:pic>
        <p:nvPicPr>
          <p:cNvPr id="4100" name="Picture 4" descr="C:\Users\admin\AppData\Local\Microsoft\Windows\Temporary Internet Files\Content.IE5\MZFI9CWU\MP90044858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764704"/>
            <a:ext cx="2574032" cy="3861048"/>
          </a:xfrm>
          <a:prstGeom prst="rect">
            <a:avLst/>
          </a:prstGeom>
          <a:noFill/>
        </p:spPr>
      </p:pic>
      <p:pic>
        <p:nvPicPr>
          <p:cNvPr id="4098" name="Picture 2" descr="C:\Users\admin\AppData\Local\Microsoft\Windows\Temporary Internet Files\Content.IE5\K33EA7V5\MP900442394[2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4338059"/>
            <a:ext cx="3779912" cy="2519941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5580112" y="260648"/>
            <a:ext cx="356388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2400" dirty="0" smtClean="0"/>
              <a:t>YES / NO COMMENT.. .Go! </a:t>
            </a:r>
            <a:endParaRPr lang="en-GB" sz="24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1520" y="332656"/>
            <a:ext cx="2880320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think</a:t>
            </a:r>
            <a:r>
              <a:rPr lang="cs-CZ" sz="2400" dirty="0" smtClean="0"/>
              <a:t>…</a:t>
            </a:r>
          </a:p>
          <a:p>
            <a:r>
              <a:rPr lang="cs-CZ" sz="2400" dirty="0" smtClean="0"/>
              <a:t>I don´t </a:t>
            </a:r>
            <a:r>
              <a:rPr lang="cs-CZ" sz="2400" dirty="0" err="1" smtClean="0"/>
              <a:t>think</a:t>
            </a:r>
            <a:r>
              <a:rPr lang="cs-CZ" sz="2400" dirty="0" smtClean="0"/>
              <a:t>……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dirty="0" smtClean="0"/>
              <a:t> </a:t>
            </a:r>
            <a:r>
              <a:rPr lang="en-GB" sz="2400" dirty="0" smtClean="0"/>
              <a:t>Are you </a:t>
            </a:r>
            <a:r>
              <a:rPr lang="en-GB" sz="2400" b="1" dirty="0" smtClean="0"/>
              <a:t>a </a:t>
            </a:r>
            <a:r>
              <a:rPr lang="en-GB" sz="4400" b="1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sporty person</a:t>
            </a:r>
            <a:r>
              <a:rPr lang="en-GB" sz="2400" dirty="0" smtClean="0"/>
              <a:t>? Oh, there are</a:t>
            </a:r>
          </a:p>
          <a:p>
            <a:pPr>
              <a:buNone/>
            </a:pPr>
            <a:r>
              <a:rPr lang="en-GB" sz="2400" dirty="0" smtClean="0"/>
              <a:t> a lot of </a:t>
            </a:r>
            <a:r>
              <a:rPr lang="en-GB" sz="2400" dirty="0" err="1" smtClean="0"/>
              <a:t>possibilities.L</a:t>
            </a:r>
            <a:r>
              <a:rPr lang="en-GB" sz="2400" dirty="0" smtClean="0"/>
              <a:t> </a:t>
            </a:r>
            <a:r>
              <a:rPr lang="en-GB" sz="2400" dirty="0" err="1" smtClean="0"/>
              <a:t>et´s</a:t>
            </a:r>
            <a:r>
              <a:rPr lang="en-GB" sz="2400" dirty="0" smtClean="0"/>
              <a:t> mention only some: </a:t>
            </a:r>
          </a:p>
          <a:p>
            <a:pPr>
              <a:buNone/>
            </a:pPr>
            <a:r>
              <a:rPr lang="en-GB" sz="2400" dirty="0" smtClean="0"/>
              <a:t>I </a:t>
            </a:r>
            <a:r>
              <a:rPr lang="en-GB" sz="2400" b="1" dirty="0" smtClean="0"/>
              <a:t>love</a:t>
            </a:r>
            <a:r>
              <a:rPr lang="en-GB" sz="2400" dirty="0" smtClean="0"/>
              <a:t> 	  playing/doing/going…………….. </a:t>
            </a:r>
          </a:p>
          <a:p>
            <a:pPr>
              <a:buNone/>
            </a:pPr>
            <a:r>
              <a:rPr lang="en-GB" sz="2400" dirty="0" smtClean="0"/>
              <a:t>I </a:t>
            </a:r>
            <a:r>
              <a:rPr lang="en-GB" sz="2400" b="1" dirty="0" smtClean="0"/>
              <a:t>enjoy</a:t>
            </a:r>
            <a:r>
              <a:rPr lang="en-GB" sz="2400" dirty="0" smtClean="0"/>
              <a:t>   playing/doing/going…………..</a:t>
            </a:r>
          </a:p>
          <a:p>
            <a:pPr>
              <a:buNone/>
            </a:pPr>
            <a:r>
              <a:rPr lang="en-GB" sz="2400" dirty="0" smtClean="0"/>
              <a:t>I </a:t>
            </a:r>
            <a:r>
              <a:rPr lang="en-GB" sz="2400" b="1" dirty="0" smtClean="0"/>
              <a:t>prefer  </a:t>
            </a:r>
            <a:r>
              <a:rPr lang="en-GB" sz="2400" dirty="0" smtClean="0"/>
              <a:t>playing/doing/going…… ..</a:t>
            </a:r>
            <a:r>
              <a:rPr lang="en-GB" sz="2400" b="1" dirty="0" smtClean="0"/>
              <a:t>to</a:t>
            </a:r>
            <a:r>
              <a:rPr lang="en-GB" sz="2400" dirty="0" smtClean="0"/>
              <a:t> playing/doing/going…….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My favourite sport is…………………..</a:t>
            </a:r>
          </a:p>
          <a:p>
            <a:pPr>
              <a:buNone/>
            </a:pPr>
            <a:r>
              <a:rPr lang="en-GB" sz="2400" dirty="0" smtClean="0"/>
              <a:t>I particularly enjoy……………………..</a:t>
            </a:r>
          </a:p>
        </p:txBody>
      </p:sp>
      <p:pic>
        <p:nvPicPr>
          <p:cNvPr id="9" name="Picture 10" descr="C:\Users\admin\AppData\Local\Microsoft\Windows\Temporary Internet Files\Content.IE5\0IUHG890\MC9004392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708920"/>
            <a:ext cx="1544742" cy="100776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Free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time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and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entertainment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75656" y="2780928"/>
            <a:ext cx="6624736" cy="156966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2400" dirty="0" smtClean="0"/>
              <a:t>Playing: volleyball, football, basketball…</a:t>
            </a:r>
          </a:p>
          <a:p>
            <a:r>
              <a:rPr lang="en-GB" sz="2400" dirty="0" smtClean="0"/>
              <a:t>Doing: karate, gymnastics, judo…</a:t>
            </a:r>
          </a:p>
          <a:p>
            <a:r>
              <a:rPr lang="en-GB" sz="2400" dirty="0" smtClean="0"/>
              <a:t>Going: skiing , cycling, swimming, bowling, skateboarding </a:t>
            </a:r>
            <a:endParaRPr lang="en-GB" sz="2400" dirty="0"/>
          </a:p>
        </p:txBody>
      </p:sp>
      <p:pic>
        <p:nvPicPr>
          <p:cNvPr id="7" name="Picture 4" descr="C:\Users\admin\AppData\Local\Microsoft\Windows\Temporary Internet Files\Content.IE5\AORQ2QD9\MP90044250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1700808"/>
            <a:ext cx="1008112" cy="1512169"/>
          </a:xfrm>
          <a:prstGeom prst="rect">
            <a:avLst/>
          </a:prstGeom>
          <a:noFill/>
        </p:spPr>
      </p:pic>
      <p:pic>
        <p:nvPicPr>
          <p:cNvPr id="8" name="Picture 2" descr="C:\Users\admin\AppData\Local\Microsoft\Windows\Temporary Internet Files\Content.IE5\BIBUSXGR\MP90044226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4653136"/>
            <a:ext cx="2088232" cy="1392154"/>
          </a:xfrm>
          <a:prstGeom prst="rect">
            <a:avLst/>
          </a:prstGeom>
          <a:noFill/>
        </p:spPr>
      </p:pic>
      <p:pic>
        <p:nvPicPr>
          <p:cNvPr id="10" name="Picture 4" descr="C:\Users\admin\AppData\Local\Microsoft\Windows\Temporary Internet Files\Content.IE5\R25N6JJS\MP90044860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4725144"/>
            <a:ext cx="1224136" cy="13523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L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e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i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s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2060"/>
                </a:solidFill>
              </a:rPr>
              <a:t>u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9900"/>
                </a:solidFill>
              </a:rPr>
              <a:t>r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e</a:t>
            </a:r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i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m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e</a:t>
            </a:r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 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dirty="0" smtClean="0"/>
              <a:t> </a:t>
            </a:r>
            <a:r>
              <a:rPr lang="en-GB" sz="2400" dirty="0" smtClean="0"/>
              <a:t>I am </a:t>
            </a:r>
            <a:r>
              <a:rPr lang="en-GB" sz="2400" b="1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not at all </a:t>
            </a:r>
            <a:r>
              <a:rPr lang="en-GB" sz="2400" dirty="0" smtClean="0"/>
              <a:t>a sporty person. (If I play  chess – am I sporty?)</a:t>
            </a:r>
          </a:p>
          <a:p>
            <a:pPr>
              <a:buNone/>
            </a:pPr>
            <a:r>
              <a:rPr lang="en-GB" sz="2400" dirty="0" smtClean="0"/>
              <a:t> </a:t>
            </a:r>
          </a:p>
          <a:p>
            <a:pPr>
              <a:buNone/>
            </a:pPr>
            <a:r>
              <a:rPr lang="en-GB" sz="2400" b="1" dirty="0" smtClean="0"/>
              <a:t>I love……..</a:t>
            </a:r>
            <a:r>
              <a:rPr lang="en-GB" sz="2400" dirty="0" smtClean="0"/>
              <a:t> 	</a:t>
            </a:r>
          </a:p>
          <a:p>
            <a:pPr>
              <a:buNone/>
            </a:pPr>
            <a:r>
              <a:rPr lang="en-GB" sz="2400" b="1" dirty="0" smtClean="0"/>
              <a:t>I enjoy……</a:t>
            </a:r>
            <a:endParaRPr lang="en-GB" sz="2400" dirty="0" smtClean="0"/>
          </a:p>
          <a:p>
            <a:pPr>
              <a:buNone/>
            </a:pPr>
            <a:r>
              <a:rPr lang="en-GB" sz="2400" b="1" dirty="0" smtClean="0"/>
              <a:t>I prefer……. to ………</a:t>
            </a:r>
          </a:p>
          <a:p>
            <a:pPr>
              <a:buNone/>
            </a:pPr>
            <a:r>
              <a:rPr lang="en-GB" sz="2400" b="1" dirty="0" smtClean="0"/>
              <a:t>I fancy……….</a:t>
            </a:r>
          </a:p>
          <a:p>
            <a:pPr>
              <a:buNone/>
            </a:pPr>
            <a:r>
              <a:rPr lang="en-GB" sz="2400" b="1" dirty="0" smtClean="0"/>
              <a:t>I am interested in</a:t>
            </a: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My favourite activity is…………………..</a:t>
            </a:r>
          </a:p>
          <a:p>
            <a:pPr>
              <a:buNone/>
            </a:pPr>
            <a:r>
              <a:rPr lang="en-GB" sz="2400" dirty="0" smtClean="0"/>
              <a:t>I particularly enjoy………………….</a:t>
            </a:r>
          </a:p>
          <a:p>
            <a:pPr>
              <a:buNone/>
            </a:pPr>
            <a:r>
              <a:rPr lang="en-GB" sz="2400" dirty="0" smtClean="0"/>
              <a:t>I am not very keen on…………</a:t>
            </a:r>
          </a:p>
        </p:txBody>
      </p:sp>
      <p:pic>
        <p:nvPicPr>
          <p:cNvPr id="3075" name="Picture 3" descr="C:\Users\admin\AppData\Local\Microsoft\Windows\Temporary Internet Files\Content.IE5\8B2KY4MX\MC9003473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2382701"/>
            <a:ext cx="1140213" cy="1046299"/>
          </a:xfrm>
          <a:prstGeom prst="rect">
            <a:avLst/>
          </a:prstGeom>
          <a:noFill/>
        </p:spPr>
      </p:pic>
      <p:pic>
        <p:nvPicPr>
          <p:cNvPr id="3076" name="Picture 4" descr="C:\Users\admin\AppData\Local\Microsoft\Windows\Temporary Internet Files\Content.IE5\0IUHG890\MC9003964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3573016"/>
            <a:ext cx="1110863" cy="1225564"/>
          </a:xfrm>
          <a:prstGeom prst="rect">
            <a:avLst/>
          </a:prstGeom>
          <a:noFill/>
        </p:spPr>
      </p:pic>
      <p:pic>
        <p:nvPicPr>
          <p:cNvPr id="3080" name="Picture 8" descr="C:\Users\admin\AppData\Local\Microsoft\Windows\Temporary Internet Files\Content.IE5\R25N6JJS\MC90024020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2627784" y="2204864"/>
            <a:ext cx="896112" cy="1813254"/>
          </a:xfrm>
          <a:prstGeom prst="rect">
            <a:avLst/>
          </a:prstGeom>
          <a:noFill/>
        </p:spPr>
      </p:pic>
      <p:pic>
        <p:nvPicPr>
          <p:cNvPr id="3077" name="Picture 5" descr="C:\Users\admin\AppData\Local\Microsoft\Windows\Temporary Internet Files\Content.IE5\KE6TJJ0T\MC90005691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168" y="2780928"/>
            <a:ext cx="1259732" cy="822121"/>
          </a:xfrm>
          <a:prstGeom prst="rect">
            <a:avLst/>
          </a:prstGeom>
          <a:noFill/>
        </p:spPr>
      </p:pic>
      <p:pic>
        <p:nvPicPr>
          <p:cNvPr id="3081" name="Picture 9" descr="C:\Users\admin\AppData\Local\Microsoft\Windows\Temporary Internet Files\Content.IE5\AORQ2QD9\MC90035530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4869160"/>
            <a:ext cx="1000188" cy="1120823"/>
          </a:xfrm>
          <a:prstGeom prst="rect">
            <a:avLst/>
          </a:prstGeom>
          <a:noFill/>
        </p:spPr>
      </p:pic>
      <p:pic>
        <p:nvPicPr>
          <p:cNvPr id="3083" name="Picture 11" descr="C:\Users\admin\AppData\Local\Microsoft\Windows\Temporary Internet Files\Content.IE5\8B2KY4MX\MC90034924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2" y="2060848"/>
            <a:ext cx="792088" cy="639779"/>
          </a:xfrm>
          <a:prstGeom prst="rect">
            <a:avLst/>
          </a:prstGeom>
          <a:noFill/>
        </p:spPr>
      </p:pic>
      <p:pic>
        <p:nvPicPr>
          <p:cNvPr id="3084" name="Picture 12" descr="C:\Users\admin\AppData\Local\Microsoft\Windows\Temporary Internet Files\Content.IE5\K33EA7V5\MC90031020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88024" y="4725144"/>
            <a:ext cx="1224136" cy="1253595"/>
          </a:xfrm>
          <a:prstGeom prst="rect">
            <a:avLst/>
          </a:prstGeom>
          <a:noFill/>
        </p:spPr>
      </p:pic>
      <p:pic>
        <p:nvPicPr>
          <p:cNvPr id="3085" name="Picture 13" descr="C:\Users\admin\AppData\Local\Microsoft\Windows\Temporary Internet Files\Content.IE5\K33EA7V5\MC90033805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228184" y="3645024"/>
            <a:ext cx="1004998" cy="1207918"/>
          </a:xfrm>
          <a:prstGeom prst="rect">
            <a:avLst/>
          </a:prstGeom>
          <a:noFill/>
        </p:spPr>
      </p:pic>
      <p:pic>
        <p:nvPicPr>
          <p:cNvPr id="3086" name="Picture 14" descr="C:\Users\admin\AppData\Local\Microsoft\Windows\Temporary Internet Files\Content.IE5\8B2KY4MX\MC900239411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004048" y="2993059"/>
            <a:ext cx="829361" cy="871881"/>
          </a:xfrm>
          <a:prstGeom prst="rect">
            <a:avLst/>
          </a:prstGeom>
          <a:noFill/>
        </p:spPr>
      </p:pic>
      <p:pic>
        <p:nvPicPr>
          <p:cNvPr id="3090" name="Picture 18" descr="C:\Users\admin\AppData\Local\Microsoft\Windows\Temporary Internet Files\Content.IE5\KE6TJJ0T\MC900431531[1]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123373" y="3429000"/>
            <a:ext cx="897254" cy="984791"/>
          </a:xfrm>
          <a:prstGeom prst="rect">
            <a:avLst/>
          </a:prstGeom>
          <a:noFill/>
        </p:spPr>
      </p:pic>
      <p:pic>
        <p:nvPicPr>
          <p:cNvPr id="3091" name="Picture 19" descr="C:\Users\admin\AppData\Local\Microsoft\Windows\Temporary Internet Files\Content.IE5\K33EA7V5\MP900430807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347864" y="4509120"/>
            <a:ext cx="1577591" cy="1196751"/>
          </a:xfrm>
          <a:prstGeom prst="rect">
            <a:avLst/>
          </a:prstGeom>
          <a:noFill/>
        </p:spPr>
      </p:pic>
      <p:pic>
        <p:nvPicPr>
          <p:cNvPr id="3094" name="Picture 22" descr="C:\Users\admin\AppData\Local\Microsoft\Windows\Temporary Internet Files\Content.IE5\BIBUSXGR\MP900438715[1].jpg"/>
          <p:cNvPicPr>
            <a:picLocks noChangeAspect="1" noChangeArrowheads="1"/>
          </p:cNvPicPr>
          <p:nvPr/>
        </p:nvPicPr>
        <p:blipFill>
          <a:blip r:embed="rId14" cstate="print"/>
          <a:srcRect b="4724"/>
          <a:stretch>
            <a:fillRect/>
          </a:stretch>
        </p:blipFill>
        <p:spPr bwMode="auto">
          <a:xfrm>
            <a:off x="683568" y="1988840"/>
            <a:ext cx="862368" cy="617455"/>
          </a:xfrm>
          <a:prstGeom prst="rect">
            <a:avLst/>
          </a:prstGeom>
          <a:noFill/>
        </p:spPr>
      </p:pic>
      <p:pic>
        <p:nvPicPr>
          <p:cNvPr id="3092" name="Picture 20" descr="C:\Users\admin\AppData\Local\Microsoft\Windows\Temporary Internet Files\Content.IE5\AORQ2QD9\MP900341693[1]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619672" y="2348880"/>
            <a:ext cx="1008112" cy="719120"/>
          </a:xfrm>
          <a:prstGeom prst="rect">
            <a:avLst/>
          </a:prstGeom>
          <a:noFill/>
        </p:spPr>
      </p:pic>
      <p:pic>
        <p:nvPicPr>
          <p:cNvPr id="3093" name="Picture 21" descr="C:\Users\admin\AppData\Local\Microsoft\Windows\Temporary Internet Files\Content.IE5\0IUHG890\MP900387443[1]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220072" y="2060848"/>
            <a:ext cx="1165923" cy="831691"/>
          </a:xfrm>
          <a:prstGeom prst="rect">
            <a:avLst/>
          </a:prstGeom>
          <a:noFill/>
        </p:spPr>
      </p:pic>
      <p:pic>
        <p:nvPicPr>
          <p:cNvPr id="3095" name="Picture 23" descr="C:\Users\admin\AppData\Local\Microsoft\Windows\Temporary Internet Files\Content.IE5\MZFI9CWU\MP900309650[1]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flipH="1">
            <a:off x="8172400" y="1628800"/>
            <a:ext cx="495656" cy="694845"/>
          </a:xfrm>
          <a:prstGeom prst="rect">
            <a:avLst/>
          </a:prstGeom>
          <a:noFill/>
        </p:spPr>
      </p:pic>
      <p:pic>
        <p:nvPicPr>
          <p:cNvPr id="3097" name="Picture 25" descr="C:\Users\admin\AppData\Local\Microsoft\Windows\Temporary Internet Files\Content.IE5\MZFI9CWU\MP900303010[1].jp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3491880" y="2060848"/>
            <a:ext cx="892696" cy="636790"/>
          </a:xfrm>
          <a:prstGeom prst="rect">
            <a:avLst/>
          </a:prstGeom>
          <a:noFill/>
        </p:spPr>
      </p:pic>
      <p:pic>
        <p:nvPicPr>
          <p:cNvPr id="3096" name="Picture 24" descr="C:\Users\admin\AppData\Local\Microsoft\Windows\Temporary Internet Files\Content.IE5\8B2KY4MX\MP900309624[1].jpg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 rot="5231009">
            <a:off x="2991289" y="3823363"/>
            <a:ext cx="656472" cy="920288"/>
          </a:xfrm>
          <a:prstGeom prst="rect">
            <a:avLst/>
          </a:prstGeom>
          <a:noFill/>
        </p:spPr>
      </p:pic>
      <p:pic>
        <p:nvPicPr>
          <p:cNvPr id="3087" name="Picture 15" descr="C:\Users\admin\AppData\Local\Microsoft\Windows\Temporary Internet Files\Content.IE5\BIBUSXGR\MC900019306[1].wmf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211960" y="2562383"/>
            <a:ext cx="992897" cy="866617"/>
          </a:xfrm>
          <a:prstGeom prst="rect">
            <a:avLst/>
          </a:prstGeom>
          <a:noFill/>
        </p:spPr>
      </p:pic>
      <p:pic>
        <p:nvPicPr>
          <p:cNvPr id="3099" name="Picture 27" descr="C:\Users\admin\AppData\Local\Microsoft\Windows\Temporary Internet Files\Content.IE5\0IUHG890\MP900387338[1].jpg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7596336" y="4797152"/>
            <a:ext cx="944984" cy="1324744"/>
          </a:xfrm>
          <a:prstGeom prst="rect">
            <a:avLst/>
          </a:prstGeom>
          <a:noFill/>
        </p:spPr>
      </p:pic>
      <p:pic>
        <p:nvPicPr>
          <p:cNvPr id="3100" name="Picture 28" descr="C:\Users\admin\AppData\Local\Microsoft\Windows\Temporary Internet Files\Content.IE5\BIBUSXGR\MP900422331[1].jpg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5436096" y="3609179"/>
            <a:ext cx="720080" cy="1079593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467544" y="4581128"/>
            <a:ext cx="8208912" cy="193899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GB" sz="2400" dirty="0" smtClean="0"/>
              <a:t> knitting, gardening, photography, darts, puzzle, board games (chess), card game, dominoes, pottery - to model…(a vase) out of clay, electronic game, collecting stamps, computer games, baking , cooking, painting, listening to CDs,</a:t>
            </a:r>
          </a:p>
          <a:p>
            <a:pPr algn="ctr"/>
            <a:r>
              <a:rPr lang="en-GB" sz="2400" dirty="0" smtClean="0"/>
              <a:t>pool/billiards, reading……. 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sz="2400" dirty="0" smtClean="0"/>
              <a:t> </a:t>
            </a:r>
            <a:r>
              <a:rPr lang="en-GB" sz="3000" b="1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Reading books  - </a:t>
            </a:r>
            <a:r>
              <a:rPr lang="en-GB" sz="2800" b="1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Who is your favourite writer?</a:t>
            </a:r>
          </a:p>
          <a:p>
            <a:pPr>
              <a:buNone/>
            </a:pPr>
            <a:r>
              <a:rPr lang="en-GB" sz="2400" dirty="0" smtClean="0"/>
              <a:t>I </a:t>
            </a:r>
            <a:r>
              <a:rPr lang="en-GB" sz="2400" b="1" dirty="0" smtClean="0"/>
              <a:t>prefer </a:t>
            </a:r>
            <a:r>
              <a:rPr lang="en-GB" sz="2400" dirty="0" smtClean="0"/>
              <a:t>reading a book </a:t>
            </a:r>
            <a:r>
              <a:rPr lang="en-GB" sz="2400" b="1" dirty="0" smtClean="0"/>
              <a:t>to</a:t>
            </a:r>
            <a:r>
              <a:rPr lang="en-GB" sz="2400" dirty="0" smtClean="0"/>
              <a:t> watching a film or a video.</a:t>
            </a:r>
          </a:p>
          <a:p>
            <a:pPr>
              <a:buNone/>
            </a:pPr>
            <a:r>
              <a:rPr lang="en-GB" sz="2800" b="1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What is your favourite literary genre?</a:t>
            </a:r>
          </a:p>
          <a:p>
            <a:pPr>
              <a:buNone/>
            </a:pPr>
            <a:r>
              <a:rPr lang="en-GB" sz="2400" dirty="0" smtClean="0"/>
              <a:t> -romance</a:t>
            </a:r>
          </a:p>
          <a:p>
            <a:pPr>
              <a:buNone/>
            </a:pPr>
            <a:r>
              <a:rPr lang="en-GB" sz="2400" dirty="0" smtClean="0"/>
              <a:t>		-mystery</a:t>
            </a:r>
          </a:p>
          <a:p>
            <a:pPr>
              <a:buNone/>
            </a:pPr>
            <a:r>
              <a:rPr lang="en-GB" sz="2400" dirty="0" smtClean="0"/>
              <a:t>			-fantasy</a:t>
            </a:r>
          </a:p>
          <a:p>
            <a:pPr>
              <a:buNone/>
            </a:pPr>
            <a:r>
              <a:rPr lang="en-GB" sz="2400" dirty="0" smtClean="0"/>
              <a:t>				-adventure</a:t>
            </a:r>
          </a:p>
          <a:p>
            <a:pPr>
              <a:buNone/>
            </a:pPr>
            <a:r>
              <a:rPr lang="en-GB" sz="2400" dirty="0" smtClean="0"/>
              <a:t>					-history (historical novel)</a:t>
            </a:r>
          </a:p>
          <a:p>
            <a:pPr>
              <a:buNone/>
            </a:pPr>
            <a:r>
              <a:rPr lang="en-GB" sz="2400" dirty="0" smtClean="0"/>
              <a:t>						- book of travels</a:t>
            </a:r>
          </a:p>
          <a:p>
            <a:pPr>
              <a:buNone/>
            </a:pPr>
            <a:r>
              <a:rPr lang="en-GB" sz="2400" dirty="0" smtClean="0"/>
              <a:t>							-detective (story )						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Free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time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and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entertainment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C00000"/>
              </a:solidFill>
            </a:endParaRPr>
          </a:p>
        </p:txBody>
      </p:sp>
      <p:pic>
        <p:nvPicPr>
          <p:cNvPr id="5123" name="Picture 3" descr="C:\Users\admin\AppData\Local\Microsoft\Windows\Temporary Internet Files\Content.IE5\MZFI9CWU\MP90042299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3717032"/>
            <a:ext cx="1626639" cy="1278437"/>
          </a:xfrm>
          <a:prstGeom prst="rect">
            <a:avLst/>
          </a:prstGeom>
          <a:noFill/>
        </p:spPr>
      </p:pic>
      <p:pic>
        <p:nvPicPr>
          <p:cNvPr id="13" name="Picture 15" descr="C:\Users\admin\AppData\Local\Microsoft\Windows\Temporary Internet Files\Content.IE5\BIBUSXGR\MC90001930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1988840"/>
            <a:ext cx="1136913" cy="992317"/>
          </a:xfrm>
          <a:prstGeom prst="rect">
            <a:avLst/>
          </a:prstGeom>
          <a:noFill/>
        </p:spPr>
      </p:pic>
      <p:pic>
        <p:nvPicPr>
          <p:cNvPr id="5125" name="Picture 5" descr="C:\Users\admin\AppData\Local\Microsoft\Windows\Temporary Internet Files\Content.IE5\K33EA7V5\MC90036078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7744" y="4005064"/>
            <a:ext cx="1160374" cy="1818742"/>
          </a:xfrm>
          <a:prstGeom prst="rect">
            <a:avLst/>
          </a:prstGeom>
          <a:noFill/>
        </p:spPr>
      </p:pic>
      <p:pic>
        <p:nvPicPr>
          <p:cNvPr id="5126" name="Picture 6" descr="C:\Users\admin\AppData\Local\Microsoft\Windows\Temporary Internet Files\Content.IE5\BIBUSXGR\MP900442326[1].jpg"/>
          <p:cNvPicPr>
            <a:picLocks noChangeAspect="1" noChangeArrowheads="1"/>
          </p:cNvPicPr>
          <p:nvPr/>
        </p:nvPicPr>
        <p:blipFill>
          <a:blip r:embed="rId7" cstate="print"/>
          <a:srcRect b="5661"/>
          <a:stretch>
            <a:fillRect/>
          </a:stretch>
        </p:blipFill>
        <p:spPr bwMode="auto">
          <a:xfrm>
            <a:off x="4788024" y="3212976"/>
            <a:ext cx="1907704" cy="1199812"/>
          </a:xfrm>
          <a:prstGeom prst="rect">
            <a:avLst/>
          </a:prstGeom>
          <a:noFill/>
        </p:spPr>
      </p:pic>
      <p:pic>
        <p:nvPicPr>
          <p:cNvPr id="5127" name="Picture 7" descr="C:\Users\admin\AppData\Local\Microsoft\Windows\Temporary Internet Files\Content.IE5\R25N6JJS\MP90040078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75856" y="4725144"/>
            <a:ext cx="896876" cy="1344657"/>
          </a:xfrm>
          <a:prstGeom prst="rect">
            <a:avLst/>
          </a:prstGeom>
          <a:noFill/>
        </p:spPr>
      </p:pic>
      <p:pic>
        <p:nvPicPr>
          <p:cNvPr id="5128" name="Picture 8" descr="C:\Users\admin\AppData\Local\Microsoft\Windows\Temporary Internet Files\Content.IE5\AORQ2QD9\MC90005361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956376" y="4581128"/>
            <a:ext cx="1008112" cy="1380675"/>
          </a:xfrm>
          <a:prstGeom prst="rect">
            <a:avLst/>
          </a:prstGeom>
          <a:noFill/>
        </p:spPr>
      </p:pic>
      <p:pic>
        <p:nvPicPr>
          <p:cNvPr id="5129" name="Picture 9" descr="C:\Users\admin\AppData\Local\Microsoft\Windows\Temporary Internet Files\Content.IE5\K33EA7V5\MP900400295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04248" y="3645024"/>
            <a:ext cx="1519117" cy="1002854"/>
          </a:xfrm>
          <a:prstGeom prst="rect">
            <a:avLst/>
          </a:prstGeom>
          <a:noFill/>
        </p:spPr>
      </p:pic>
      <p:pic>
        <p:nvPicPr>
          <p:cNvPr id="5131" name="Picture 11" descr="C:\Users\admin\AppData\Local\Microsoft\Windows\Temporary Internet Files\Content.IE5\R25N6JJS\MP900401095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843808" y="2995038"/>
            <a:ext cx="1302395" cy="867924"/>
          </a:xfrm>
          <a:prstGeom prst="rect">
            <a:avLst/>
          </a:prstGeom>
          <a:noFill/>
        </p:spPr>
      </p:pic>
      <p:pic>
        <p:nvPicPr>
          <p:cNvPr id="12" name="Picture 8" descr="C:\Users\admin\AppData\Local\Microsoft\Windows\Temporary Internet Files\Content.IE5\AORQ2QD9\MC90005361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1560" y="4725144"/>
            <a:ext cx="1008112" cy="1380675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6732240" y="5877272"/>
            <a:ext cx="157402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 </a:t>
            </a:r>
            <a:r>
              <a:rPr lang="cs-CZ" sz="2400" dirty="0" err="1" smtClean="0"/>
              <a:t>others</a:t>
            </a:r>
            <a:r>
              <a:rPr lang="cs-CZ" dirty="0" smtClean="0"/>
              <a:t>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0" presetClass="path" presetSubtype="0" accel="50000" decel="5000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0.00295 -0.25046 C -0.00122 -0.32516 0.00053 -0.39963 0.00157 -0.4593 C 0.0026 -0.51896 -0.03455 -0.60453 0.00295 -0.60846 C 0.04046 -0.6124 0.1573 -0.4963 0.22674 -0.48312 C 0.29653 -0.46993 0.37535 -0.53284 0.42067 -0.52891 C 0.46633 -0.52498 0.46442 -0.4586 0.49983 -0.4593 C 0.5356 -0.45999 0.58855 -0.53723 0.63438 -0.53284 C 0.68021 -0.52845 0.7481 -0.47479 0.77466 -0.43339 C 0.80122 -0.392 0.80799 -0.33025 0.7941 -0.28446 C 0.78021 -0.23867 0.71181 -0.1975 0.69098 -0.15911 C 0.67014 -0.12072 0.70296 -0.07054 0.66858 -0.05365 C 0.63421 -0.03677 0.53039 -0.04787 0.48508 -0.05759 C 0.43959 -0.0673 0.43386 -0.10777 0.39705 -0.11147 C 0.36025 -0.11517 0.28785 -0.06591 0.26424 -0.07956 C 0.24063 -0.0932 0.26146 -0.1679 0.25521 -0.19288 C 0.24896 -0.21785 0.26945 -0.26087 0.22674 -0.22872 C 0.18438 -0.19658 0.03785 -0.03654 -8.33333E-7 2.50694E-6 " pathEditMode="relative" ptsTypes="aaaaaaaaaaaaaaaaA">
                                      <p:cBhvr>
                                        <p:cTn id="11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9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Free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time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and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entertainment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 </a:t>
            </a:r>
            <a:r>
              <a:rPr lang="cs-CZ" dirty="0" smtClean="0"/>
              <a:t>/ 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/>
            </a:r>
            <a:b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</a:b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L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e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i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s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2060"/>
                </a:solidFill>
              </a:rPr>
              <a:t>u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9900"/>
                </a:solidFill>
              </a:rPr>
              <a:t>r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e</a:t>
            </a:r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i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m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e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sz="4400" b="1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reading books</a:t>
            </a:r>
            <a:endParaRPr lang="en-GB" sz="2600" b="1" dirty="0" smtClean="0">
              <a:ln>
                <a:solidFill>
                  <a:schemeClr val="tx1"/>
                </a:solidFill>
              </a:ln>
              <a:solidFill>
                <a:srgbClr val="FFC000"/>
              </a:solidFill>
            </a:endParaRPr>
          </a:p>
          <a:p>
            <a:pPr>
              <a:buNone/>
            </a:pPr>
            <a:r>
              <a:rPr lang="en-GB" sz="2400" dirty="0" smtClean="0"/>
              <a:t>Do many people read books nowadays? Are they expensive?</a:t>
            </a:r>
          </a:p>
          <a:p>
            <a:pPr>
              <a:buNone/>
            </a:pPr>
            <a:r>
              <a:rPr lang="en-GB" sz="2400" dirty="0" smtClean="0"/>
              <a:t>Which type of books  would you recommend to me and  my</a:t>
            </a:r>
          </a:p>
          <a:p>
            <a:pPr>
              <a:buNone/>
            </a:pPr>
            <a:r>
              <a:rPr lang="en-GB" sz="2400" dirty="0" smtClean="0"/>
              <a:t>granddad?  (advantages x disadvantages)</a:t>
            </a:r>
          </a:p>
          <a:p>
            <a:r>
              <a:rPr lang="en-GB" sz="2400" dirty="0" smtClean="0"/>
              <a:t>Paperback </a:t>
            </a:r>
          </a:p>
          <a:p>
            <a:r>
              <a:rPr lang="en-GB" sz="2400" dirty="0" smtClean="0"/>
              <a:t>Hardback</a:t>
            </a:r>
          </a:p>
          <a:p>
            <a:r>
              <a:rPr lang="en-GB" sz="2400" dirty="0" smtClean="0"/>
              <a:t>Electronic books (E-book, e-reader)</a:t>
            </a:r>
          </a:p>
          <a:p>
            <a:r>
              <a:rPr lang="en-GB" sz="2400" dirty="0" smtClean="0"/>
              <a:t>Audio books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buying them? 		or	borrowing them from the library?</a:t>
            </a:r>
          </a:p>
        </p:txBody>
      </p:sp>
      <p:pic>
        <p:nvPicPr>
          <p:cNvPr id="1035" name="Picture 11" descr="C:\Users\admin\AppData\Local\Microsoft\Windows\Temporary Internet Files\Content.IE5\0IUHG890\MP90042768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3140968"/>
            <a:ext cx="1536922" cy="2304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blipFill>
            <a:blip r:embed="rId5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/>
            </a:r>
            <a:b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</a:b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/>
            </a:r>
            <a:b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</a:b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Free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time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and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entertainment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/>
            </a:r>
            <a:b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b="1" dirty="0">
              <a:ln>
                <a:solidFill>
                  <a:schemeClr val="tx1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err="1" smtClean="0"/>
              <a:t>Going</a:t>
            </a:r>
            <a:r>
              <a:rPr lang="cs-CZ" sz="2400" dirty="0" smtClean="0"/>
              <a:t>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4000" b="1" dirty="0" err="1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theatre</a:t>
            </a:r>
            <a:endParaRPr lang="cs-CZ" sz="4000" b="1" dirty="0" smtClean="0">
              <a:ln>
                <a:solidFill>
                  <a:schemeClr val="tx1"/>
                </a:solidFill>
              </a:ln>
              <a:solidFill>
                <a:srgbClr val="FFC000"/>
              </a:solidFill>
            </a:endParaRP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err="1" smtClean="0"/>
              <a:t>Going</a:t>
            </a:r>
            <a:r>
              <a:rPr lang="cs-CZ" sz="2400" dirty="0" smtClean="0"/>
              <a:t>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4000" b="1" dirty="0" err="1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cinema</a:t>
            </a:r>
            <a:endParaRPr lang="cs-CZ" sz="4000" b="1" dirty="0" smtClean="0">
              <a:ln>
                <a:solidFill>
                  <a:schemeClr val="tx1"/>
                </a:solidFill>
              </a:ln>
              <a:solidFill>
                <a:srgbClr val="FFC000"/>
              </a:solidFill>
            </a:endParaRP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err="1" smtClean="0"/>
              <a:t>Going</a:t>
            </a:r>
            <a:r>
              <a:rPr lang="cs-CZ" sz="2400" dirty="0" smtClean="0"/>
              <a:t> to </a:t>
            </a:r>
            <a:r>
              <a:rPr lang="cs-CZ" sz="4000" b="1" dirty="0" err="1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concerts</a:t>
            </a:r>
            <a:endParaRPr lang="cs-CZ" sz="4000" b="1" dirty="0" smtClean="0">
              <a:ln>
                <a:solidFill>
                  <a:schemeClr val="tx1"/>
                </a:solidFill>
              </a:ln>
              <a:solidFill>
                <a:srgbClr val="FFC000"/>
              </a:solidFill>
            </a:endParaRP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</p:txBody>
      </p:sp>
      <p:pic>
        <p:nvPicPr>
          <p:cNvPr id="3074" name="Picture 2" descr="C:\Users\admin\AppData\Local\Microsoft\Windows\Temporary Internet Files\Content.IE5\8B2KY4MX\dglxasset[1].aspx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55776" y="2204864"/>
            <a:ext cx="1153058" cy="969264"/>
          </a:xfrm>
          <a:prstGeom prst="rect">
            <a:avLst/>
          </a:prstGeom>
          <a:noFill/>
        </p:spPr>
      </p:pic>
      <p:pic>
        <p:nvPicPr>
          <p:cNvPr id="3075" name="Picture 3" descr="C:\Users\admin\AppData\Local\Microsoft\Windows\Temporary Internet Files\Content.IE5\MZFI9CWU\dglxasset[1].aspx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851920" y="1988840"/>
            <a:ext cx="985723" cy="967435"/>
          </a:xfrm>
          <a:prstGeom prst="rect">
            <a:avLst/>
          </a:prstGeom>
          <a:noFill/>
        </p:spPr>
      </p:pic>
      <p:pic>
        <p:nvPicPr>
          <p:cNvPr id="3077" name="Picture 5" descr="C:\Users\admin\AppData\Local\Microsoft\Windows\Temporary Internet Files\Content.IE5\0IUHG890\MC90024126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80112" y="1916832"/>
            <a:ext cx="962528" cy="1122194"/>
          </a:xfrm>
          <a:prstGeom prst="rect">
            <a:avLst/>
          </a:prstGeom>
          <a:noFill/>
        </p:spPr>
      </p:pic>
      <p:pic>
        <p:nvPicPr>
          <p:cNvPr id="3080" name="Picture 8" descr="C:\Users\admin\AppData\Local\Microsoft\Windows\Temporary Internet Files\Content.IE5\KE6TJJ0T\MC90018867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491880" y="4869160"/>
            <a:ext cx="1224136" cy="1097502"/>
          </a:xfrm>
          <a:prstGeom prst="rect">
            <a:avLst/>
          </a:prstGeom>
          <a:noFill/>
        </p:spPr>
      </p:pic>
      <p:pic>
        <p:nvPicPr>
          <p:cNvPr id="3086" name="Picture 14" descr="C:\Users\admin\AppData\Local\Microsoft\Windows\Temporary Internet Files\Content.IE5\0IUHG890\MC900017001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691680" y="1983396"/>
            <a:ext cx="864749" cy="1445604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67544" y="2967335"/>
            <a:ext cx="8208912" cy="461665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	   </a:t>
            </a:r>
            <a:r>
              <a:rPr lang="en-GB" sz="2400" dirty="0" smtClean="0"/>
              <a:t>Ballet   Comedy   Tragedy  Historical play  Musical/opera</a:t>
            </a:r>
            <a:endParaRPr lang="en-GB" sz="2400" dirty="0"/>
          </a:p>
        </p:txBody>
      </p:sp>
      <p:pic>
        <p:nvPicPr>
          <p:cNvPr id="3081" name="Picture 9" descr="C:\Users\admin\AppData\Local\Microsoft\Windows\Temporary Internet Files\Content.IE5\0IUHG890\MC900056809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004048" y="4797152"/>
            <a:ext cx="1080120" cy="1216368"/>
          </a:xfrm>
          <a:prstGeom prst="rect">
            <a:avLst/>
          </a:prstGeom>
          <a:noFill/>
        </p:spPr>
      </p:pic>
      <p:pic>
        <p:nvPicPr>
          <p:cNvPr id="3096" name="Picture 24" descr="C:\Users\admin\AppData\Local\Microsoft\Windows\Temporary Internet Files\Content.IE5\K33EA7V5\MC900360800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164288" y="1844824"/>
            <a:ext cx="864096" cy="1303869"/>
          </a:xfrm>
          <a:prstGeom prst="rect">
            <a:avLst/>
          </a:prstGeom>
          <a:noFill/>
        </p:spPr>
      </p:pic>
      <p:pic>
        <p:nvPicPr>
          <p:cNvPr id="3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13" cstate="print"/>
          <a:stretch>
            <a:fillRect/>
          </a:stretch>
        </p:blipFill>
        <p:spPr>
          <a:xfrm>
            <a:off x="1475656" y="1844824"/>
            <a:ext cx="304800" cy="304800"/>
          </a:xfrm>
          <a:prstGeom prst="rect">
            <a:avLst/>
          </a:prstGeom>
        </p:spPr>
      </p:pic>
      <p:pic>
        <p:nvPicPr>
          <p:cNvPr id="31" name="MS900075061[1].wav">
            <a:hlinkClick r:id="" action="ppaction://media"/>
          </p:cNvPr>
          <p:cNvPicPr>
            <a:picLocks noRot="1" noChangeAspect="1"/>
          </p:cNvPicPr>
          <p:nvPr>
            <a:wavAudioFile r:embed="rId2" name="MS900075061[1].wav"/>
          </p:nvPr>
        </p:nvPicPr>
        <p:blipFill>
          <a:blip r:embed="rId14" cstate="print"/>
          <a:stretch>
            <a:fillRect/>
          </a:stretch>
        </p:blipFill>
        <p:spPr>
          <a:xfrm>
            <a:off x="4572000" y="1700808"/>
            <a:ext cx="304800" cy="304800"/>
          </a:xfrm>
          <a:prstGeom prst="rect">
            <a:avLst/>
          </a:prstGeom>
        </p:spPr>
      </p:pic>
      <p:pic>
        <p:nvPicPr>
          <p:cNvPr id="5" name="Picture 7" descr="C:\Users\admin\AppData\Local\Microsoft\Windows\Temporary Internet Files\Content.IE5\K33EA7V5\dglxasset[1].aspx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67544" y="2204864"/>
            <a:ext cx="1224136" cy="903750"/>
          </a:xfrm>
          <a:prstGeom prst="rect">
            <a:avLst/>
          </a:prstGeom>
          <a:noFill/>
        </p:spPr>
      </p:pic>
      <p:pic>
        <p:nvPicPr>
          <p:cNvPr id="3097" name="Picture 25" descr="C:\Users\admin\AppData\Local\Microsoft\Windows\Temporary Internet Files\Content.IE5\AORQ2QD9\MP900400062[1]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372200" y="4725144"/>
            <a:ext cx="1944216" cy="1295637"/>
          </a:xfrm>
          <a:prstGeom prst="rect">
            <a:avLst/>
          </a:prstGeom>
          <a:noFill/>
        </p:spPr>
      </p:pic>
      <p:pic>
        <p:nvPicPr>
          <p:cNvPr id="3079" name="Picture 7" descr="C:\Users\admin\AppData\Local\Microsoft\Windows\Temporary Internet Files\Content.IE5\R25N6JJS\MC900295945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83568" y="3789040"/>
            <a:ext cx="1152127" cy="946863"/>
          </a:xfrm>
          <a:prstGeom prst="rect">
            <a:avLst/>
          </a:prstGeom>
          <a:noFill/>
        </p:spPr>
      </p:pic>
      <p:sp>
        <p:nvSpPr>
          <p:cNvPr id="43" name="TextovéPole 42"/>
          <p:cNvSpPr txBox="1"/>
          <p:nvPr/>
        </p:nvSpPr>
        <p:spPr>
          <a:xfrm>
            <a:off x="467544" y="4293096"/>
            <a:ext cx="8208912" cy="461665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comedy, historical </a:t>
            </a:r>
            <a:r>
              <a:rPr lang="en-GB" sz="2400" dirty="0" err="1" smtClean="0"/>
              <a:t>film,horror</a:t>
            </a:r>
            <a:r>
              <a:rPr lang="cs-CZ" sz="2400" dirty="0" smtClean="0"/>
              <a:t> </a:t>
            </a:r>
            <a:r>
              <a:rPr lang="cs-CZ" sz="2400" dirty="0" err="1" smtClean="0"/>
              <a:t>f</a:t>
            </a:r>
            <a:r>
              <a:rPr lang="cs-CZ" sz="2400" dirty="0" smtClean="0"/>
              <a:t>.</a:t>
            </a:r>
            <a:r>
              <a:rPr lang="en-GB" sz="2400" dirty="0" smtClean="0"/>
              <a:t>, action </a:t>
            </a:r>
            <a:r>
              <a:rPr lang="en-GB" sz="2400" dirty="0" err="1" smtClean="0"/>
              <a:t>f.,adventur</a:t>
            </a:r>
            <a:r>
              <a:rPr lang="cs-CZ" sz="2400" dirty="0" smtClean="0"/>
              <a:t>e</a:t>
            </a:r>
            <a:r>
              <a:rPr lang="en-GB" sz="2400" dirty="0" smtClean="0"/>
              <a:t> f. </a:t>
            </a:r>
            <a:r>
              <a:rPr lang="en-GB" sz="2400" dirty="0" err="1" smtClean="0"/>
              <a:t>sci-fi,war</a:t>
            </a:r>
            <a:r>
              <a:rPr lang="en-GB" sz="2400" dirty="0" smtClean="0"/>
              <a:t> f.</a:t>
            </a:r>
            <a:endParaRPr lang="en-GB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67544" y="5733256"/>
            <a:ext cx="8208912" cy="461665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	</a:t>
            </a:r>
            <a:r>
              <a:rPr lang="en-GB" sz="2400" dirty="0" smtClean="0"/>
              <a:t>      </a:t>
            </a:r>
            <a:r>
              <a:rPr lang="en-GB" sz="2400" dirty="0" err="1" smtClean="0"/>
              <a:t>Clas</a:t>
            </a:r>
            <a:r>
              <a:rPr lang="cs-CZ" sz="2400" dirty="0" smtClean="0"/>
              <a:t>s</a:t>
            </a:r>
            <a:r>
              <a:rPr lang="en-GB" sz="2400" dirty="0" err="1" smtClean="0"/>
              <a:t>ical</a:t>
            </a:r>
            <a:r>
              <a:rPr lang="en-GB" sz="2400" dirty="0" smtClean="0"/>
              <a:t> / serious music	    pop 	          jazz, rock,…..</a:t>
            </a:r>
            <a:endParaRPr lang="en-GB" sz="2400" dirty="0"/>
          </a:p>
        </p:txBody>
      </p:sp>
      <p:pic>
        <p:nvPicPr>
          <p:cNvPr id="46" name="MS900082211[2].mid">
            <a:hlinkClick r:id="" action="ppaction://media"/>
          </p:cNvPr>
          <p:cNvPicPr>
            <a:picLocks noRot="1" noChangeAspect="1"/>
          </p:cNvPicPr>
          <p:nvPr>
            <a:audioFile r:link="rId3"/>
          </p:nvPr>
        </p:nvPicPr>
        <p:blipFill>
          <a:blip r:embed="rId18" cstate="print"/>
          <a:stretch>
            <a:fillRect/>
          </a:stretch>
        </p:blipFill>
        <p:spPr>
          <a:xfrm>
            <a:off x="8388424" y="522920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398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  <p:audio>
              <p:cMediaNode>
                <p:cTn id="2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12862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audio>
              <p:cMediaNode>
                <p:cTn id="3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6"/>
                </p:tgtEl>
              </p:cMediaNode>
            </p:audio>
          </p:childTnLst>
        </p:cTn>
      </p:par>
    </p:tnLst>
    <p:bldLst>
      <p:bldP spid="14" grpId="0" animBg="1"/>
      <p:bldP spid="43" grpId="0" animBg="1"/>
      <p:bldP spid="4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dirty="0" smtClean="0"/>
              <a:t>Do you spend your free time </a:t>
            </a:r>
            <a:r>
              <a:rPr lang="en-GB" b="1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together</a:t>
            </a:r>
            <a:r>
              <a:rPr lang="en-GB" sz="2400" dirty="0" smtClean="0"/>
              <a:t> with your</a:t>
            </a:r>
          </a:p>
          <a:p>
            <a:pPr>
              <a:buNone/>
            </a:pPr>
            <a:r>
              <a:rPr lang="en-GB" sz="2400" dirty="0" smtClean="0"/>
              <a:t>family/friend/s?</a:t>
            </a:r>
          </a:p>
          <a:p>
            <a:pPr>
              <a:buNone/>
            </a:pPr>
            <a:r>
              <a:rPr lang="en-GB" sz="2400" dirty="0" smtClean="0"/>
              <a:t>How often?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L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e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i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s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2060"/>
                </a:solidFill>
              </a:rPr>
              <a:t>u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9900"/>
                </a:solidFill>
              </a:rPr>
              <a:t>r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e</a:t>
            </a:r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i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m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e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C00000"/>
              </a:solidFill>
            </a:endParaRPr>
          </a:p>
        </p:txBody>
      </p:sp>
      <p:pic>
        <p:nvPicPr>
          <p:cNvPr id="10" name="Picture 6" descr="C:\Users\admin\AppData\Local\Microsoft\Windows\Temporary Internet Files\Content.IE5\R25N6JJS\MP9004425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645024"/>
            <a:ext cx="3672408" cy="2448272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</p:pic>
      <p:pic>
        <p:nvPicPr>
          <p:cNvPr id="11" name="Picture 10" descr="C:\Users\admin\AppData\Local\Microsoft\Windows\Temporary Internet Files\Content.IE5\0IUHG890\MP90031685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93637" y="4365104"/>
            <a:ext cx="2571937" cy="1760363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</p:pic>
      <p:pic>
        <p:nvPicPr>
          <p:cNvPr id="12" name="Picture 24" descr="C:\Users\admin\AppData\Local\Microsoft\Windows\Temporary Internet Files\Content.IE5\AORQ2QD9\MP900448564[1].jpg"/>
          <p:cNvPicPr>
            <a:picLocks noChangeAspect="1" noChangeArrowheads="1"/>
          </p:cNvPicPr>
          <p:nvPr/>
        </p:nvPicPr>
        <p:blipFill>
          <a:blip r:embed="rId5" cstate="print"/>
          <a:srcRect b="8347"/>
          <a:stretch>
            <a:fillRect/>
          </a:stretch>
        </p:blipFill>
        <p:spPr bwMode="auto">
          <a:xfrm>
            <a:off x="6876256" y="3645024"/>
            <a:ext cx="1800200" cy="2474900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</p:pic>
      <p:pic>
        <p:nvPicPr>
          <p:cNvPr id="8" name="Picture 5" descr="C:\Users\admin\AppData\Local\Microsoft\Windows\Temporary Internet Files\Content.IE5\0IUHG890\MP900442248[1].jpg"/>
          <p:cNvPicPr>
            <a:picLocks noChangeAspect="1" noChangeArrowheads="1"/>
          </p:cNvPicPr>
          <p:nvPr/>
        </p:nvPicPr>
        <p:blipFill>
          <a:blip r:embed="rId6" cstate="print"/>
          <a:srcRect r="18291"/>
          <a:stretch>
            <a:fillRect/>
          </a:stretch>
        </p:blipFill>
        <p:spPr bwMode="auto">
          <a:xfrm>
            <a:off x="3542363" y="4437112"/>
            <a:ext cx="2059274" cy="1680186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</p:pic>
      <p:pic>
        <p:nvPicPr>
          <p:cNvPr id="9" name="Picture 2" descr="C:\Users\admin\AppData\Local\Microsoft\Windows\Temporary Internet Files\Content.IE5\K33EA7V5\MP90043097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03848" y="2312876"/>
            <a:ext cx="3349681" cy="2232248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</p:pic>
      <p:sp>
        <p:nvSpPr>
          <p:cNvPr id="13" name="Obdélník 12"/>
          <p:cNvSpPr/>
          <p:nvPr/>
        </p:nvSpPr>
        <p:spPr>
          <a:xfrm>
            <a:off x="467544" y="4941168"/>
            <a:ext cx="8208912" cy="156966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2400" dirty="0" smtClean="0"/>
              <a:t> Not very often/only when going on holiday in the summer; /at/on weekends; once a month;………….</a:t>
            </a:r>
          </a:p>
          <a:p>
            <a:r>
              <a:rPr lang="en-GB" sz="2400" dirty="0" smtClean="0"/>
              <a:t>We do sport /visit muse</a:t>
            </a:r>
            <a:r>
              <a:rPr lang="cs-CZ" sz="2400" dirty="0" smtClean="0"/>
              <a:t>u</a:t>
            </a:r>
            <a:r>
              <a:rPr lang="en-GB" sz="2400" dirty="0" smtClean="0"/>
              <a:t>ms/go abroad/go sightseeing/go fishing…….. </a:t>
            </a:r>
            <a:endParaRPr lang="en-GB" sz="2400" dirty="0"/>
          </a:p>
        </p:txBody>
      </p:sp>
      <p:pic>
        <p:nvPicPr>
          <p:cNvPr id="5" name="Picture 6" descr="C:\Users\admin\AppData\Local\Microsoft\Windows\Temporary Internet Files\Content.IE5\BIBUSXGR\MC90008945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24128" y="1844824"/>
            <a:ext cx="2992815" cy="17930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</a:t>
            </a:r>
            <a:r>
              <a:rPr lang="en-GB" sz="2400" dirty="0" smtClean="0"/>
              <a:t>There are many reasons we cannot do things we would like to. So we dream and have </a:t>
            </a:r>
            <a:r>
              <a:rPr lang="en-GB" sz="2400" b="1" dirty="0" smtClean="0"/>
              <a:t>wishes.</a:t>
            </a:r>
          </a:p>
          <a:p>
            <a:pPr>
              <a:buNone/>
            </a:pPr>
            <a:r>
              <a:rPr lang="en-GB" sz="2400" dirty="0" smtClean="0"/>
              <a:t>	Translate:</a:t>
            </a:r>
          </a:p>
          <a:p>
            <a:r>
              <a:rPr lang="en-GB" sz="2400" dirty="0" err="1" smtClean="0"/>
              <a:t>Kéž</a:t>
            </a:r>
            <a:r>
              <a:rPr lang="en-GB" sz="2400" dirty="0" smtClean="0"/>
              <a:t> </a:t>
            </a:r>
            <a:r>
              <a:rPr lang="en-GB" sz="2400" dirty="0" err="1" smtClean="0"/>
              <a:t>bych</a:t>
            </a:r>
            <a:r>
              <a:rPr lang="en-GB" sz="2400" dirty="0" smtClean="0"/>
              <a:t> </a:t>
            </a:r>
            <a:r>
              <a:rPr lang="en-GB" sz="2400" dirty="0" err="1" smtClean="0"/>
              <a:t>uměl</a:t>
            </a:r>
            <a:r>
              <a:rPr lang="en-GB" sz="2400" dirty="0" smtClean="0"/>
              <a:t>/a </a:t>
            </a:r>
            <a:r>
              <a:rPr lang="en-GB" sz="2400" dirty="0" err="1" smtClean="0"/>
              <a:t>hrát</a:t>
            </a:r>
            <a:r>
              <a:rPr lang="en-GB" sz="2400" dirty="0" smtClean="0"/>
              <a:t> </a:t>
            </a:r>
            <a:r>
              <a:rPr lang="en-GB" sz="2400" dirty="0" err="1" smtClean="0"/>
              <a:t>na</a:t>
            </a:r>
            <a:r>
              <a:rPr lang="en-GB" sz="2400" dirty="0" smtClean="0"/>
              <a:t> </a:t>
            </a:r>
            <a:r>
              <a:rPr lang="en-GB" sz="2400" dirty="0" err="1" smtClean="0"/>
              <a:t>kytaru</a:t>
            </a:r>
            <a:r>
              <a:rPr lang="en-GB" sz="2400" dirty="0" smtClean="0"/>
              <a:t>.</a:t>
            </a:r>
          </a:p>
          <a:p>
            <a:r>
              <a:rPr lang="en-GB" sz="2400" dirty="0" err="1" smtClean="0"/>
              <a:t>Přál</a:t>
            </a:r>
            <a:r>
              <a:rPr lang="en-GB" sz="2400" dirty="0" smtClean="0"/>
              <a:t>/a </a:t>
            </a:r>
            <a:r>
              <a:rPr lang="en-GB" sz="2400" dirty="0" err="1" smtClean="0"/>
              <a:t>bych</a:t>
            </a:r>
            <a:r>
              <a:rPr lang="en-GB" sz="2400" dirty="0" smtClean="0"/>
              <a:t> </a:t>
            </a:r>
            <a:r>
              <a:rPr lang="en-GB" sz="2400" dirty="0" err="1" smtClean="0"/>
              <a:t>si</a:t>
            </a:r>
            <a:r>
              <a:rPr lang="en-GB" sz="2400" dirty="0" smtClean="0"/>
              <a:t>, </a:t>
            </a:r>
            <a:r>
              <a:rPr lang="en-GB" sz="2400" dirty="0" err="1" smtClean="0"/>
              <a:t>aby</a:t>
            </a:r>
            <a:r>
              <a:rPr lang="en-GB" sz="2400" dirty="0" smtClean="0"/>
              <a:t> s </a:t>
            </a:r>
            <a:r>
              <a:rPr lang="en-GB" sz="2400" dirty="0" err="1" smtClean="0"/>
              <a:t>námi</a:t>
            </a:r>
            <a:r>
              <a:rPr lang="en-GB" sz="2400" dirty="0" smtClean="0"/>
              <a:t> </a:t>
            </a:r>
            <a:r>
              <a:rPr lang="en-GB" sz="2400" dirty="0" err="1" smtClean="0"/>
              <a:t>táta</a:t>
            </a:r>
            <a:r>
              <a:rPr lang="en-GB" sz="2400" dirty="0" smtClean="0"/>
              <a:t> </a:t>
            </a:r>
            <a:r>
              <a:rPr lang="en-GB" sz="2400" dirty="0" err="1" smtClean="0"/>
              <a:t>mohl</a:t>
            </a:r>
            <a:r>
              <a:rPr lang="en-GB" sz="2400" dirty="0" smtClean="0"/>
              <a:t> </a:t>
            </a:r>
            <a:r>
              <a:rPr lang="en-GB" sz="2400" dirty="0" err="1" smtClean="0"/>
              <a:t>trávit</a:t>
            </a:r>
            <a:r>
              <a:rPr lang="en-GB" sz="2400" dirty="0" smtClean="0"/>
              <a:t> </a:t>
            </a:r>
            <a:r>
              <a:rPr lang="en-GB" sz="2400" dirty="0" err="1" smtClean="0"/>
              <a:t>více</a:t>
            </a:r>
            <a:r>
              <a:rPr lang="en-GB" sz="2400" dirty="0" smtClean="0"/>
              <a:t> </a:t>
            </a:r>
            <a:r>
              <a:rPr lang="en-GB" sz="2400" dirty="0" err="1" smtClean="0"/>
              <a:t>času</a:t>
            </a:r>
            <a:r>
              <a:rPr lang="en-GB" sz="2400" dirty="0" smtClean="0"/>
              <a:t>.</a:t>
            </a:r>
          </a:p>
          <a:p>
            <a:r>
              <a:rPr lang="en-GB" sz="2400" dirty="0" err="1" smtClean="0"/>
              <a:t>Kdybych</a:t>
            </a:r>
            <a:r>
              <a:rPr lang="en-GB" sz="2400" dirty="0" smtClean="0"/>
              <a:t> </a:t>
            </a:r>
            <a:r>
              <a:rPr lang="en-GB" sz="2400" dirty="0" err="1" smtClean="0"/>
              <a:t>tak</a:t>
            </a:r>
            <a:r>
              <a:rPr lang="en-GB" sz="2400" dirty="0" smtClean="0"/>
              <a:t> </a:t>
            </a:r>
            <a:r>
              <a:rPr lang="en-GB" sz="2400" dirty="0" err="1" smtClean="0"/>
              <a:t>vyhrál</a:t>
            </a:r>
            <a:r>
              <a:rPr lang="en-GB" sz="2400" dirty="0" smtClean="0"/>
              <a:t>/a </a:t>
            </a:r>
            <a:r>
              <a:rPr lang="en-GB" sz="2400" dirty="0" err="1" smtClean="0"/>
              <a:t>světový</a:t>
            </a:r>
            <a:r>
              <a:rPr lang="en-GB" sz="2400" dirty="0" smtClean="0"/>
              <a:t> </a:t>
            </a:r>
            <a:r>
              <a:rPr lang="en-GB" sz="2400" dirty="0" err="1" smtClean="0"/>
              <a:t>šampionát</a:t>
            </a:r>
            <a:r>
              <a:rPr lang="en-GB" sz="2400" dirty="0" smtClean="0"/>
              <a:t>!</a:t>
            </a:r>
          </a:p>
          <a:p>
            <a:pPr>
              <a:buNone/>
            </a:pPr>
            <a:r>
              <a:rPr lang="en-GB" sz="2400" dirty="0" smtClean="0"/>
              <a:t>	……..make your own sentences</a:t>
            </a:r>
          </a:p>
          <a:p>
            <a:pPr>
              <a:buNone/>
            </a:pPr>
            <a:r>
              <a:rPr lang="en-GB" sz="2400" dirty="0" smtClean="0"/>
              <a:t>	Do you </a:t>
            </a:r>
            <a:r>
              <a:rPr lang="en-GB" sz="2400" b="1" dirty="0" smtClean="0"/>
              <a:t>admire/hate  </a:t>
            </a:r>
            <a:r>
              <a:rPr lang="en-GB" sz="2400" dirty="0" smtClean="0"/>
              <a:t>any celebrity, scientist, politician…..tell us about it</a:t>
            </a:r>
          </a:p>
          <a:p>
            <a:pPr>
              <a:buNone/>
            </a:pPr>
            <a:r>
              <a:rPr lang="en-GB" sz="2400" dirty="0" smtClean="0"/>
              <a:t>	I adore/ I can´t stand/I love/ I </a:t>
            </a:r>
            <a:r>
              <a:rPr lang="en-GB" sz="2400" i="1" dirty="0" smtClean="0"/>
              <a:t>really/quite </a:t>
            </a:r>
            <a:r>
              <a:rPr lang="en-GB" sz="2400" dirty="0" smtClean="0"/>
              <a:t>like ………</a:t>
            </a:r>
          </a:p>
          <a:p>
            <a:endParaRPr lang="en-GB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Free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time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00FFFF"/>
                </a:solidFill>
              </a:rPr>
              <a:t>and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entertainment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C00000"/>
              </a:solidFill>
            </a:endParaRPr>
          </a:p>
        </p:txBody>
      </p:sp>
      <p:pic>
        <p:nvPicPr>
          <p:cNvPr id="1026" name="Picture 2" descr="C:\Users\admin\AppData\Local\Microsoft\Windows\Temporary Internet Files\Content.IE5\K33EA7V5\MC9003908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2132856"/>
            <a:ext cx="1536192" cy="1809598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899592" y="2780928"/>
            <a:ext cx="468052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 wish I could play the guitar</a:t>
            </a:r>
            <a:endParaRPr lang="en-GB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99592" y="3198167"/>
            <a:ext cx="619268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 wish my father could spend more time with us.</a:t>
            </a:r>
            <a:endParaRPr lang="en-GB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99592" y="3645024"/>
            <a:ext cx="511256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 wish I won the World Championship</a:t>
            </a:r>
            <a:endParaRPr lang="en-GB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411760" y="6093296"/>
            <a:ext cx="468052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The END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836712"/>
            <a:ext cx="835292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</a:t>
            </a:r>
          </a:p>
          <a:p>
            <a:endParaRPr lang="cs-CZ" sz="2400" dirty="0" smtClean="0"/>
          </a:p>
          <a:p>
            <a:r>
              <a:rPr lang="cs-CZ" sz="2400" dirty="0" smtClean="0"/>
              <a:t>Obrázky: 	MS Office</a:t>
            </a:r>
          </a:p>
          <a:p>
            <a:endParaRPr lang="cs-CZ" sz="2400" dirty="0" smtClean="0"/>
          </a:p>
          <a:p>
            <a:r>
              <a:rPr lang="cs-CZ" sz="2400" dirty="0" smtClean="0"/>
              <a:t>Zvuky: 		MS Office</a:t>
            </a:r>
          </a:p>
          <a:p>
            <a:endParaRPr lang="cs-CZ" sz="2400" dirty="0" smtClean="0"/>
          </a:p>
          <a:p>
            <a:r>
              <a:rPr lang="cs-CZ" sz="2400" dirty="0" smtClean="0"/>
              <a:t>Publikace:	</a:t>
            </a:r>
          </a:p>
          <a:p>
            <a:r>
              <a:rPr lang="cs-CZ" sz="2400" dirty="0" smtClean="0"/>
              <a:t>CHUDÁ, Jana; CHUDÝ, Tomáš. </a:t>
            </a:r>
            <a:r>
              <a:rPr lang="cs-CZ" sz="2400" i="1" dirty="0" err="1" smtClean="0"/>
              <a:t>Topics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for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English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Conversation</a:t>
            </a:r>
            <a:r>
              <a:rPr lang="cs-CZ" sz="2400" dirty="0" smtClean="0"/>
              <a:t>. Havlíčkův Brod: Fragment, 1995, ISBN 80-85768-97-6. 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1299</TotalTime>
  <Words>895</Words>
  <Application>Microsoft Office PowerPoint</Application>
  <PresentationFormat>Předvádění na obrazovce (4:3)</PresentationFormat>
  <Paragraphs>234</Paragraphs>
  <Slides>25</Slides>
  <Notes>1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sady Office</vt:lpstr>
      <vt:lpstr>Snímek 1</vt:lpstr>
      <vt:lpstr>ANOTACE</vt:lpstr>
      <vt:lpstr>Leisure time       Free time and entertainment</vt:lpstr>
      <vt:lpstr>Snímek 4</vt:lpstr>
      <vt:lpstr>  Leisure time /  Free time and entertainment </vt:lpstr>
      <vt:lpstr>Leisure time  </vt:lpstr>
      <vt:lpstr>Free time and entertainment</vt:lpstr>
      <vt:lpstr>Free time and entertainment /  Leisure time</vt:lpstr>
      <vt:lpstr>Free time and entertainment</vt:lpstr>
      <vt:lpstr>Leisure time </vt:lpstr>
      <vt:lpstr>Free time and entertainment</vt:lpstr>
      <vt:lpstr>Leisure time / Free time and entertainment</vt:lpstr>
      <vt:lpstr>Free time and entertainment</vt:lpstr>
      <vt:lpstr>Leisure time </vt:lpstr>
      <vt:lpstr>Free time and entertainment</vt:lpstr>
      <vt:lpstr> Free time and entertainment / Leisure time   </vt:lpstr>
      <vt:lpstr>Snímek 17</vt:lpstr>
      <vt:lpstr>Free time and entertainment</vt:lpstr>
      <vt:lpstr>Leisure time </vt:lpstr>
      <vt:lpstr>Free time and entertainment</vt:lpstr>
      <vt:lpstr>Free time and entertainment /   Leisure time</vt:lpstr>
      <vt:lpstr>  Free time and entertainment  </vt:lpstr>
      <vt:lpstr>Leisure time</vt:lpstr>
      <vt:lpstr>Free time and entertainment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Free time and entertainment</dc:title>
  <dc:creator>admin</dc:creator>
  <cp:lastModifiedBy>admin</cp:lastModifiedBy>
  <cp:revision>36</cp:revision>
  <dcterms:created xsi:type="dcterms:W3CDTF">2013-11-24T17:45:33Z</dcterms:created>
  <dcterms:modified xsi:type="dcterms:W3CDTF">2013-11-28T22:07:32Z</dcterms:modified>
</cp:coreProperties>
</file>