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6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58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26" d="100"/>
          <a:sy n="126" d="100"/>
        </p:scale>
        <p:origin x="-119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26.10.2013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9442672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26.10.2013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5298176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26.10.2013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2858557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26.10.2013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5232985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26.10.2013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2111339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26.10.2013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8570457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26.10.2013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2117053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26.10.2013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27907871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26.10.2013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697292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26.10.2013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4853257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26.10.2013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0872750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416DA5E-9952-4156-BCB5-F5609907E964}" type="datetimeFigureOut">
              <a:rPr lang="cs-CZ" smtClean="0"/>
              <a:pPr/>
              <a:t>26.10.2013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2138127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xmlns="" val="2500596077"/>
              </p:ext>
            </p:extLst>
          </p:nvPr>
        </p:nvGraphicFramePr>
        <p:xfrm>
          <a:off x="539552" y="1844825"/>
          <a:ext cx="8208912" cy="4680514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243816"/>
                <a:gridCol w="5965096"/>
              </a:tblGrid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>
                          <a:effectLst/>
                        </a:rPr>
                        <a:t>Škola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>
                          <a:effectLst/>
                        </a:rPr>
                        <a:t>Katolické gymnázium Třebíč, Otmarova 22, Třebíč 674 01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>
                          <a:effectLst/>
                        </a:rPr>
                        <a:t>Název </a:t>
                      </a:r>
                      <a:r>
                        <a:rPr lang="cs-CZ" sz="800" dirty="0" smtClean="0">
                          <a:effectLst/>
                        </a:rPr>
                        <a:t>projektu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>
                          <a:effectLst/>
                        </a:rPr>
                        <a:t>Moderní škola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>
                          <a:effectLst/>
                        </a:rPr>
                        <a:t>Číslo projektu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>
                          <a:effectLst/>
                        </a:rPr>
                        <a:t>CZ.1.07/1.5.00/34.0464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>
                          <a:effectLst/>
                        </a:rPr>
                        <a:t>Šablona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>
                          <a:effectLst/>
                        </a:rPr>
                        <a:t>III/2 Inovace a zkvalitnění výuky prostřednictvím ICT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>
                          <a:effectLst/>
                        </a:rPr>
                        <a:t>Autor DUM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  <a:tabLst>
                          <a:tab pos="2056765" algn="ctr"/>
                        </a:tabLst>
                      </a:pPr>
                      <a:r>
                        <a:rPr lang="cs-CZ" sz="8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Drahomír</a:t>
                      </a:r>
                      <a:r>
                        <a:rPr lang="cs-CZ" sz="800" baseline="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Havlíček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>
                          <a:effectLst/>
                        </a:rPr>
                        <a:t>Název DUM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 smtClean="0">
                          <a:effectLst/>
                        </a:rPr>
                        <a:t>Milan Kundera</a:t>
                      </a:r>
                      <a:r>
                        <a:rPr lang="cs-CZ" sz="800" dirty="0">
                          <a:effectLst/>
                        </a:rPr>
                        <a:t> 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b="1" kern="1200" dirty="0" smtClean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Kód DUM</a:t>
                      </a:r>
                      <a:endParaRPr lang="cs-CZ" sz="800" b="1" kern="1200" dirty="0">
                        <a:solidFill>
                          <a:schemeClr val="lt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VY_32_INOVACE_</a:t>
                      </a:r>
                      <a:r>
                        <a:rPr lang="cs-CZ" sz="800" kern="1200" baseline="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5.3.13</a:t>
                      </a:r>
                      <a:endParaRPr lang="cs-CZ" sz="800" kern="120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b="1" kern="1200" dirty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Datum vytvoření 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>
                          <a:effectLst/>
                        </a:rPr>
                        <a:t> </a:t>
                      </a:r>
                      <a:r>
                        <a:rPr lang="cs-CZ" sz="800" dirty="0" smtClean="0">
                          <a:effectLst/>
                        </a:rPr>
                        <a:t>15. 6. </a:t>
                      </a:r>
                      <a:r>
                        <a:rPr lang="cs-CZ" sz="800" smtClean="0">
                          <a:effectLst/>
                        </a:rPr>
                        <a:t>2012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>
                          <a:effectLst/>
                        </a:rPr>
                        <a:t>Předmět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>
                          <a:effectLst/>
                        </a:rPr>
                        <a:t> </a:t>
                      </a:r>
                      <a:r>
                        <a:rPr lang="cs-CZ" sz="800" dirty="0" smtClean="0">
                          <a:effectLst/>
                        </a:rPr>
                        <a:t>Český jazyk a literatura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>
                          <a:effectLst/>
                        </a:rPr>
                        <a:t>Tematická oblast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>
                          <a:effectLst/>
                        </a:rPr>
                        <a:t> </a:t>
                      </a:r>
                      <a:r>
                        <a:rPr lang="cs-CZ" sz="800" dirty="0" smtClean="0">
                          <a:effectLst/>
                        </a:rPr>
                        <a:t>Literatura po roce 1945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>
                          <a:effectLst/>
                        </a:rPr>
                        <a:t>Výstup ŠVP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>
                          <a:effectLst/>
                        </a:rPr>
                        <a:t> </a:t>
                      </a:r>
                      <a:r>
                        <a:rPr lang="cs-CZ" sz="800" dirty="0" smtClean="0">
                          <a:effectLst/>
                        </a:rPr>
                        <a:t>Žák představí významné osobnosti české literatury.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>
                          <a:effectLst/>
                        </a:rPr>
                        <a:t>Anotace DUM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800" dirty="0" smtClean="0">
                          <a:effectLst/>
                        </a:rPr>
                        <a:t>Prezentace obsahuje základní informace o M. Kunderovi, jeho životě a tvorbě. Zasazuje autorovu tvorbu do literárně-historického</a:t>
                      </a:r>
                      <a:r>
                        <a:rPr lang="cs-CZ" sz="800" baseline="0" dirty="0" smtClean="0">
                          <a:effectLst/>
                        </a:rPr>
                        <a:t> kontextu.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>
                          <a:effectLst/>
                        </a:rPr>
                        <a:t>Metodický popis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800" dirty="0" smtClean="0">
                          <a:effectLst/>
                        </a:rPr>
                        <a:t>Prezentace slouží jako podklad pro</a:t>
                      </a:r>
                      <a:r>
                        <a:rPr lang="cs-CZ" sz="800" baseline="0" dirty="0" smtClean="0">
                          <a:effectLst/>
                        </a:rPr>
                        <a:t> výklad v hodině.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>
                          <a:effectLst/>
                        </a:rPr>
                        <a:t>Hodnocení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 smtClean="0">
                          <a:effectLst/>
                        </a:rPr>
                        <a:t>Prezentace se osvědčila. Žáci  ji využili i při samostatné přípravě</a:t>
                      </a:r>
                      <a:r>
                        <a:rPr lang="cs-CZ" sz="800" baseline="0" dirty="0" smtClean="0">
                          <a:effectLst/>
                        </a:rPr>
                        <a:t> na písemnou práci.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588398">
                <a:tc gridSpan="2"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>
                          <a:effectLst/>
                        </a:rPr>
                        <a:t>Autor prohlašuje, že řádně uvedl všechny použité zdroje. Pokud není uvedeno jinak, použitý materiál je z vlastních zdrojů autora.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7" name="Rectangle 3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1026" name="Obrázek 1" descr="http://hilase.cz/wp-content/uploads/2012/12/OPVK_hor_zakladni_logolink_RGB_cz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254941" y="228600"/>
            <a:ext cx="6634118" cy="14474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7334223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Milan Kundera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narozen 1932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6696449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Život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cs-CZ" dirty="0" smtClean="0"/>
              <a:t>narozen v Brně</a:t>
            </a:r>
          </a:p>
          <a:p>
            <a:r>
              <a:rPr lang="cs-CZ" dirty="0" smtClean="0"/>
              <a:t>studium gymnázia, poté filozofické fakulty, dokončil Filmovou fakultu AMU (1958)</a:t>
            </a:r>
          </a:p>
          <a:p>
            <a:r>
              <a:rPr lang="cs-CZ" dirty="0" smtClean="0"/>
              <a:t>přednášející světové literatury tamtéž, r. 1970 ztráta zaměstnání</a:t>
            </a:r>
          </a:p>
          <a:p>
            <a:r>
              <a:rPr lang="cs-CZ" dirty="0" smtClean="0"/>
              <a:t>od r. 1975 hostující profesor na francouzské univerzitě v </a:t>
            </a:r>
            <a:r>
              <a:rPr lang="cs-CZ" dirty="0" err="1" smtClean="0"/>
              <a:t>Rennes</a:t>
            </a:r>
            <a:endParaRPr lang="cs-CZ" dirty="0" smtClean="0"/>
          </a:p>
          <a:p>
            <a:r>
              <a:rPr lang="cs-CZ" dirty="0" smtClean="0"/>
              <a:t>r. 1979 zbaven československého státního občanství</a:t>
            </a:r>
          </a:p>
          <a:p>
            <a:r>
              <a:rPr lang="cs-CZ" dirty="0" smtClean="0"/>
              <a:t>r. 1981 státním občanem Francie</a:t>
            </a:r>
          </a:p>
          <a:p>
            <a:r>
              <a:rPr lang="cs-CZ" dirty="0" smtClean="0"/>
              <a:t>žije v Paříži </a:t>
            </a:r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Dílo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vstup do literatury básněmi</a:t>
            </a:r>
          </a:p>
          <a:p>
            <a:r>
              <a:rPr lang="cs-CZ" dirty="0" smtClean="0"/>
              <a:t>r. 1955 dobově laděná poema o Juliu Fučíkovi Poslední máj</a:t>
            </a:r>
          </a:p>
          <a:p>
            <a:r>
              <a:rPr lang="cs-CZ" dirty="0" smtClean="0"/>
              <a:t>básnická sbírka Monology (1957) – odmítnuta tehdejší kritikou, autor vrací navzdory době do literatury erotickou lásku dvou mladých moderních lidí </a:t>
            </a:r>
            <a:endParaRPr lang="cs-CZ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Směšné lásky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deset povídek ve třech sešitech 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 Směšné lásky (1963)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 Druhý sešit směšných lásek (1965)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 Třetí sešit směšných lásek (1969)</a:t>
            </a:r>
          </a:p>
          <a:p>
            <a:r>
              <a:rPr lang="cs-CZ" dirty="0" smtClean="0"/>
              <a:t>velký čtenářský úspěch</a:t>
            </a:r>
          </a:p>
          <a:p>
            <a:r>
              <a:rPr lang="cs-CZ" dirty="0" smtClean="0"/>
              <a:t>záhy filmové adaptace</a:t>
            </a:r>
          </a:p>
          <a:p>
            <a:r>
              <a:rPr lang="cs-CZ" dirty="0" smtClean="0"/>
              <a:t>nejznámější povídka: Falešný autostop</a:t>
            </a:r>
            <a:endParaRPr lang="cs-CZ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Princip povídek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téma odlidštěnosti milostných vztahů, aktéři s nimi chladnokrevně kalkulují</a:t>
            </a:r>
          </a:p>
          <a:p>
            <a:r>
              <a:rPr lang="cs-CZ" dirty="0" smtClean="0"/>
              <a:t>překročena hranice, žert se mění, komika přechází v tragikomiku, popř. tragiku</a:t>
            </a:r>
          </a:p>
          <a:p>
            <a:r>
              <a:rPr lang="cs-CZ" dirty="0" smtClean="0"/>
              <a:t>protagonisté přeceňují své síly – vzniklé situace nejsou schopni zvládnout</a:t>
            </a:r>
          </a:p>
          <a:p>
            <a:r>
              <a:rPr lang="cs-CZ" dirty="0" smtClean="0"/>
              <a:t>povídky plné sarkasmu, ironie a erotiky</a:t>
            </a:r>
          </a:p>
          <a:p>
            <a:pPr>
              <a:buNone/>
            </a:pPr>
            <a:endParaRPr lang="cs-CZ" dirty="0" smtClean="0"/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autor obviňován z pohrdání ženami, označován za antifeministu  </a:t>
            </a:r>
            <a:endParaRPr lang="cs-CZ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Žert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román vydaný roku 1967</a:t>
            </a:r>
          </a:p>
          <a:p>
            <a:r>
              <a:rPr lang="cs-CZ" dirty="0" smtClean="0"/>
              <a:t>kladně přijat kritikou i v zahraničí</a:t>
            </a:r>
          </a:p>
          <a:p>
            <a:r>
              <a:rPr lang="cs-CZ" dirty="0" smtClean="0"/>
              <a:t>celá série žertů, obrací se proti autorům samým</a:t>
            </a:r>
          </a:p>
          <a:p>
            <a:r>
              <a:rPr lang="cs-CZ" dirty="0" smtClean="0"/>
              <a:t>přísná kompozice – matematická, racionální struktura</a:t>
            </a:r>
          </a:p>
          <a:p>
            <a:r>
              <a:rPr lang="cs-CZ" dirty="0" smtClean="0"/>
              <a:t>výsostně intelektuální četba</a:t>
            </a:r>
          </a:p>
          <a:p>
            <a:r>
              <a:rPr lang="cs-CZ" dirty="0" smtClean="0"/>
              <a:t>skutečnost nazírána z úhlu 4 postav, často zcela protichůdné názory</a:t>
            </a:r>
          </a:p>
          <a:p>
            <a:r>
              <a:rPr lang="cs-CZ" b="1" dirty="0" smtClean="0"/>
              <a:t>Milan Kundera řazen k postmodernismu</a:t>
            </a:r>
            <a:endParaRPr lang="cs-CZ" b="1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Romány vydané ve Francii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b="1" i="1" dirty="0" smtClean="0"/>
              <a:t>Život je jinde </a:t>
            </a:r>
            <a:r>
              <a:rPr lang="cs-CZ" dirty="0" smtClean="0"/>
              <a:t>(1973)</a:t>
            </a:r>
          </a:p>
          <a:p>
            <a:r>
              <a:rPr lang="cs-CZ" b="1" i="1" dirty="0" smtClean="0"/>
              <a:t>Valčík na rozloučenou </a:t>
            </a:r>
            <a:r>
              <a:rPr lang="cs-CZ" dirty="0" smtClean="0"/>
              <a:t>(1976)</a:t>
            </a:r>
          </a:p>
          <a:p>
            <a:r>
              <a:rPr lang="cs-CZ" b="1" i="1" dirty="0" smtClean="0"/>
              <a:t>Kniha smíchu a zapomnění </a:t>
            </a:r>
            <a:r>
              <a:rPr lang="cs-CZ" dirty="0" smtClean="0"/>
              <a:t>(1979)</a:t>
            </a:r>
          </a:p>
          <a:p>
            <a:r>
              <a:rPr lang="cs-CZ" b="1" i="1" dirty="0" smtClean="0"/>
              <a:t>Nesnesitelná lehkost bytí </a:t>
            </a:r>
            <a:r>
              <a:rPr lang="cs-CZ" dirty="0" smtClean="0"/>
              <a:t>(1985)</a:t>
            </a:r>
          </a:p>
          <a:p>
            <a:r>
              <a:rPr lang="cs-CZ" b="1" i="1" dirty="0" smtClean="0"/>
              <a:t>Nesmrtelnost</a:t>
            </a:r>
            <a:r>
              <a:rPr lang="cs-CZ" dirty="0" smtClean="0"/>
              <a:t> (1990)</a:t>
            </a:r>
          </a:p>
          <a:p>
            <a:r>
              <a:rPr lang="cs-CZ" b="1" i="1" dirty="0" smtClean="0"/>
              <a:t>Pomalost</a:t>
            </a:r>
            <a:r>
              <a:rPr lang="cs-CZ" dirty="0" smtClean="0"/>
              <a:t> (1995) – nepřeloženo do češtiny</a:t>
            </a:r>
          </a:p>
          <a:p>
            <a:r>
              <a:rPr lang="cs-CZ" b="1" i="1" dirty="0" smtClean="0"/>
              <a:t>Totožnost</a:t>
            </a:r>
            <a:r>
              <a:rPr lang="cs-CZ" dirty="0" smtClean="0"/>
              <a:t> (1998) – nepřeloženo do češtiny</a:t>
            </a:r>
          </a:p>
          <a:p>
            <a:r>
              <a:rPr lang="cs-CZ" b="1" i="1" dirty="0" smtClean="0"/>
              <a:t>Nevědomost</a:t>
            </a:r>
            <a:r>
              <a:rPr lang="cs-CZ" dirty="0" smtClean="0"/>
              <a:t> (2000) – nepřeloženo do češtiny</a:t>
            </a:r>
            <a:endParaRPr lang="cs-CZ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Nesnesitelná lehkost bytí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kniha vydaná roku 1985 v nakladatelství 68 </a:t>
            </a:r>
            <a:r>
              <a:rPr lang="cs-CZ" dirty="0" err="1" smtClean="0"/>
              <a:t>Publishers</a:t>
            </a:r>
            <a:r>
              <a:rPr lang="cs-CZ" dirty="0" smtClean="0"/>
              <a:t> v Torontu</a:t>
            </a:r>
          </a:p>
          <a:p>
            <a:r>
              <a:rPr lang="cs-CZ" dirty="0" smtClean="0"/>
              <a:t>mnohovýznamový filozofický román, osudy dvou partnerských dvojic na pozadí historických událostí roku 1968 v Československu </a:t>
            </a:r>
          </a:p>
          <a:p>
            <a:r>
              <a:rPr lang="cs-CZ" dirty="0" smtClean="0"/>
              <a:t>obrovský čtenářský ohlas po celém světě</a:t>
            </a:r>
          </a:p>
          <a:p>
            <a:r>
              <a:rPr lang="cs-CZ" dirty="0" smtClean="0"/>
              <a:t>v mnohých zemích nejprodávanější přeložená kniha po 2. světové válce (Itálie, USA)</a:t>
            </a:r>
          </a:p>
          <a:p>
            <a:r>
              <a:rPr lang="cs-CZ" dirty="0" smtClean="0"/>
              <a:t>ve Velké Británii zařazena mezi 10 nejlepších knih 20. století </a:t>
            </a:r>
            <a:endParaRPr lang="cs-CZ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Kompozice románu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cs-CZ" dirty="0" smtClean="0"/>
              <a:t>román rozdělen do sedmi částí, dále členěné na drobné číslované kapitoly</a:t>
            </a:r>
          </a:p>
          <a:p>
            <a:r>
              <a:rPr lang="cs-CZ" dirty="0" smtClean="0"/>
              <a:t>většina událostí nahlížena z různých úhlů pohledu, líčena několikrát</a:t>
            </a:r>
          </a:p>
          <a:p>
            <a:r>
              <a:rPr lang="cs-CZ" dirty="0" smtClean="0"/>
              <a:t>interpretace téže události viděné očima různých postav diametrálně odlišná</a:t>
            </a:r>
          </a:p>
          <a:p>
            <a:r>
              <a:rPr lang="cs-CZ" dirty="0" smtClean="0"/>
              <a:t>nastíněn problém plynoucího času – člověk si události nepamatuje přesně – jejich interpretace zkreslena </a:t>
            </a:r>
          </a:p>
          <a:p>
            <a:r>
              <a:rPr lang="cs-CZ" dirty="0" smtClean="0"/>
              <a:t>nastíněna problematika komunikace (zejména nedorozumění)</a:t>
            </a:r>
          </a:p>
          <a:p>
            <a:r>
              <a:rPr lang="cs-CZ" dirty="0" smtClean="0"/>
              <a:t>život nahlížen jako sled náhod</a:t>
            </a:r>
          </a:p>
          <a:p>
            <a:r>
              <a:rPr lang="cs-CZ" dirty="0" smtClean="0"/>
              <a:t>román o naplnění života</a:t>
            </a:r>
          </a:p>
          <a:p>
            <a:r>
              <a:rPr lang="cs-CZ" dirty="0" smtClean="0"/>
              <a:t>román o emigraci   </a:t>
            </a:r>
            <a:endParaRPr lang="cs-CZ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Teoretické spisy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dirty="0" smtClean="0"/>
              <a:t>esej </a:t>
            </a:r>
            <a:r>
              <a:rPr lang="cs-CZ" b="1" i="1" dirty="0" smtClean="0"/>
              <a:t>Umění románu </a:t>
            </a:r>
            <a:r>
              <a:rPr lang="cs-CZ" dirty="0" smtClean="0"/>
              <a:t>(1960), podruhé roku 1986 opět Umění románu (ve Francii), úvahy o románu v moderní době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román postaven do opozice vůči avantgardním směrům i klasickému chápání románu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návrat k mýtům, příběhům s významnou částí úvahovou i příběhovou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příběh chápán jako autorův důkaz, argumentace, podklad pro rozmluvu se čtenářem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nesouhlas s tvrzením, že román 20. století vyčerpal své možnosti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snaha o román jako syntézu složky epické a meditativní, důkaz mnohoznačnosti a relativity každého lidského života 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Kundera dramatik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>
              <a:buNone/>
            </a:pPr>
            <a:r>
              <a:rPr lang="cs-CZ" dirty="0" smtClean="0"/>
              <a:t>divadelní hry:</a:t>
            </a:r>
          </a:p>
          <a:p>
            <a:r>
              <a:rPr lang="cs-CZ" b="1" i="1" dirty="0" smtClean="0"/>
              <a:t>Majitelé klíčů </a:t>
            </a:r>
            <a:r>
              <a:rPr lang="cs-CZ" dirty="0" smtClean="0"/>
              <a:t>(1962):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hra o jednom dějství se čtyřmi vizemi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absurdní drama odehrávající se za 2. světové války v době stanného práva</a:t>
            </a:r>
          </a:p>
          <a:p>
            <a:pPr>
              <a:buFont typeface="Wingdings" pitchFamily="2" charset="2"/>
              <a:buChar char="Ø"/>
            </a:pPr>
            <a:r>
              <a:rPr lang="cs-CZ" smtClean="0"/>
              <a:t>děj hry během </a:t>
            </a:r>
            <a:r>
              <a:rPr lang="cs-CZ" dirty="0" smtClean="0"/>
              <a:t>jedné hodiny </a:t>
            </a:r>
          </a:p>
          <a:p>
            <a:r>
              <a:rPr lang="cs-CZ" b="1" i="1" dirty="0" smtClean="0"/>
              <a:t>Jakub a jeho pán: Pocta Denisu Diderotovi </a:t>
            </a:r>
            <a:r>
              <a:rPr lang="cs-CZ" dirty="0" smtClean="0"/>
              <a:t>(1971): 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znamenitá a úspěšná dramatizace Diderotova Jakuba Fatalisty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hravá i krutá studie proměn lidského osudu v neprohlédnutelném světě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jediný autorův dramatický text patřící k dílům, která „má bez výhrad rád a chce vydávat“ 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Kunderův vztah k vlasti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 smtClean="0"/>
              <a:t>rezervovaný, skeptický názor na českou polistopadovou politiku </a:t>
            </a:r>
          </a:p>
          <a:p>
            <a:r>
              <a:rPr lang="cs-CZ" dirty="0" smtClean="0"/>
              <a:t>odmítání rozhovorů a oficiálních vystoupení</a:t>
            </a:r>
          </a:p>
          <a:p>
            <a:r>
              <a:rPr lang="cs-CZ" dirty="0" smtClean="0"/>
              <a:t>návštěvy Čech sporadické a inkognito </a:t>
            </a:r>
          </a:p>
          <a:p>
            <a:r>
              <a:rPr lang="cs-CZ" dirty="0" smtClean="0"/>
              <a:t>problematické i poskytování autorských práv (v Čechách pouze brněnský Atlantis)</a:t>
            </a:r>
          </a:p>
          <a:p>
            <a:r>
              <a:rPr lang="cs-CZ" dirty="0" smtClean="0"/>
              <a:t>sám píše francouzsky, svoje díla do češtiny nepřekládá, odmítá překlady jiných (některá díla dodnes nepřeložena)</a:t>
            </a:r>
          </a:p>
          <a:p>
            <a:r>
              <a:rPr lang="cs-CZ" dirty="0" smtClean="0"/>
              <a:t>r. 2008 v časopise Respekt text o údajném Kunderově udavačství – dodnes neobjasněno </a:t>
            </a:r>
            <a:endParaRPr lang="cs-CZ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90066"/>
          </a:xfrm>
        </p:spPr>
        <p:txBody>
          <a:bodyPr>
            <a:noAutofit/>
          </a:bodyPr>
          <a:lstStyle/>
          <a:p>
            <a:pPr algn="l"/>
            <a:r>
              <a:rPr lang="cs-CZ" sz="2800" dirty="0" smtClean="0"/>
              <a:t>Seznam použitých zdrojů: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908720"/>
            <a:ext cx="8229600" cy="5544616"/>
          </a:xfrm>
        </p:spPr>
        <p:txBody>
          <a:bodyPr>
            <a:normAutofit/>
          </a:bodyPr>
          <a:lstStyle/>
          <a:p>
            <a:r>
              <a:rPr lang="cs-CZ" sz="2000" dirty="0" smtClean="0"/>
              <a:t>DOKOUPIL, Blahoslav a Miroslav ZELINSKÝ. </a:t>
            </a:r>
            <a:r>
              <a:rPr lang="cs-CZ" sz="2000" i="1" dirty="0" smtClean="0"/>
              <a:t>Slovník české prózy 1945-1994</a:t>
            </a:r>
            <a:r>
              <a:rPr lang="cs-CZ" sz="2000" dirty="0" smtClean="0"/>
              <a:t>. </a:t>
            </a:r>
            <a:r>
              <a:rPr lang="cs-CZ" sz="2000" dirty="0" err="1" smtClean="0"/>
              <a:t>Vyd</a:t>
            </a:r>
            <a:r>
              <a:rPr lang="cs-CZ" sz="2000" dirty="0" smtClean="0"/>
              <a:t>. 1. Ostrava: Sfinga, 1994, 490 p. ISBN 80-854-9184-2.</a:t>
            </a:r>
          </a:p>
          <a:p>
            <a:r>
              <a:rPr lang="cs-CZ" sz="2000" i="1" dirty="0" smtClean="0"/>
              <a:t>Odmaturuj! z literatury</a:t>
            </a:r>
            <a:r>
              <a:rPr lang="cs-CZ" sz="2000" dirty="0" smtClean="0"/>
              <a:t>. </a:t>
            </a:r>
            <a:r>
              <a:rPr lang="cs-CZ" sz="2000" dirty="0" err="1" smtClean="0"/>
              <a:t>Vyd</a:t>
            </a:r>
            <a:r>
              <a:rPr lang="cs-CZ" sz="2000" dirty="0" smtClean="0"/>
              <a:t>. 3. </a:t>
            </a:r>
            <a:r>
              <a:rPr lang="cs-CZ" sz="2000" dirty="0" err="1" smtClean="0"/>
              <a:t>rozš</a:t>
            </a:r>
            <a:r>
              <a:rPr lang="cs-CZ" sz="2000" dirty="0" smtClean="0"/>
              <a:t>., dotisk. Editor Eva Hánová. Brno: </a:t>
            </a:r>
            <a:r>
              <a:rPr lang="cs-CZ" sz="2000" dirty="0" err="1" smtClean="0"/>
              <a:t>Didaktis</a:t>
            </a:r>
            <a:r>
              <a:rPr lang="cs-CZ" sz="2000" dirty="0" smtClean="0"/>
              <a:t>, c2004, 208 s. Odmaturuj!. ISBN 80-735-8016-0.</a:t>
            </a:r>
          </a:p>
          <a:p>
            <a:r>
              <a:rPr lang="cs-CZ" sz="2000" i="1" dirty="0" smtClean="0"/>
              <a:t>Odmaturuj! z literatury</a:t>
            </a:r>
            <a:r>
              <a:rPr lang="cs-CZ" sz="2000" dirty="0" smtClean="0"/>
              <a:t>. </a:t>
            </a:r>
            <a:r>
              <a:rPr lang="cs-CZ" sz="2000" dirty="0" err="1" smtClean="0"/>
              <a:t>Vyd</a:t>
            </a:r>
            <a:r>
              <a:rPr lang="cs-CZ" sz="2000" dirty="0" smtClean="0"/>
              <a:t>. 1., dotisk. Editor Iveta Havlíčková. Brno: </a:t>
            </a:r>
            <a:r>
              <a:rPr lang="cs-CZ" sz="2000" dirty="0" err="1" smtClean="0"/>
              <a:t>Didaktis</a:t>
            </a:r>
            <a:r>
              <a:rPr lang="cs-CZ" sz="2000" dirty="0" smtClean="0"/>
              <a:t>, 2004, 176 s. Odmaturuj!. ISBN 80-862-8583-9.</a:t>
            </a:r>
          </a:p>
          <a:p>
            <a:r>
              <a:rPr lang="cs-CZ" sz="2000" dirty="0" smtClean="0"/>
              <a:t>PROKOP, Vladimír. </a:t>
            </a:r>
            <a:r>
              <a:rPr lang="cs-CZ" sz="2000" i="1" dirty="0" smtClean="0"/>
              <a:t>Přehled české literatury 20. století</a:t>
            </a:r>
            <a:r>
              <a:rPr lang="cs-CZ" sz="2000" dirty="0" smtClean="0"/>
              <a:t>. 1. vydání. Sokolov: </a:t>
            </a:r>
            <a:r>
              <a:rPr lang="cs-CZ" sz="2000" dirty="0" err="1" smtClean="0"/>
              <a:t>O</a:t>
            </a:r>
            <a:r>
              <a:rPr lang="cs-CZ" sz="2000" dirty="0" smtClean="0"/>
              <a:t>.</a:t>
            </a:r>
            <a:r>
              <a:rPr lang="cs-CZ" sz="2000" dirty="0" err="1" smtClean="0"/>
              <a:t>K</a:t>
            </a:r>
            <a:r>
              <a:rPr lang="cs-CZ" sz="2000" dirty="0" smtClean="0"/>
              <a:t>.Soft, 2011.</a:t>
            </a:r>
            <a:endParaRPr lang="cs-CZ" sz="2000" smtClean="0"/>
          </a:p>
          <a:p>
            <a:pPr>
              <a:buNone/>
            </a:pP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xmlns="" val="1418303948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168</TotalTime>
  <Words>784</Words>
  <Application>Microsoft Office PowerPoint</Application>
  <PresentationFormat>Předvádění na obrazovce (4:3)</PresentationFormat>
  <Paragraphs>119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Motiv systému Office</vt:lpstr>
      <vt:lpstr>Snímek 1</vt:lpstr>
      <vt:lpstr>Milan Kundera</vt:lpstr>
      <vt:lpstr>Život</vt:lpstr>
      <vt:lpstr>Dílo</vt:lpstr>
      <vt:lpstr>Směšné lásky</vt:lpstr>
      <vt:lpstr>Princip povídek</vt:lpstr>
      <vt:lpstr>Žert</vt:lpstr>
      <vt:lpstr>Romány vydané ve Francii </vt:lpstr>
      <vt:lpstr>Nesnesitelná lehkost bytí</vt:lpstr>
      <vt:lpstr>Kompozice románu</vt:lpstr>
      <vt:lpstr>Teoretické spisy</vt:lpstr>
      <vt:lpstr>Kundera dramatik</vt:lpstr>
      <vt:lpstr>Kunderův vztah k vlasti</vt:lpstr>
      <vt:lpstr>Seznam použitých zdrojů: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Antonín Zelený</dc:creator>
  <cp:lastModifiedBy>Uzivatel</cp:lastModifiedBy>
  <cp:revision>12</cp:revision>
  <dcterms:created xsi:type="dcterms:W3CDTF">2012-12-23T08:55:19Z</dcterms:created>
  <dcterms:modified xsi:type="dcterms:W3CDTF">2013-10-26T06:18:42Z</dcterms:modified>
</cp:coreProperties>
</file>