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8" r:id="rId2"/>
    <p:sldId id="257" r:id="rId3"/>
    <p:sldId id="286" r:id="rId4"/>
    <p:sldId id="290" r:id="rId5"/>
    <p:sldId id="280" r:id="rId6"/>
    <p:sldId id="284" r:id="rId7"/>
    <p:sldId id="283" r:id="rId8"/>
    <p:sldId id="289" r:id="rId9"/>
    <p:sldId id="282" r:id="rId10"/>
    <p:sldId id="287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1435" y="-2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hyperlink" Target="http://cs.wikipedia.org/wiki/Soubor:CNG_n&#225;dr&#382;_II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Household_radiator.jpg" TargetMode="External"/><Relationship Id="rId5" Type="http://schemas.openxmlformats.org/officeDocument/2006/relationships/hyperlink" Target="http://cs.wikipedia.org/wiki/Soubor:Lightning_over_Oradea_Romania_cropped.jpg" TargetMode="External"/><Relationship Id="rId4" Type="http://schemas.openxmlformats.org/officeDocument/2006/relationships/hyperlink" Target="http://cs.wikipedia.org/wiki/Soubor:Top_of_Atmospher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3813854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Zopakování  základních poznatků o plynech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Plyn, tvar, objem, hladina, stlačitelnost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Ivana Gajdošová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myšlenkové mapy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Vlastnosti plynů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VY_32_INOVACE_11_222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2706221"/>
            <a:ext cx="6768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Vlastnosti plynů</a:t>
            </a:r>
            <a:endParaRPr lang="cs-CZ" sz="60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1628800"/>
            <a:ext cx="7056784" cy="76944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Ideální plyn </a:t>
            </a:r>
            <a:r>
              <a:rPr lang="cs-CZ" sz="2000" dirty="0" smtClean="0"/>
              <a:t>– zjednodušený model, kterým nahrazujeme reálný plyn při zkoumání vlastností plynů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708920"/>
            <a:ext cx="70567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Rozměry molekul jsou zanedbatelně malé ve srovnání se střední vzdáleností molekul od sebe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4485" y="3705597"/>
            <a:ext cx="70567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Molekuly na sebe vzájemně nepůsobí kromě srážek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4526627"/>
            <a:ext cx="70578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Vzájemné srážky a srážky se stěnami nádoby jsou dokonale pružné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03446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1484784"/>
            <a:ext cx="80648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cs-CZ" sz="2000" u="sng" dirty="0"/>
              <a:t>plynná tělesa nemají svůj tvar, ale jejich tvar odpovídá tvaru nádoby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cs-CZ" sz="2000" dirty="0"/>
          </a:p>
        </p:txBody>
      </p:sp>
      <p:pic>
        <p:nvPicPr>
          <p:cNvPr id="2051" name="Picture 3" descr="C:\Users\Gajdosova\AppData\Local\Microsoft\Windows\Temporary Internet Files\Content.IE5\DW1ZHABZ\MP9004277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74" y="2217053"/>
            <a:ext cx="2021396" cy="3035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2656" y="1981029"/>
            <a:ext cx="2095500" cy="391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38156" y="4293096"/>
            <a:ext cx="18983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Tlaková láhev s kyslíkem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3528" y="472514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Nafukovací balonek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86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484784"/>
            <a:ext cx="81369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cs-CZ" sz="2000" u="sng" dirty="0"/>
              <a:t>plynná tělesa nemají vlastní objem, ale vyplňují vždy celý objem nádoby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cs-CZ" sz="2000" u="sng" dirty="0"/>
          </a:p>
        </p:txBody>
      </p:sp>
      <p:pic>
        <p:nvPicPr>
          <p:cNvPr id="1027" name="Picture 3" descr="C:\Users\Gajdosova\AppData\Local\Microsoft\Windows\Temporary Internet Files\Content.IE5\DW1ZHABZ\MC9004405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287957"/>
            <a:ext cx="11652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Gajdosova\AppData\Local\Microsoft\Windows\Temporary Internet Files\Content.IE5\WFSI982S\MC9003346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1094" y="3284984"/>
            <a:ext cx="1463954" cy="1831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Gajdosova\AppData\Local\Microsoft\Windows\Temporary Internet Files\Content.IE5\Q81PDX27\MC90024162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273177"/>
            <a:ext cx="3116837" cy="1831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788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43608" y="1700808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cs-CZ" sz="2000" u="sng" dirty="0"/>
              <a:t>plynná tělesa nemají volný povrch (hladinu)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408694"/>
            <a:ext cx="4183459" cy="2776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5301208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Atmosféra nemá jednoznačnou vrchní hranici – místo toho plynule řídne a přechází do vesmíru.</a:t>
            </a:r>
          </a:p>
        </p:txBody>
      </p:sp>
    </p:spTree>
    <p:extLst>
      <p:ext uri="{BB962C8B-B14F-4D97-AF65-F5344CB8AC3E}">
        <p14:creationId xmlns:p14="http://schemas.microsoft.com/office/powerpoint/2010/main" val="3652745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484784"/>
            <a:ext cx="684076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cs-CZ" sz="2000" u="sng" dirty="0"/>
              <a:t>plyny jsou stlačitelné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852936"/>
            <a:ext cx="3360373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72000" y="3284984"/>
            <a:ext cx="39604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CNG (anglicky </a:t>
            </a:r>
            <a:r>
              <a:rPr lang="cs-CZ" dirty="0" err="1"/>
              <a:t>Compressed</a:t>
            </a:r>
            <a:r>
              <a:rPr lang="cs-CZ" dirty="0"/>
              <a:t> Natural </a:t>
            </a:r>
            <a:r>
              <a:rPr lang="cs-CZ" dirty="0" err="1"/>
              <a:t>Gas</a:t>
            </a:r>
            <a:r>
              <a:rPr lang="cs-CZ" dirty="0"/>
              <a:t>) je stlačený zemní plyn. </a:t>
            </a:r>
            <a:r>
              <a:rPr lang="cs-CZ" dirty="0" smtClean="0"/>
              <a:t>Používá se jako </a:t>
            </a:r>
            <a:r>
              <a:rPr lang="cs-CZ" dirty="0"/>
              <a:t>palivo pro </a:t>
            </a:r>
            <a:r>
              <a:rPr lang="cs-CZ" dirty="0" smtClean="0"/>
              <a:t>motorová vozidla. Je </a:t>
            </a:r>
            <a:r>
              <a:rPr lang="cs-CZ" dirty="0"/>
              <a:t>považován za </a:t>
            </a:r>
            <a:r>
              <a:rPr lang="cs-CZ" dirty="0" smtClean="0"/>
              <a:t>čistější variantu vzhledem k </a:t>
            </a:r>
            <a:r>
              <a:rPr lang="cs-CZ" dirty="0"/>
              <a:t>benzínu a motorové naftě, ale také k LPG.</a:t>
            </a:r>
          </a:p>
        </p:txBody>
      </p:sp>
    </p:spTree>
    <p:extLst>
      <p:ext uri="{BB962C8B-B14F-4D97-AF65-F5344CB8AC3E}">
        <p14:creationId xmlns:p14="http://schemas.microsoft.com/office/powerpoint/2010/main" val="4286408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76053" y="1196752"/>
            <a:ext cx="7344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000" u="sng" dirty="0"/>
              <a:t>plyny vedou elektrický proud jen za určitých speciálních podmínek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7973" y="2151165"/>
            <a:ext cx="2919958" cy="30792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5365947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Blesk je silný přírodní elektrostatický </a:t>
            </a:r>
            <a:r>
              <a:rPr lang="cs-CZ" dirty="0" smtClean="0"/>
              <a:t>výboj, který je produkovaný </a:t>
            </a:r>
            <a:r>
              <a:rPr lang="cs-CZ" dirty="0"/>
              <a:t>během </a:t>
            </a:r>
            <a:r>
              <a:rPr lang="cs-CZ" dirty="0" smtClean="0"/>
              <a:t>bouřky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1960" y="2126759"/>
            <a:ext cx="45563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Elektrický proud v plynech se za normálních podmínek </a:t>
            </a:r>
            <a:r>
              <a:rPr lang="cs-CZ" dirty="0" smtClean="0"/>
              <a:t>nevyskytuje. V </a:t>
            </a:r>
            <a:r>
              <a:rPr lang="cs-CZ" dirty="0"/>
              <a:t>plynu </a:t>
            </a:r>
            <a:r>
              <a:rPr lang="cs-CZ" dirty="0" smtClean="0"/>
              <a:t>musí způsobit </a:t>
            </a:r>
            <a:r>
              <a:rPr lang="cs-CZ" dirty="0"/>
              <a:t>vznik volných částic s elektrickým nábojem, typicky elektronů.</a:t>
            </a:r>
          </a:p>
          <a:p>
            <a:endParaRPr lang="cs-CZ" dirty="0"/>
          </a:p>
          <a:p>
            <a:r>
              <a:rPr lang="cs-CZ" b="1" dirty="0"/>
              <a:t>Podmínky, za kterých se plyn stane </a:t>
            </a:r>
            <a:r>
              <a:rPr lang="cs-CZ" b="1" dirty="0" smtClean="0"/>
              <a:t>vodivým</a:t>
            </a:r>
            <a:r>
              <a:rPr lang="cs-CZ" dirty="0" smtClean="0"/>
              <a:t>: </a:t>
            </a:r>
            <a:r>
              <a:rPr lang="cs-CZ" dirty="0"/>
              <a:t>silné elektrické pole, vysoká teplota nebo nízký tlak plynu.</a:t>
            </a:r>
          </a:p>
        </p:txBody>
      </p:sp>
    </p:spTree>
    <p:extLst>
      <p:ext uri="{BB962C8B-B14F-4D97-AF65-F5344CB8AC3E}">
        <p14:creationId xmlns:p14="http://schemas.microsoft.com/office/powerpoint/2010/main" val="2491164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1412776"/>
            <a:ext cx="74168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cs-CZ" sz="2000" u="sng" dirty="0"/>
              <a:t>teplo se v plynech může šířit prouděním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cs-CZ" sz="20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3784" y="2107714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 </a:t>
            </a:r>
            <a:r>
              <a:rPr lang="cs-CZ" dirty="0" smtClean="0"/>
              <a:t>atmosféře hustota plynů </a:t>
            </a:r>
            <a:r>
              <a:rPr lang="cs-CZ" dirty="0"/>
              <a:t>klesá s narůstající teplotou. V gravitačním </a:t>
            </a:r>
            <a:r>
              <a:rPr lang="cs-CZ" dirty="0" smtClean="0"/>
              <a:t>poli ohřáté </a:t>
            </a:r>
            <a:r>
              <a:rPr lang="cs-CZ" dirty="0"/>
              <a:t>vrstvy </a:t>
            </a:r>
            <a:r>
              <a:rPr lang="cs-CZ" dirty="0" smtClean="0"/>
              <a:t>plynu </a:t>
            </a:r>
            <a:r>
              <a:rPr lang="cs-CZ" dirty="0"/>
              <a:t>stoupají, zatímco ty chladnější klesají dolů. </a:t>
            </a:r>
            <a:r>
              <a:rPr lang="cs-CZ" dirty="0" smtClean="0"/>
              <a:t>Tak dochází k proudění.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593676" y="4941168"/>
            <a:ext cx="78851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Toto využíváme například pro cirkulaci vody v ústředním topení.</a:t>
            </a:r>
          </a:p>
          <a:p>
            <a:r>
              <a:rPr lang="cs-CZ" dirty="0"/>
              <a:t>Má to také vliv na koloběh vody v přírodě.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668" y="2924943"/>
            <a:ext cx="2095500" cy="187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6059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2060848"/>
            <a:ext cx="41044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Opakování: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852936"/>
            <a:ext cx="79208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dirty="0" smtClean="0"/>
              <a:t>Proč zavádíme pojem ideální plyn? </a:t>
            </a:r>
          </a:p>
          <a:p>
            <a:pPr marL="342900" indent="-342900">
              <a:buAutoNum type="arabicParenR"/>
            </a:pPr>
            <a:r>
              <a:rPr lang="cs-CZ" dirty="0" smtClean="0"/>
              <a:t>Jaké vlastnosti má ideální plyn?</a:t>
            </a:r>
          </a:p>
          <a:p>
            <a:pPr marL="342900" indent="-342900">
              <a:buAutoNum type="arabicParenR"/>
            </a:pPr>
            <a:r>
              <a:rPr lang="cs-CZ" dirty="0" smtClean="0"/>
              <a:t>Čím je dána vnitřní energie plynu?</a:t>
            </a:r>
          </a:p>
          <a:p>
            <a:pPr marL="342900" indent="-342900">
              <a:buAutoNum type="arabicParenR"/>
            </a:pPr>
            <a:r>
              <a:rPr lang="cs-CZ" dirty="0" smtClean="0"/>
              <a:t>Proč se nerozplyne zemská atmosféra do vesmíru?</a:t>
            </a:r>
          </a:p>
          <a:p>
            <a:pPr marL="342900" indent="-342900">
              <a:buAutoNum type="arabicParenR"/>
            </a:pPr>
            <a:endParaRPr lang="cs-CZ" dirty="0" smtClean="0"/>
          </a:p>
          <a:p>
            <a:pPr marL="342900" indent="-342900">
              <a:buAutoNum type="arabicParenR"/>
            </a:pPr>
            <a:endParaRPr lang="cs-CZ" dirty="0" smtClean="0"/>
          </a:p>
          <a:p>
            <a:pPr marL="342900" indent="-342900">
              <a:buAutoNum type="arabi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3110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SVOBODA</a:t>
            </a:r>
            <a:r>
              <a:rPr lang="cs-CZ" sz="1600" dirty="0"/>
              <a:t>, Emanuel a kol. </a:t>
            </a:r>
            <a:r>
              <a:rPr lang="cs-CZ" sz="1600" i="1" dirty="0"/>
              <a:t>Přehled středoškolské fyziky</a:t>
            </a:r>
            <a:r>
              <a:rPr lang="cs-CZ" sz="1600" dirty="0"/>
              <a:t>. Praha: Prometheus, 1996, ISBN 80-7196-006-3. 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Galerie </a:t>
            </a:r>
            <a:r>
              <a:rPr lang="cs-CZ" sz="1600" dirty="0"/>
              <a:t>MS </a:t>
            </a:r>
            <a:r>
              <a:rPr lang="cs-CZ" sz="1600" dirty="0" smtClean="0"/>
              <a:t>Office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LEPIL, Oldřich a kol. </a:t>
            </a:r>
            <a:r>
              <a:rPr lang="cs-CZ" sz="1600" i="1" dirty="0"/>
              <a:t>Fyzika pro střední školy, I. díl. </a:t>
            </a:r>
            <a:r>
              <a:rPr lang="cs-CZ" sz="1600" dirty="0"/>
              <a:t>Praha: Prometheus, 1994, ISBN 80-85849-06-4. 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NASA EARTH OBSERVATORY. wikipedia.cz [online]. [cit. 14.11.2013].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cs.wikipedia.org/wiki/Soubor:Top_of_Atmosphere.jpg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MIRCEA MADAU (CROP BY LUCAS). wikipedia.cz [online]. [cit. 15.11.2013]. Dostupný na 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cs.wikipedia.org/wiki/Soubor:Lightning_over_Oradea_Romania_cropped.jpg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AUTOR NEUVEDEN. wikipedia.cz [online]. [cit. 15.11.2013]. Dostupný na WWW: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cs.wikipedia.org/wiki/Soubor:Household_radiator.jpg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PŘESTAVBY LPG. wikipedia.cz [online]. [cit. 15.11.2013]. Dostupný na WWW: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cs.wikipedia.org/wiki/</a:t>
            </a:r>
            <a:r>
              <a:rPr lang="cs-CZ" sz="1600" dirty="0" err="1" smtClean="0">
                <a:hlinkClick r:id="rId7"/>
              </a:rPr>
              <a:t>Soubor:CNG_nádrž_II.jpg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FLORIAN THILLMANN. wikipedia.cz [online]. [cit. 15.11.2013]. Dostupný na WWW: http://cs.wikipedia.org/wiki/Soubor:Sauerstoffflasche.jpg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2427</TotalTime>
  <Words>598</Words>
  <Application>Microsoft Office PowerPoint</Application>
  <PresentationFormat>Předvádění na obrazovce (4:3)</PresentationFormat>
  <Paragraphs>95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249</cp:revision>
  <dcterms:created xsi:type="dcterms:W3CDTF">2010-11-01T23:40:31Z</dcterms:created>
  <dcterms:modified xsi:type="dcterms:W3CDTF">2013-11-28T07:02:11Z</dcterms:modified>
</cp:coreProperties>
</file>