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57" r:id="rId3"/>
    <p:sldId id="280" r:id="rId4"/>
    <p:sldId id="289" r:id="rId5"/>
    <p:sldId id="279" r:id="rId6"/>
    <p:sldId id="285" r:id="rId7"/>
    <p:sldId id="288" r:id="rId8"/>
    <p:sldId id="286" r:id="rId9"/>
    <p:sldId id="287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dditiveColorMixiing.sv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Soubor:Vlnova_delka.pn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Solar_eclipse_1999_4.jpg" TargetMode="External"/><Relationship Id="rId5" Type="http://schemas.openxmlformats.org/officeDocument/2006/relationships/hyperlink" Target="http://cs.wikipedia.org/wiki/Soubor:OrionConstellation.jpg" TargetMode="External"/><Relationship Id="rId4" Type="http://schemas.openxmlformats.org/officeDocument/2006/relationships/hyperlink" Target="http://cs.wikipedia.org/wiki/Soubor:Linear_visible_spectrum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283293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 naukou </a:t>
                      </a:r>
                      <a:r>
                        <a:rPr lang="cs-CZ" sz="12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 světle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Světlo, vlnová délka, rychlost světla, zdroje světla, barvy světla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myšlenkové mapy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Optika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VY_32_INOVACE_12_237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55595" y="2924944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Optika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628800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Nauka o světle se nazývá </a:t>
            </a:r>
            <a:r>
              <a:rPr lang="cs-CZ" sz="2800" b="1" dirty="0" smtClean="0"/>
              <a:t>optika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2420889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dirty="0" smtClean="0"/>
              <a:t>  Optika je po mechanice nejstarší částí fyziky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4590" y="3639499"/>
            <a:ext cx="1507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optika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3687024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vlnová (polarizace, ohyb)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4443244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paprsková = geometrická (zobrazování)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5157192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kvantová (vzájemné působení světla a látky)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52172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2276872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268760"/>
            <a:ext cx="76328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</a:t>
            </a:r>
            <a:r>
              <a:rPr lang="cs-CZ" sz="2000" dirty="0"/>
              <a:t>počátcích lidstva se k </a:t>
            </a:r>
            <a:r>
              <a:rPr lang="cs-CZ" sz="2000" dirty="0" smtClean="0"/>
              <a:t>určování času a ročních období </a:t>
            </a:r>
            <a:r>
              <a:rPr lang="cs-CZ" sz="2000" dirty="0"/>
              <a:t>využívalo přírodních jevů, </a:t>
            </a:r>
            <a:r>
              <a:rPr lang="cs-CZ" sz="2000" dirty="0" smtClean="0"/>
              <a:t>které se pravidelně </a:t>
            </a:r>
            <a:r>
              <a:rPr lang="cs-CZ" sz="2000" dirty="0"/>
              <a:t>opakovaly. </a:t>
            </a:r>
            <a:r>
              <a:rPr lang="cs-CZ" sz="2000" dirty="0" smtClean="0"/>
              <a:t>Hlavními objekty pozorování byly </a:t>
            </a:r>
            <a:r>
              <a:rPr lang="cs-CZ" sz="2000" dirty="0"/>
              <a:t>Slunce, Měsíc a </a:t>
            </a:r>
            <a:r>
              <a:rPr lang="cs-CZ" sz="2000" dirty="0" smtClean="0"/>
              <a:t>hvězdy.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58499"/>
            <a:ext cx="2520280" cy="3356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7624" y="567866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Orion na noční obloze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691" y="2266183"/>
            <a:ext cx="3500603" cy="3448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93116" y="567866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Zatmění Slunce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60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700808"/>
            <a:ext cx="87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Světlo je elektromagnetické vlnění s velmi krátkou vlnovou délkou</a:t>
            </a:r>
            <a:endParaRPr lang="cs-CZ" sz="24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3536" y="2293647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c = 300 000 km/s</a:t>
            </a:r>
          </a:p>
          <a:p>
            <a:pPr algn="ctr"/>
            <a:r>
              <a:rPr lang="cs-CZ" sz="2400" dirty="0" smtClean="0"/>
              <a:t>(pro srovnání rychlost zvuku ve vzduchu je průměrně </a:t>
            </a:r>
            <a:r>
              <a:rPr lang="cs-CZ" sz="2400" dirty="0" smtClean="0"/>
              <a:t>340 m/s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382508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Světelný paprsek ze Slunce na Zemi letí přibližně 8,3 min. </a:t>
            </a:r>
            <a:endParaRPr lang="cs-CZ" dirty="0"/>
          </a:p>
        </p:txBody>
      </p:sp>
      <p:pic>
        <p:nvPicPr>
          <p:cNvPr id="1027" name="Picture 3" descr="C:\Users\Gajdosova\AppData\Local\Microsoft\Windows\Temporary Internet Files\Content.IE5\A8TVX8MO\MP9002275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4036" y="3124644"/>
            <a:ext cx="1678083" cy="213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467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844824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Okem vnímáme světlo o vlnových délkách ve vakuu </a:t>
            </a:r>
            <a:r>
              <a:rPr lang="cs-CZ" sz="2000" b="1" dirty="0" smtClean="0"/>
              <a:t>od </a:t>
            </a:r>
            <a:r>
              <a:rPr lang="cs-CZ" sz="2000" b="1" dirty="0" smtClean="0"/>
              <a:t>390 </a:t>
            </a:r>
            <a:r>
              <a:rPr lang="cs-CZ" sz="2000" b="1" dirty="0" err="1" smtClean="0"/>
              <a:t>nm</a:t>
            </a:r>
            <a:r>
              <a:rPr lang="cs-CZ" sz="2000" b="1" dirty="0" smtClean="0"/>
              <a:t> do 770 </a:t>
            </a:r>
            <a:r>
              <a:rPr lang="cs-CZ" sz="2000" b="1" dirty="0" err="1" smtClean="0"/>
              <a:t>nm</a:t>
            </a:r>
            <a:r>
              <a:rPr lang="cs-CZ" sz="2000" dirty="0" smtClean="0"/>
              <a:t>.</a:t>
            </a:r>
          </a:p>
          <a:p>
            <a:pPr algn="ctr"/>
            <a:r>
              <a:rPr lang="cs-CZ" sz="2000" dirty="0" smtClean="0"/>
              <a:t>(nanometr = 10</a:t>
            </a:r>
            <a:r>
              <a:rPr lang="cs-CZ" sz="2000" baseline="30000" dirty="0" smtClean="0"/>
              <a:t>-9</a:t>
            </a:r>
            <a:r>
              <a:rPr lang="cs-CZ" sz="2000" dirty="0" smtClean="0"/>
              <a:t> metru)</a:t>
            </a:r>
            <a:endParaRPr lang="cs-CZ" sz="2000" dirty="0"/>
          </a:p>
          <a:p>
            <a:pPr algn="ctr"/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94938"/>
            <a:ext cx="4741206" cy="3236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5406541" y="2996952"/>
                <a:ext cx="3179674" cy="1083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/>
                  <a:t>λ </a:t>
                </a:r>
                <a:r>
                  <a:rPr lang="cs-CZ" sz="32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𝑓</m:t>
                        </m:r>
                      </m:den>
                    </m:f>
                  </m:oMath>
                </a14:m>
                <a:r>
                  <a:rPr lang="cs-CZ" sz="3200" dirty="0"/>
                  <a:t> = </a:t>
                </a:r>
                <a:r>
                  <a:rPr lang="cs-CZ" sz="3200" dirty="0" err="1"/>
                  <a:t>c.T</a:t>
                </a:r>
                <a:endParaRPr lang="cs-CZ" sz="3200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6541" y="2996952"/>
                <a:ext cx="3179674" cy="1083886"/>
              </a:xfrm>
              <a:prstGeom prst="rect">
                <a:avLst/>
              </a:prstGeom>
              <a:blipFill rotWithShape="1">
                <a:blip r:embed="rId5"/>
                <a:stretch>
                  <a:fillRect l="-4990" t="-11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5436096" y="4374334"/>
            <a:ext cx="2736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λ  - vlnová délka [m]</a:t>
            </a:r>
          </a:p>
          <a:p>
            <a:r>
              <a:rPr lang="cs-CZ" dirty="0" smtClean="0"/>
              <a:t>c </a:t>
            </a:r>
            <a:r>
              <a:rPr lang="cs-CZ" dirty="0"/>
              <a:t>– rychlost světla [m/s]</a:t>
            </a:r>
          </a:p>
          <a:p>
            <a:r>
              <a:rPr lang="cs-CZ" dirty="0"/>
              <a:t>f – frekvence [Hz]</a:t>
            </a:r>
          </a:p>
          <a:p>
            <a:r>
              <a:rPr lang="cs-CZ" dirty="0"/>
              <a:t>T – perioda [s]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9818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067" y="174145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Barevné spektrum: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132856"/>
            <a:ext cx="5762625" cy="109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3645024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Fialová – modrá – zelená – žlutá - oranžová - červená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052736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Světlo určité vlnové délky charakterizuje barva světla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8525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4000500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934744"/>
            <a:ext cx="40005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Aditivní míchání barev </a:t>
            </a:r>
            <a:r>
              <a:rPr lang="cs-CZ" dirty="0" smtClean="0"/>
              <a:t>- </a:t>
            </a:r>
            <a:r>
              <a:rPr lang="cs-CZ" dirty="0"/>
              <a:t>jednotlivé složky barev sčítají a vytváří světlo větší intenzity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6954" y="1124744"/>
            <a:ext cx="4007245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76056" y="4949527"/>
            <a:ext cx="3888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Subtraktivní míchání barev </a:t>
            </a:r>
            <a:r>
              <a:rPr lang="cs-CZ" dirty="0" smtClean="0"/>
              <a:t>- </a:t>
            </a:r>
            <a:r>
              <a:rPr lang="cs-CZ" dirty="0"/>
              <a:t>s každou další přidanou barvou ubírá část původního světla</a:t>
            </a:r>
          </a:p>
        </p:txBody>
      </p:sp>
    </p:spTree>
    <p:extLst>
      <p:ext uri="{BB962C8B-B14F-4D97-AF65-F5344CB8AC3E}">
        <p14:creationId xmlns:p14="http://schemas.microsoft.com/office/powerpoint/2010/main" val="913423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79744" y="1957495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Zdroje světla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28173" y="3463992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Přirozené</a:t>
            </a:r>
          </a:p>
          <a:p>
            <a:pPr algn="ctr"/>
            <a:r>
              <a:rPr lang="cs-CZ" sz="2000" dirty="0" smtClean="0"/>
              <a:t>(Slunce, hvězdy…)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40184" y="3711570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Umělé</a:t>
            </a:r>
          </a:p>
          <a:p>
            <a:pPr algn="ctr"/>
            <a:r>
              <a:rPr lang="cs-CZ" sz="2000" dirty="0" smtClean="0"/>
              <a:t>(žárovka, baterka…)</a:t>
            </a:r>
            <a:endParaRPr lang="cs-CZ" sz="20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2271917" y="2381647"/>
            <a:ext cx="1548172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716016" y="2419160"/>
            <a:ext cx="1440160" cy="12868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 descr="C:\Users\Gajdosova\AppData\Local\Microsoft\Windows\Temporary Internet Files\Content.IE5\DW1ZHABZ\dglxasset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584" y="1081900"/>
            <a:ext cx="2665232" cy="177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Gajdosova\AppData\Local\Microsoft\Windows\Temporary Internet Files\Content.IE5\Q81PDX27\MC9002977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468618"/>
            <a:ext cx="1442009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1241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88840"/>
            <a:ext cx="777686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SVOBODA, Emanuel a kol. </a:t>
            </a:r>
            <a:r>
              <a:rPr lang="cs-CZ" sz="1600" i="1" dirty="0"/>
              <a:t>Přehled středoškolské fyziky</a:t>
            </a:r>
            <a:r>
              <a:rPr lang="cs-CZ" sz="1600" dirty="0"/>
              <a:t>. Praha: Prometheus, 1996, ISBN 80-7196-006-3. 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GRINGER. wikipedia.cz [online]. [cit. 26.11.2013].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cs.wikipedia.org/wiki/Soubor:Linear_visible_spectrum.svg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TODD D. VANCE. wikipedia.cz [online]. [cit. 27.11.2013].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cs.wikipedia.org/wiki/Soubor:OrionConstellation.jpg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LUC VIATOUR. wikipedia.cz [online]. [cit. 27.11.2013].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cs.wikipedia.org/wiki/Soubor:Solar_eclipse_1999_4.jpg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CHE. wikipedia.cz [online]. [cit. 27.11.2013]. Dostupný na WWW: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cs.wikipedia.org/wiki/Soubor:Vlnova_delka.png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QUARK67. wikipedia.cz [online]. [cit. 27.11.2013]. Dostupný na WWW: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cs.wikipedia.org/wiki/Soubor:AdditiveColorMixiing.svg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QUARK67. wikipedia.cz [online]. [cit. 27.11.2013]. Dostupný na WWW: http://cs.wikipedia.org/wiki/Soubor:Synthese-.svg</a:t>
            </a:r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2056</TotalTime>
  <Words>520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230</cp:revision>
  <dcterms:created xsi:type="dcterms:W3CDTF">2010-11-01T23:40:31Z</dcterms:created>
  <dcterms:modified xsi:type="dcterms:W3CDTF">2013-11-27T22:01:33Z</dcterms:modified>
</cp:coreProperties>
</file>