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71" r:id="rId4"/>
    <p:sldId id="275" r:id="rId5"/>
    <p:sldId id="278" r:id="rId6"/>
    <p:sldId id="277" r:id="rId7"/>
    <p:sldId id="273" r:id="rId8"/>
    <p:sldId id="280" r:id="rId9"/>
    <p:sldId id="279" r:id="rId10"/>
    <p:sldId id="276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027" y="-47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gif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cs.wikipedia.org/wiki/Soubor:Rockwool_4lbs_per_ft3_fibrex5.jpg" TargetMode="External"/><Relationship Id="rId4" Type="http://schemas.openxmlformats.org/officeDocument/2006/relationships/hyperlink" Target="http://cs.wikipedia.org/wiki/Soubor:Saalbau_Essen_B&#252;hn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4937536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Seznámení s akustickým jevem zvaným ozvěna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Ozvěna, odraz zvuku, dozvuk, sluch, echo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Fyzika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</a:t>
                      </a:r>
                      <a:r>
                        <a:rPr lang="cs-CZ" sz="1200" smtClean="0">
                          <a:effectLst/>
                        </a:rPr>
                        <a:t>Ivana Gajdošová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žáci 16 – 17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Ozvěna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VY_32_INOVACE_12_238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475656" y="2420888"/>
            <a:ext cx="59046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OZVĚNA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467544" y="1628800"/>
            <a:ext cx="81369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 </a:t>
            </a:r>
            <a:r>
              <a:rPr lang="cs-CZ" sz="2000" b="1" dirty="0" smtClean="0"/>
              <a:t>akustický jev, který vzniká odrazem zvuku </a:t>
            </a:r>
            <a:r>
              <a:rPr lang="cs-CZ" sz="2000" dirty="0" smtClean="0"/>
              <a:t>(nazýváme také echo)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2132856"/>
            <a:ext cx="66247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000" b="1" dirty="0" smtClean="0"/>
              <a:t>odražený zvuk vnímáme zpožděně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7544" y="2636912"/>
            <a:ext cx="8064896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000" b="1" dirty="0" smtClean="0"/>
              <a:t>překážkou pro vznik ozvěny je například studna, skály, jeskyně, propast</a:t>
            </a:r>
          </a:p>
          <a:p>
            <a:r>
              <a:rPr lang="cs-CZ" sz="2000" b="1" dirty="0" smtClean="0"/>
              <a:t>    nebo velká budova</a:t>
            </a:r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7544" y="3429000"/>
            <a:ext cx="71287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000" b="1" dirty="0" smtClean="0"/>
              <a:t>prostor musí být dostatečně velký a pokud možno prázdný</a:t>
            </a:r>
            <a:endParaRPr lang="cs-CZ" sz="2000" b="1" dirty="0"/>
          </a:p>
        </p:txBody>
      </p:sp>
      <p:pic>
        <p:nvPicPr>
          <p:cNvPr id="1029" name="Picture 5" descr="C:\Users\Pavel\AppData\Local\Microsoft\Windows\Temporary Internet Files\Content.IE5\DJ9C5Y8G\MP90040328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3861048"/>
            <a:ext cx="3253368" cy="216806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902173" y="986533"/>
            <a:ext cx="7416824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Echolokace</a:t>
            </a:r>
            <a:r>
              <a:rPr lang="cs-CZ" sz="2000" dirty="0" smtClean="0"/>
              <a:t> je postup, kdy se vysílaný zvuk od předmětu odrazí zpět do místa vysílání, kde je zpětně zachycen. </a:t>
            </a:r>
          </a:p>
          <a:p>
            <a:endParaRPr lang="cs-CZ" dirty="0" smtClean="0"/>
          </a:p>
          <a:p>
            <a:r>
              <a:rPr lang="cs-CZ" sz="2000" dirty="0" smtClean="0"/>
              <a:t>Tento princip využívají některé specializované elektronické přístroje, například </a:t>
            </a:r>
            <a:r>
              <a:rPr lang="cs-CZ" sz="2000" b="1" dirty="0" smtClean="0"/>
              <a:t>sonary</a:t>
            </a:r>
            <a:r>
              <a:rPr lang="cs-CZ" sz="2000" dirty="0" smtClean="0"/>
              <a:t>. </a:t>
            </a:r>
          </a:p>
          <a:p>
            <a:endParaRPr lang="cs-CZ" dirty="0" smtClean="0"/>
          </a:p>
          <a:p>
            <a:r>
              <a:rPr lang="cs-CZ" sz="2000" dirty="0" smtClean="0"/>
              <a:t>Princip </a:t>
            </a:r>
            <a:r>
              <a:rPr lang="cs-CZ" sz="2000" b="1" dirty="0" smtClean="0"/>
              <a:t>echolokace</a:t>
            </a:r>
            <a:r>
              <a:rPr lang="cs-CZ" sz="2000" dirty="0" smtClean="0"/>
              <a:t> je využíván pro měření hloubky moře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098" name="Picture 2" descr="C:\Users\Gajdosova\AppData\Local\Microsoft\Windows\Temporary Internet Files\Content.IE5\7JMO5KU5\MP9004424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187679"/>
            <a:ext cx="2711501" cy="271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755109" y="4005064"/>
            <a:ext cx="23352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sonar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11560" y="1628800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Ozvěna je jev, který je důsledkem vlastnosti sluchu.</a:t>
            </a:r>
            <a:endParaRPr lang="cs-CZ" sz="2400" dirty="0"/>
          </a:p>
        </p:txBody>
      </p:sp>
      <p:pic>
        <p:nvPicPr>
          <p:cNvPr id="2051" name="Picture 3" descr="C:\Users\Pavel\AppData\Local\Microsoft\Windows\Temporary Internet Files\Content.IE5\CEGD2W5H\MP90040210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2348880"/>
            <a:ext cx="3914488" cy="2608639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83568" y="5085184"/>
            <a:ext cx="78488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2000" b="1" dirty="0" smtClean="0"/>
              <a:t>0,1 </a:t>
            </a:r>
            <a:r>
              <a:rPr lang="cs-CZ" sz="2000" dirty="0" smtClean="0"/>
              <a:t>s je doba, kterou potřebuje lidské ucho k rozlišení odraženého zvuku od vyslaného. Je to doba k odlišení dvou zvuků.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83568" y="4437112"/>
            <a:ext cx="79928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Rychlost zvuku </a:t>
            </a:r>
            <a:r>
              <a:rPr lang="cs-CZ" dirty="0" smtClean="0"/>
              <a:t>ve vzduchu je přibližně </a:t>
            </a:r>
            <a:r>
              <a:rPr lang="cs-CZ" b="1" dirty="0" smtClean="0"/>
              <a:t>340 m/s</a:t>
            </a:r>
            <a:r>
              <a:rPr lang="cs-CZ" dirty="0" smtClean="0"/>
              <a:t>. Zhruba 0,1 sekundy trvá než urazí zvuk 34 m. Pokud by byla překážka blíž než 17 m, zvuky by splývaly - v tomto případě nemluvíme o ozvěně, ale o </a:t>
            </a:r>
            <a:r>
              <a:rPr lang="cs-CZ" b="1" dirty="0" smtClean="0"/>
              <a:t>dozvuku.</a:t>
            </a:r>
            <a:endParaRPr lang="cs-CZ" b="1" dirty="0"/>
          </a:p>
        </p:txBody>
      </p:sp>
      <p:pic>
        <p:nvPicPr>
          <p:cNvPr id="1028" name="Picture 4" descr="C:\Users\Pavel\AppData\Local\Microsoft\Windows\Temporary Internet Files\Content.IE5\2B3XS0XJ\MC90040780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2132856"/>
            <a:ext cx="1841500" cy="1816100"/>
          </a:xfrm>
          <a:prstGeom prst="rect">
            <a:avLst/>
          </a:prstGeom>
          <a:noFill/>
        </p:spPr>
      </p:pic>
      <p:pic>
        <p:nvPicPr>
          <p:cNvPr id="1029" name="Picture 5" descr="C:\Users\Pavel\AppData\Local\Microsoft\Windows\Temporary Internet Files\Content.IE5\DJ9C5Y8G\MM900354669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31640" y="2708920"/>
            <a:ext cx="600075" cy="990600"/>
          </a:xfrm>
          <a:prstGeom prst="rect">
            <a:avLst/>
          </a:prstGeom>
          <a:noFill/>
        </p:spPr>
      </p:pic>
      <p:cxnSp>
        <p:nvCxnSpPr>
          <p:cNvPr id="14" name="Přímá spojovací šipka 13"/>
          <p:cNvCxnSpPr/>
          <p:nvPr/>
        </p:nvCxnSpPr>
        <p:spPr>
          <a:xfrm>
            <a:off x="1691680" y="2924944"/>
            <a:ext cx="468052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131840" y="249289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17 m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5536" y="1196753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Aby však došlo ke správnému rozlišení, musí být překážka vzdálena od zdroje nejméně 17 metrů.</a:t>
            </a:r>
            <a:endParaRPr lang="cs-CZ" dirty="0"/>
          </a:p>
        </p:txBody>
      </p:sp>
      <p:cxnSp>
        <p:nvCxnSpPr>
          <p:cNvPr id="20" name="Přímá spojovací šipka 19"/>
          <p:cNvCxnSpPr/>
          <p:nvPr/>
        </p:nvCxnSpPr>
        <p:spPr>
          <a:xfrm flipH="1">
            <a:off x="1835696" y="3068960"/>
            <a:ext cx="468052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1650448" y="2663313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lalala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27584" y="1268760"/>
            <a:ext cx="74888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1484784"/>
            <a:ext cx="85689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 </a:t>
            </a:r>
            <a:r>
              <a:rPr lang="cs-CZ" sz="2000" b="1" dirty="0" smtClean="0"/>
              <a:t>dozvukem</a:t>
            </a:r>
            <a:r>
              <a:rPr lang="cs-CZ" sz="2000" dirty="0" smtClean="0"/>
              <a:t> </a:t>
            </a:r>
            <a:r>
              <a:rPr lang="cs-CZ" sz="2000" dirty="0" smtClean="0"/>
              <a:t>a </a:t>
            </a:r>
            <a:r>
              <a:rPr lang="cs-CZ" sz="2000" b="1" dirty="0" smtClean="0"/>
              <a:t>ozvěnou</a:t>
            </a:r>
            <a:r>
              <a:rPr lang="cs-CZ" sz="2000" dirty="0" smtClean="0"/>
              <a:t> musíme </a:t>
            </a:r>
            <a:r>
              <a:rPr lang="cs-CZ" sz="2000" dirty="0" smtClean="0"/>
              <a:t>počítat při projektování velkých místností a koncertních síní.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5536" y="2380818"/>
            <a:ext cx="84969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Působí rušivě a snižuje srozumitelnost řeči nebo zkresluje hudbu.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7544" y="3587287"/>
            <a:ext cx="748883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Řešení:	členění ploch stěn</a:t>
            </a:r>
          </a:p>
          <a:p>
            <a:r>
              <a:rPr lang="cs-CZ" sz="2000" dirty="0" smtClean="0"/>
              <a:t>	závěsy</a:t>
            </a:r>
          </a:p>
          <a:p>
            <a:r>
              <a:rPr lang="cs-CZ" sz="2000" dirty="0" smtClean="0"/>
              <a:t>	materiály které pohlcují zvuk</a:t>
            </a:r>
          </a:p>
          <a:p>
            <a:r>
              <a:rPr lang="cs-CZ" sz="2000" dirty="0" smtClean="0"/>
              <a:t>	křišťálové lustry</a:t>
            </a:r>
          </a:p>
          <a:p>
            <a:r>
              <a:rPr lang="cs-CZ" sz="2000" dirty="0" smtClean="0"/>
              <a:t>	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052736"/>
            <a:ext cx="6004185" cy="45031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71600" y="5555876"/>
            <a:ext cx="7416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 koncertních síních využíváme čalounění a členění ploch stěn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622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84784"/>
            <a:ext cx="5065053" cy="3384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486916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Minerální vata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68144" y="2204864"/>
            <a:ext cx="28083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Zvukové izolanty užíváme k utlumení zvuku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69468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3118" y="1052736"/>
            <a:ext cx="3136099" cy="47437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88024" y="2132856"/>
            <a:ext cx="37444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Kůra korkového </a:t>
            </a:r>
            <a:r>
              <a:rPr lang="cs-CZ" sz="2000" dirty="0" smtClean="0"/>
              <a:t>dubu je dobrým izolačním materiálem například na podlahy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83568" y="1124744"/>
            <a:ext cx="818724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Použité zdroje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SVOBODA, E. a kol. </a:t>
            </a:r>
            <a:r>
              <a:rPr lang="cs-CZ" i="1" dirty="0" smtClean="0"/>
              <a:t>Přehled středoškolské fyziky</a:t>
            </a:r>
            <a:r>
              <a:rPr lang="cs-CZ" dirty="0" smtClean="0"/>
              <a:t>. Praha: Prometheus, 1996, ISBN 80-7196-006-3.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Galerie MS </a:t>
            </a:r>
            <a:r>
              <a:rPr lang="cs-CZ" dirty="0" smtClean="0"/>
              <a:t>Office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SCHUMIR</a:t>
            </a:r>
            <a:r>
              <a:rPr lang="cs-CZ" dirty="0"/>
              <a:t>. wikipedia.cz [online]. [cit. 27.11.2013].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</a:t>
            </a:r>
            <a:r>
              <a:rPr lang="cs-CZ" dirty="0" err="1" smtClean="0">
                <a:hlinkClick r:id="rId4"/>
              </a:rPr>
              <a:t>Soubor:Saalbau_Essen_Bühne.JPG</a:t>
            </a:r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ACHIM HERING. wikipedia.cz [online]. [cit. 27.11.2013].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cs.wikipedia.org/wiki/Soubor:Rockwool_4lbs_per_ft3_fibrex5.jpg</a:t>
            </a:r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MARTIN OLSSON. wikipedia.cz [online]. [cit. 27.11.2013]. Dostupný na WWW: http://cs.wikipedia.org/wiki/Soubor:Quercus_suber_aka_cork_oak.jpg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17861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1990</TotalTime>
  <Words>482</Words>
  <Application>Microsoft Office PowerPoint</Application>
  <PresentationFormat>Předvádění na obrazovce (4:3)</PresentationFormat>
  <Paragraphs>97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267</cp:revision>
  <dcterms:created xsi:type="dcterms:W3CDTF">2010-11-01T23:40:31Z</dcterms:created>
  <dcterms:modified xsi:type="dcterms:W3CDTF">2013-11-28T07:14:41Z</dcterms:modified>
</cp:coreProperties>
</file>