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1" r:id="rId1"/>
  </p:sldMasterIdLst>
  <p:notesMasterIdLst>
    <p:notesMasterId r:id="rId12"/>
  </p:notesMasterIdLst>
  <p:handoutMasterIdLst>
    <p:handoutMasterId r:id="rId13"/>
  </p:handoutMasterIdLst>
  <p:sldIdLst>
    <p:sldId id="309" r:id="rId2"/>
    <p:sldId id="320" r:id="rId3"/>
    <p:sldId id="313" r:id="rId4"/>
    <p:sldId id="314" r:id="rId5"/>
    <p:sldId id="316" r:id="rId6"/>
    <p:sldId id="315" r:id="rId7"/>
    <p:sldId id="317" r:id="rId8"/>
    <p:sldId id="318" r:id="rId9"/>
    <p:sldId id="319" r:id="rId10"/>
    <p:sldId id="310" r:id="rId11"/>
  </p:sldIdLst>
  <p:sldSz cx="9144000" cy="6858000" type="screen4x3"/>
  <p:notesSz cx="6743700" cy="98679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8667" autoAdjust="0"/>
  </p:normalViewPr>
  <p:slideViewPr>
    <p:cSldViewPr>
      <p:cViewPr>
        <p:scale>
          <a:sx n="81" d="100"/>
          <a:sy n="81" d="100"/>
        </p:scale>
        <p:origin x="-834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28" d="100"/>
          <a:sy n="28" d="100"/>
        </p:scale>
        <p:origin x="-1266" y="-66"/>
      </p:cViewPr>
      <p:guideLst>
        <p:guide orient="horz" pos="3108"/>
        <p:guide pos="2124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2588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258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374188"/>
            <a:ext cx="2922588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374188"/>
            <a:ext cx="2922587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80FCB046-C567-4F6B-B247-11A26A02C5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2588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19525" y="0"/>
            <a:ext cx="2922588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0D00DA-B44F-43A7-9BE1-8E9D6F3B0263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04875" y="739775"/>
            <a:ext cx="4933950" cy="37004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4688" y="4687888"/>
            <a:ext cx="5394325" cy="44402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2600"/>
            <a:ext cx="2922588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19525" y="9372600"/>
            <a:ext cx="2922588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2AB5EA-319A-463F-801C-0994A343D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107832-F0F5-44C1-B6DA-EDC29CFE5777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2AB5EA-319A-463F-801C-0994A343DCE3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8294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7955A0-1B18-48D7-82BB-76ED9F5E9A2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2C60A5-857C-414C-B06F-B8398D2620B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1B4F01-5B50-4A59-8BA1-BF3BC15961ED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DA0C08-CE5F-4122-9054-ABBEEF48845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AE68FD-5E4B-4ED6-9345-2519BB32E9D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EFF099-FDB2-4276-8DEB-F97C8B4EA45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4695E7-5D3B-4E32-970A-AB5F7DB34808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B40339-22AE-4DC9-909E-3EDE91D4E570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3A19C9-8476-48D1-A1FF-3014271B872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770172-755B-4984-A89E-EEC9F2ED59A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F18C62-1F8F-4AB7-91C5-2544955136B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81925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26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27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40C5C7C2-0BF6-41E2-BDF7-486D286AC3E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103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9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9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9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9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9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9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9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9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9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6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9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6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9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6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6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9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2" r:id="rId2"/>
    <p:sldLayoutId id="2147483671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65" r:id="rId9"/>
    <p:sldLayoutId id="2147483664" r:id="rId10"/>
    <p:sldLayoutId id="2147483663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260350"/>
            <a:ext cx="5759450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98" name="Group 62"/>
          <p:cNvGraphicFramePr>
            <a:graphicFrameLocks noGrp="1"/>
          </p:cNvGraphicFramePr>
          <p:nvPr/>
        </p:nvGraphicFramePr>
        <p:xfrm>
          <a:off x="611188" y="2133600"/>
          <a:ext cx="7115175" cy="4327295"/>
        </p:xfrm>
        <a:graphic>
          <a:graphicData uri="http://schemas.openxmlformats.org/drawingml/2006/table">
            <a:tbl>
              <a:tblPr/>
              <a:tblGrid>
                <a:gridCol w="1944687"/>
                <a:gridCol w="5170488"/>
              </a:tblGrid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vy_32_INOVACE_bio_evo12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evo12_resuscitace.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pptx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Blanka  Berdychová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Prezentace seznamuje se základními pojmy a postupy z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předlékařské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první pomoci.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Tematická oblast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První pomoc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Resuscitace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9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Očekávané výstupy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Naučit  žáky poskytnout první pomoc při zástavě krevního oběhu.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Kardiopulmonární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resuscitace, zástava dechu, zástava krevního oběhu, nepřímá masáž srdce, umělá plicní ventilace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(výkladová)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,Bold"/>
                          <a:cs typeface="Times New Roman,Bold"/>
                        </a:rPr>
                        <a:t>Nižší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 stupeň osmiletého gymnázia,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,Bold"/>
                          <a:cs typeface="Times New Roman,Bold"/>
                        </a:rPr>
                        <a:t>osmileté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gymnázium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6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8.4.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2013, O4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Zdroje uvedeny na konci dokumentu. Obrázky pocházejí z vlastních zdrojů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autora.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390" name="TextovéPole 5"/>
          <p:cNvSpPr txBox="1">
            <a:spLocks noChangeArrowheads="1"/>
          </p:cNvSpPr>
          <p:nvPr/>
        </p:nvSpPr>
        <p:spPr bwMode="auto">
          <a:xfrm>
            <a:off x="611188" y="1628775"/>
            <a:ext cx="44656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tx2"/>
                </a:solidFill>
              </a:rPr>
              <a:t>Název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Vyšetření postiženého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19262"/>
            <a:ext cx="8496944" cy="4518050"/>
          </a:xfrm>
        </p:spPr>
        <p:txBody>
          <a:bodyPr/>
          <a:lstStyle/>
          <a:p>
            <a:pPr marL="514350" indent="-514350">
              <a:buClr>
                <a:srgbClr val="C00000"/>
              </a:buClr>
              <a:buSzPct val="80000"/>
              <a:buNone/>
            </a:pPr>
            <a:r>
              <a:rPr lang="cs-CZ" sz="2400" dirty="0" smtClean="0"/>
              <a:t>Zjištění stavu vědomí, pokus o navázání kontaktu </a:t>
            </a:r>
          </a:p>
          <a:p>
            <a:pPr marL="514350" indent="-514350">
              <a:buClr>
                <a:srgbClr val="C00000"/>
              </a:buClr>
              <a:buSzPct val="80000"/>
              <a:buNone/>
            </a:pPr>
            <a:r>
              <a:rPr lang="cs-CZ" sz="2400" dirty="0" smtClean="0"/>
              <a:t>(</a:t>
            </a:r>
            <a:r>
              <a:rPr lang="cs-CZ" sz="2400" i="1" dirty="0" smtClean="0"/>
              <a:t>oslovení, zatřesení</a:t>
            </a:r>
            <a:r>
              <a:rPr lang="cs-CZ" sz="2400" dirty="0" smtClean="0"/>
              <a:t>)</a:t>
            </a:r>
          </a:p>
          <a:p>
            <a:pPr marL="514350" indent="-514350">
              <a:buClr>
                <a:srgbClr val="C00000"/>
              </a:buClr>
              <a:buSzPct val="80000"/>
              <a:buNone/>
            </a:pPr>
            <a:endParaRPr lang="cs-CZ" sz="1800" dirty="0" smtClean="0"/>
          </a:p>
          <a:p>
            <a:pPr marL="920750" lvl="1" indent="-571500">
              <a:buClr>
                <a:srgbClr val="C00000"/>
              </a:buClr>
              <a:buSzPct val="80000"/>
              <a:buFont typeface="+mj-lt"/>
              <a:buAutoNum type="romanUcPeriod"/>
            </a:pPr>
            <a:r>
              <a:rPr lang="cs-CZ" sz="1600" dirty="0" smtClean="0"/>
              <a:t>Reakce na slovo či dotek zachována, ale zpomalena        </a:t>
            </a:r>
            <a:r>
              <a:rPr lang="cs-CZ" sz="1600" b="1" dirty="0" smtClean="0"/>
              <a:t>lehká porucha vědomí</a:t>
            </a:r>
          </a:p>
          <a:p>
            <a:pPr marL="920750" lvl="1" indent="-571500">
              <a:buClr>
                <a:srgbClr val="C00000"/>
              </a:buClr>
              <a:buSzPct val="80000"/>
              <a:buNone/>
            </a:pPr>
            <a:r>
              <a:rPr lang="cs-CZ" sz="1600" b="1" dirty="0" smtClean="0"/>
              <a:t>                                                                                                     </a:t>
            </a:r>
            <a:r>
              <a:rPr lang="cs-CZ" sz="1600" dirty="0" smtClean="0"/>
              <a:t>(somnolence)</a:t>
            </a:r>
          </a:p>
          <a:p>
            <a:pPr marL="920750" lvl="1" indent="-571500">
              <a:buClr>
                <a:srgbClr val="C00000"/>
              </a:buClr>
              <a:buSzPct val="80000"/>
              <a:buNone/>
            </a:pPr>
            <a:endParaRPr lang="cs-CZ" sz="1600" dirty="0" smtClean="0"/>
          </a:p>
          <a:p>
            <a:pPr marL="920750" lvl="1" indent="-571500">
              <a:buClr>
                <a:srgbClr val="C00000"/>
              </a:buClr>
              <a:buSzPct val="80000"/>
              <a:buFont typeface="+mj-lt"/>
              <a:buAutoNum type="romanUcPeriod" startAt="2"/>
            </a:pPr>
            <a:r>
              <a:rPr lang="cs-CZ" sz="1600" dirty="0" smtClean="0"/>
              <a:t>Nereaguje na slovo, reaguje na bolestivý podnět               </a:t>
            </a:r>
            <a:r>
              <a:rPr lang="cs-CZ" sz="1600" b="1" dirty="0" smtClean="0"/>
              <a:t>těžší porucha vědomí </a:t>
            </a:r>
            <a:r>
              <a:rPr lang="cs-CZ" sz="1600" dirty="0" smtClean="0"/>
              <a:t>(</a:t>
            </a:r>
            <a:r>
              <a:rPr lang="cs-CZ" sz="1600" i="1" dirty="0" smtClean="0"/>
              <a:t>zmačkneme ušní lalůček</a:t>
            </a:r>
            <a:r>
              <a:rPr lang="cs-CZ" sz="1600" dirty="0" smtClean="0"/>
              <a:t>)                                                  (</a:t>
            </a:r>
            <a:r>
              <a:rPr lang="cs-CZ" sz="1600" dirty="0" err="1" smtClean="0"/>
              <a:t>sopor</a:t>
            </a:r>
            <a:r>
              <a:rPr lang="cs-CZ" sz="1600" dirty="0" smtClean="0"/>
              <a:t>)</a:t>
            </a:r>
          </a:p>
          <a:p>
            <a:pPr marL="920750" lvl="1" indent="-571500">
              <a:buClr>
                <a:srgbClr val="C00000"/>
              </a:buClr>
              <a:buSzPct val="80000"/>
              <a:buNone/>
            </a:pPr>
            <a:endParaRPr lang="cs-CZ" sz="1600" dirty="0" smtClean="0"/>
          </a:p>
          <a:p>
            <a:pPr marL="920750" lvl="1" indent="-571500">
              <a:buClr>
                <a:srgbClr val="C00000"/>
              </a:buClr>
              <a:buSzPct val="80000"/>
              <a:buFont typeface="+mj-lt"/>
              <a:buAutoNum type="romanUcPeriod" startAt="3"/>
            </a:pPr>
            <a:r>
              <a:rPr lang="cs-CZ" sz="1600" dirty="0" smtClean="0"/>
              <a:t>Nereaguje na bolestivý podnět                                            </a:t>
            </a:r>
            <a:r>
              <a:rPr lang="cs-CZ" sz="1600" b="1" dirty="0" smtClean="0"/>
              <a:t>těžké bezvědomí </a:t>
            </a:r>
          </a:p>
          <a:p>
            <a:pPr marL="1452563" lvl="3" indent="-514350">
              <a:buClr>
                <a:srgbClr val="C00000"/>
              </a:buClr>
              <a:buNone/>
            </a:pPr>
            <a:r>
              <a:rPr lang="cs-CZ" sz="1600" b="1" dirty="0" smtClean="0"/>
              <a:t>                                                                                            </a:t>
            </a:r>
            <a:r>
              <a:rPr lang="cs-CZ" sz="1600" dirty="0" smtClean="0"/>
              <a:t>(kóma)</a:t>
            </a:r>
            <a:endParaRPr lang="cs-CZ" sz="1600" b="1" dirty="0" smtClean="0"/>
          </a:p>
          <a:p>
            <a:pPr marL="514350" indent="-514350">
              <a:buClr>
                <a:srgbClr val="C00000"/>
              </a:buClr>
              <a:buFont typeface="+mj-lt"/>
              <a:buAutoNum type="arabicPeriod"/>
            </a:pPr>
            <a:endParaRPr lang="cs-CZ" sz="1600" dirty="0" smtClean="0"/>
          </a:p>
          <a:p>
            <a:pPr marL="514350" indent="-514350">
              <a:buClr>
                <a:srgbClr val="C00000"/>
              </a:buClr>
              <a:buFont typeface="+mj-lt"/>
              <a:buAutoNum type="arabicPeriod"/>
            </a:pPr>
            <a:endParaRPr lang="cs-CZ" sz="2000" dirty="0" smtClean="0"/>
          </a:p>
          <a:p>
            <a:pPr marL="514350" indent="-514350">
              <a:buClr>
                <a:srgbClr val="C00000"/>
              </a:buClr>
              <a:buFont typeface="+mj-lt"/>
              <a:buAutoNum type="arabicPeriod"/>
            </a:pPr>
            <a:endParaRPr lang="cs-CZ" sz="2000" dirty="0" smtClean="0"/>
          </a:p>
          <a:p>
            <a:pPr marL="514350" indent="-514350">
              <a:buClr>
                <a:srgbClr val="C00000"/>
              </a:buClr>
              <a:buFont typeface="+mj-lt"/>
              <a:buAutoNum type="arabicPeriod"/>
            </a:pP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cxnSp>
        <p:nvCxnSpPr>
          <p:cNvPr id="9" name="Přímá spojovací šipka 8"/>
          <p:cNvCxnSpPr/>
          <p:nvPr/>
        </p:nvCxnSpPr>
        <p:spPr bwMode="auto">
          <a:xfrm>
            <a:off x="6012160" y="3933056"/>
            <a:ext cx="360040" cy="0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arrow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Přímá spojovací šipka 11"/>
          <p:cNvCxnSpPr/>
          <p:nvPr/>
        </p:nvCxnSpPr>
        <p:spPr bwMode="auto">
          <a:xfrm>
            <a:off x="6012160" y="4797152"/>
            <a:ext cx="360040" cy="0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arrow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Přímá spojovací šipka 15"/>
          <p:cNvCxnSpPr/>
          <p:nvPr/>
        </p:nvCxnSpPr>
        <p:spPr bwMode="auto">
          <a:xfrm>
            <a:off x="6012160" y="3068960"/>
            <a:ext cx="360040" cy="0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arrow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Vyšetření postiženého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184576"/>
          </a:xfrm>
        </p:spPr>
        <p:txBody>
          <a:bodyPr/>
          <a:lstStyle/>
          <a:p>
            <a:pPr marL="514350" indent="-514350">
              <a:buClr>
                <a:srgbClr val="C00000"/>
              </a:buClr>
              <a:buSzPct val="80000"/>
              <a:buNone/>
            </a:pPr>
            <a:r>
              <a:rPr lang="cs-CZ" sz="2400" dirty="0" smtClean="0"/>
              <a:t>Zjištění životních funkcí</a:t>
            </a:r>
          </a:p>
          <a:p>
            <a:pPr marL="514350" indent="-514350">
              <a:buClr>
                <a:srgbClr val="C00000"/>
              </a:buClr>
              <a:buSzPct val="80000"/>
              <a:buNone/>
            </a:pPr>
            <a:endParaRPr lang="cs-CZ" sz="1200" dirty="0" smtClean="0"/>
          </a:p>
          <a:p>
            <a:pPr marL="514350" indent="-514350">
              <a:buClr>
                <a:srgbClr val="C00000"/>
              </a:buClr>
              <a:buFont typeface="+mj-lt"/>
              <a:buAutoNum type="alphaLcParenR"/>
            </a:pPr>
            <a:r>
              <a:rPr lang="cs-CZ" sz="1600" dirty="0" smtClean="0"/>
              <a:t>Kontrola dechu poslechem (</a:t>
            </a:r>
            <a:r>
              <a:rPr lang="cs-CZ" sz="1600" i="1" dirty="0" smtClean="0"/>
              <a:t>ucho k ústům postiženého</a:t>
            </a:r>
            <a:r>
              <a:rPr lang="cs-CZ" sz="1600" dirty="0" smtClean="0"/>
              <a:t>)</a:t>
            </a:r>
            <a:r>
              <a:rPr lang="cs-CZ" sz="1600" b="1" dirty="0" smtClean="0"/>
              <a:t> </a:t>
            </a:r>
          </a:p>
          <a:p>
            <a:pPr marL="514350" indent="-514350">
              <a:buClr>
                <a:srgbClr val="C00000"/>
              </a:buClr>
              <a:buNone/>
            </a:pPr>
            <a:r>
              <a:rPr lang="cs-CZ" sz="1600" dirty="0" smtClean="0"/>
              <a:t>         pohmatem (</a:t>
            </a:r>
            <a:r>
              <a:rPr lang="cs-CZ" sz="1600" i="1" dirty="0" smtClean="0"/>
              <a:t>ruka na hrudník)</a:t>
            </a:r>
            <a:endParaRPr lang="cs-CZ" sz="1600" dirty="0" smtClean="0"/>
          </a:p>
          <a:p>
            <a:pPr marL="514350" indent="-514350">
              <a:buClr>
                <a:srgbClr val="C00000"/>
              </a:buClr>
              <a:buNone/>
            </a:pPr>
            <a:r>
              <a:rPr lang="cs-CZ" sz="1600" dirty="0" smtClean="0"/>
              <a:t>         pohledem (</a:t>
            </a:r>
            <a:r>
              <a:rPr lang="cs-CZ" sz="1600" i="1" dirty="0" smtClean="0"/>
              <a:t>sledujeme zvedání hrudníku</a:t>
            </a:r>
            <a:r>
              <a:rPr lang="cs-CZ" sz="1600" dirty="0" smtClean="0"/>
              <a:t>)</a:t>
            </a:r>
          </a:p>
          <a:p>
            <a:pPr marL="1158875" lvl="2" indent="-514350">
              <a:buClr>
                <a:srgbClr val="C00000"/>
              </a:buClr>
              <a:buNone/>
            </a:pPr>
            <a:endParaRPr lang="cs-CZ" sz="1600" dirty="0" smtClean="0"/>
          </a:p>
          <a:p>
            <a:pPr marL="514350" indent="-514350">
              <a:buClr>
                <a:srgbClr val="C00000"/>
              </a:buClr>
              <a:buFont typeface="+mj-lt"/>
              <a:buAutoNum type="alphaLcParenR" startAt="2"/>
            </a:pPr>
            <a:r>
              <a:rPr lang="cs-CZ" sz="1600" dirty="0" smtClean="0"/>
              <a:t>Kontrola tepu 2-3 prsty na krkavici </a:t>
            </a:r>
          </a:p>
          <a:p>
            <a:pPr marL="514350" indent="-514350">
              <a:buClr>
                <a:srgbClr val="C00000"/>
              </a:buClr>
              <a:buNone/>
            </a:pPr>
            <a:r>
              <a:rPr lang="cs-CZ" sz="1600" dirty="0" smtClean="0"/>
              <a:t>         (</a:t>
            </a:r>
            <a:r>
              <a:rPr lang="cs-CZ" sz="1600" i="1" dirty="0" smtClean="0"/>
              <a:t>nikdy neměříme tep na okrajových částech těla, </a:t>
            </a:r>
          </a:p>
          <a:p>
            <a:pPr marL="514350" indent="-514350">
              <a:buClr>
                <a:srgbClr val="C00000"/>
              </a:buClr>
              <a:buNone/>
            </a:pPr>
            <a:r>
              <a:rPr lang="cs-CZ" sz="1600" i="1" dirty="0" smtClean="0"/>
              <a:t>          kde již nemusí být tepová vlna dostatečně silná</a:t>
            </a:r>
            <a:r>
              <a:rPr lang="cs-CZ" sz="1600" dirty="0" smtClean="0"/>
              <a:t>)</a:t>
            </a:r>
          </a:p>
          <a:p>
            <a:pPr>
              <a:buNone/>
            </a:pPr>
            <a:endParaRPr lang="cs-CZ" sz="1200" dirty="0" smtClean="0"/>
          </a:p>
          <a:p>
            <a:pPr marL="457200" indent="-457200">
              <a:buClr>
                <a:srgbClr val="C00000"/>
              </a:buClr>
              <a:buSzPct val="80000"/>
              <a:buNone/>
            </a:pPr>
            <a:r>
              <a:rPr lang="cs-CZ" sz="2000" dirty="0" smtClean="0"/>
              <a:t>Diagnóza:</a:t>
            </a:r>
          </a:p>
          <a:p>
            <a:pPr lvl="1">
              <a:buClr>
                <a:srgbClr val="C00000"/>
              </a:buClr>
              <a:buSzPct val="90000"/>
              <a:buFont typeface="Arial" pitchFamily="34" charset="0"/>
              <a:buChar char="•"/>
            </a:pPr>
            <a:r>
              <a:rPr lang="cs-CZ" sz="1600" b="1" dirty="0" smtClean="0"/>
              <a:t>Zástava dechu </a:t>
            </a:r>
            <a:r>
              <a:rPr lang="cs-CZ" sz="1600" dirty="0" smtClean="0"/>
              <a:t>(bledost, zmodrání rtů, nepřítomnost dýchacích pohybů, necítíme proud vydechovaného vzduchu)</a:t>
            </a:r>
          </a:p>
          <a:p>
            <a:pPr lvl="1">
              <a:buClr>
                <a:srgbClr val="C00000"/>
              </a:buClr>
              <a:buSzPct val="90000"/>
              <a:buFont typeface="Arial" pitchFamily="34" charset="0"/>
              <a:buChar char="•"/>
            </a:pPr>
            <a:r>
              <a:rPr lang="cs-CZ" sz="1600" b="1" dirty="0" smtClean="0"/>
              <a:t>Zástava krevního oběhu </a:t>
            </a:r>
            <a:r>
              <a:rPr lang="cs-CZ" sz="1600" dirty="0" smtClean="0"/>
              <a:t>(nehmatný tep, bezvědomí, rozšířené zornice)</a:t>
            </a:r>
          </a:p>
          <a:p>
            <a:pPr lvl="1">
              <a:buClr>
                <a:srgbClr val="C00000"/>
              </a:buClr>
              <a:buSzPct val="90000"/>
              <a:buNone/>
            </a:pPr>
            <a:endParaRPr lang="cs-CZ" sz="1600" b="1" dirty="0" smtClean="0"/>
          </a:p>
          <a:p>
            <a:pPr lvl="1">
              <a:buClr>
                <a:srgbClr val="C00000"/>
              </a:buClr>
              <a:buSzPct val="90000"/>
              <a:buNone/>
            </a:pPr>
            <a:r>
              <a:rPr lang="cs-CZ" sz="1800" dirty="0" smtClean="0">
                <a:solidFill>
                  <a:schemeClr val="tx2"/>
                </a:solidFill>
              </a:rPr>
              <a:t>Diagnostikujeme-li zástavu dechu či krevního oběhu voláme tísňovou linku 155 a zahajujeme </a:t>
            </a:r>
            <a:r>
              <a:rPr lang="cs-CZ" sz="1800" b="1" u="sng" dirty="0" err="1" smtClean="0">
                <a:solidFill>
                  <a:schemeClr val="tx2"/>
                </a:solidFill>
              </a:rPr>
              <a:t>kardiopulmonární</a:t>
            </a:r>
            <a:r>
              <a:rPr lang="cs-CZ" sz="1800" b="1" u="sng" dirty="0" smtClean="0">
                <a:solidFill>
                  <a:schemeClr val="tx2"/>
                </a:solidFill>
              </a:rPr>
              <a:t> resuscitaci</a:t>
            </a:r>
            <a:r>
              <a:rPr lang="cs-CZ" sz="1800" dirty="0" smtClean="0">
                <a:solidFill>
                  <a:schemeClr val="tx2"/>
                </a:solidFill>
              </a:rPr>
              <a:t>!!!</a:t>
            </a:r>
            <a:endParaRPr lang="cs-CZ" sz="1800" dirty="0">
              <a:solidFill>
                <a:schemeClr val="tx2"/>
              </a:solidFill>
            </a:endParaRPr>
          </a:p>
        </p:txBody>
      </p:sp>
      <p:pic>
        <p:nvPicPr>
          <p:cNvPr id="4" name="Picture 2" descr="C:\Users\pc\Desktop\Fotky PP 1\DSCF6532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1700808"/>
            <a:ext cx="2016224" cy="270613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5" name="TextovéPole 4"/>
          <p:cNvSpPr txBox="1"/>
          <p:nvPr/>
        </p:nvSpPr>
        <p:spPr>
          <a:xfrm>
            <a:off x="6948264" y="4293096"/>
            <a:ext cx="1259632" cy="430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100" dirty="0" smtClean="0"/>
              <a:t>Kontrola dechu</a:t>
            </a:r>
          </a:p>
          <a:p>
            <a:r>
              <a:rPr lang="cs-CZ" sz="1100" dirty="0" smtClean="0"/>
              <a:t> a tepu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Kardiopulmonární</a:t>
            </a:r>
            <a:r>
              <a:rPr lang="cs-CZ" dirty="0" smtClean="0"/>
              <a:t> resuscitace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Neboli oživování, je soubor úkonů které slouží k obnovení krevního oběhu a dýchání.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>
                <a:solidFill>
                  <a:srgbClr val="0070C0"/>
                </a:solidFill>
              </a:rPr>
              <a:t>Provádí se při náhlém selháním jedné nebo obou základních životních funkcí - dýchání a krevního oběhu.</a:t>
            </a:r>
          </a:p>
          <a:p>
            <a:pPr>
              <a:buNone/>
            </a:pPr>
            <a:endParaRPr lang="cs-CZ" sz="2400" dirty="0" smtClean="0">
              <a:solidFill>
                <a:srgbClr val="0070C0"/>
              </a:solidFill>
            </a:endParaRPr>
          </a:p>
          <a:p>
            <a:r>
              <a:rPr lang="cs-CZ" sz="2400" dirty="0" smtClean="0"/>
              <a:t>Dočasně nahrazuje výkon srdce jako pumpy </a:t>
            </a:r>
            <a:r>
              <a:rPr lang="cs-CZ" sz="2400" b="1" dirty="0" smtClean="0"/>
              <a:t>nepřímou srdeční masáží</a:t>
            </a:r>
            <a:r>
              <a:rPr lang="cs-CZ" sz="2400" dirty="0" smtClean="0"/>
              <a:t> a spontánní dýchání </a:t>
            </a:r>
            <a:r>
              <a:rPr lang="cs-CZ" sz="2400" b="1" dirty="0" smtClean="0"/>
              <a:t>umělou plicní ventilací</a:t>
            </a:r>
            <a:r>
              <a:rPr lang="cs-CZ" sz="2400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Včasná pomoc je důležitá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Při zástavě oběhu se během 15 - 40 s stane dýchání nedostatečné a následně selhává </a:t>
            </a:r>
          </a:p>
          <a:p>
            <a:endParaRPr lang="cs-CZ" sz="2000" dirty="0" smtClean="0"/>
          </a:p>
          <a:p>
            <a:r>
              <a:rPr lang="cs-CZ" sz="2000" dirty="0" smtClean="0">
                <a:solidFill>
                  <a:srgbClr val="0070C0"/>
                </a:solidFill>
              </a:rPr>
              <a:t>Při zástavě dýchání následuje hypoxická zástava oběhu do 2 minut 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Při zástavě oběhu vznikne bezvědomí do 10 - 20 s a představuje začátek poškození mozkových buněk 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>
                <a:solidFill>
                  <a:srgbClr val="0070C0"/>
                </a:solidFill>
              </a:rPr>
              <a:t>Rozšíření zornic se objeví po zástavě oběhu do 60 - 90 s a představuje střední poškození mozkových buněk 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</a:t>
            </a:r>
            <a:br>
              <a:rPr lang="cs-CZ" dirty="0" smtClean="0"/>
            </a:br>
            <a:r>
              <a:rPr lang="cs-CZ" sz="2800" dirty="0" smtClean="0"/>
              <a:t>u dětí nad 8 let a dospělých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Clr>
                <a:srgbClr val="C00000"/>
              </a:buClr>
              <a:buSzPct val="90000"/>
              <a:buFont typeface="+mj-lt"/>
              <a:buAutoNum type="arabicPeriod"/>
            </a:pPr>
            <a:r>
              <a:rPr lang="cs-CZ" sz="1800" dirty="0" smtClean="0"/>
              <a:t>Revize a vyčištění ústní dutiny</a:t>
            </a:r>
          </a:p>
          <a:p>
            <a:pPr marL="514350" indent="-514350">
              <a:buClr>
                <a:srgbClr val="C00000"/>
              </a:buClr>
              <a:buSzPct val="90000"/>
              <a:buFont typeface="+mj-lt"/>
              <a:buAutoNum type="arabicPeriod"/>
            </a:pPr>
            <a:r>
              <a:rPr lang="cs-CZ" sz="1800" dirty="0" smtClean="0"/>
              <a:t>Uvolnění dýchacích cest </a:t>
            </a:r>
            <a:r>
              <a:rPr lang="cs-CZ" sz="1800" b="1" dirty="0" smtClean="0"/>
              <a:t>záklonem hlavy </a:t>
            </a:r>
            <a:r>
              <a:rPr lang="cs-CZ" sz="1800" dirty="0" smtClean="0"/>
              <a:t>(</a:t>
            </a:r>
            <a:r>
              <a:rPr lang="cs-CZ" sz="1800" i="1" dirty="0" smtClean="0"/>
              <a:t>!!!důležitý manévr, často vede ke spontánnímu rozdýchání postiženého!!!</a:t>
            </a:r>
            <a:r>
              <a:rPr lang="cs-CZ" sz="1800" dirty="0" smtClean="0"/>
              <a:t>)</a:t>
            </a:r>
          </a:p>
          <a:p>
            <a:pPr marL="514350" indent="-514350">
              <a:buClr>
                <a:srgbClr val="C00000"/>
              </a:buClr>
              <a:buSzPct val="90000"/>
              <a:buFont typeface="+mj-lt"/>
              <a:buAutoNum type="arabicPeriod"/>
            </a:pPr>
            <a:endParaRPr lang="cs-CZ" sz="1600" dirty="0" smtClean="0"/>
          </a:p>
          <a:p>
            <a:pPr marL="514350" indent="-514350">
              <a:buClr>
                <a:srgbClr val="C00000"/>
              </a:buClr>
              <a:buSzPct val="90000"/>
              <a:buFont typeface="+mj-lt"/>
              <a:buAutoNum type="arabicPeriod"/>
            </a:pPr>
            <a:endParaRPr lang="cs-CZ" sz="1600" dirty="0" smtClean="0"/>
          </a:p>
          <a:p>
            <a:pPr marL="514350" indent="-514350">
              <a:buClr>
                <a:srgbClr val="C00000"/>
              </a:buClr>
              <a:buSzPct val="90000"/>
              <a:buFont typeface="+mj-lt"/>
              <a:buAutoNum type="arabicPeriod"/>
            </a:pPr>
            <a:endParaRPr lang="cs-CZ" sz="1600" dirty="0" smtClean="0"/>
          </a:p>
          <a:p>
            <a:pPr marL="514350" indent="-514350">
              <a:buClr>
                <a:srgbClr val="C00000"/>
              </a:buClr>
              <a:buSzPct val="90000"/>
              <a:buFont typeface="+mj-lt"/>
              <a:buAutoNum type="arabicPeriod"/>
            </a:pPr>
            <a:endParaRPr lang="cs-CZ" sz="1600" dirty="0" smtClean="0"/>
          </a:p>
          <a:p>
            <a:pPr marL="514350" indent="-514350">
              <a:buClr>
                <a:srgbClr val="C00000"/>
              </a:buClr>
              <a:buSzPct val="90000"/>
              <a:buFont typeface="+mj-lt"/>
              <a:buAutoNum type="arabicPeriod"/>
            </a:pPr>
            <a:endParaRPr lang="cs-CZ" sz="1600" dirty="0" smtClean="0"/>
          </a:p>
          <a:p>
            <a:pPr marL="514350" indent="-514350">
              <a:buClr>
                <a:srgbClr val="C00000"/>
              </a:buClr>
              <a:buSzPct val="90000"/>
              <a:buFont typeface="+mj-lt"/>
              <a:buAutoNum type="arabicPeriod"/>
            </a:pPr>
            <a:endParaRPr lang="cs-CZ" sz="1600" dirty="0" smtClean="0"/>
          </a:p>
          <a:p>
            <a:pPr marL="514350" indent="-514350">
              <a:buClr>
                <a:srgbClr val="C00000"/>
              </a:buClr>
              <a:buSzPct val="90000"/>
              <a:buFont typeface="+mj-lt"/>
              <a:buAutoNum type="arabicPeriod"/>
            </a:pPr>
            <a:endParaRPr lang="cs-CZ" sz="1600" dirty="0" smtClean="0"/>
          </a:p>
          <a:p>
            <a:pPr marL="514350" indent="-514350">
              <a:buClr>
                <a:srgbClr val="C00000"/>
              </a:buClr>
              <a:buSzPct val="90000"/>
              <a:buNone/>
            </a:pPr>
            <a:endParaRPr lang="cs-CZ" sz="1800" dirty="0"/>
          </a:p>
        </p:txBody>
      </p:sp>
      <p:pic>
        <p:nvPicPr>
          <p:cNvPr id="1026" name="Picture 2" descr="C:\Users\pc\Desktop\Fotky PP 1\P506189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924944"/>
            <a:ext cx="2281127" cy="172656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1027" name="Picture 3" descr="C:\Users\pc\Desktop\Fotky PP 1\P506191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4941168"/>
            <a:ext cx="2376264" cy="175850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1028" name="Picture 4" descr="C:\Users\pc\Desktop\Fotky PP 1\P506189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2852936"/>
            <a:ext cx="2376264" cy="17499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7" name="TextovéPole 6"/>
          <p:cNvSpPr txBox="1"/>
          <p:nvPr/>
        </p:nvSpPr>
        <p:spPr>
          <a:xfrm>
            <a:off x="3635896" y="2708920"/>
            <a:ext cx="129614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Uzavřené dýchací cesty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80312" y="2708920"/>
            <a:ext cx="129614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Zprůchodněné  dýchací cesty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08104" y="4797152"/>
            <a:ext cx="1296144" cy="27699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Záklon hlavy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</a:t>
            </a:r>
            <a:br>
              <a:rPr lang="cs-CZ" dirty="0" smtClean="0"/>
            </a:br>
            <a:r>
              <a:rPr lang="cs-CZ" sz="2800" dirty="0" smtClean="0"/>
              <a:t>u dětí nad 8 let a dospělých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896544"/>
          </a:xfrm>
        </p:spPr>
        <p:txBody>
          <a:bodyPr/>
          <a:lstStyle/>
          <a:p>
            <a:pPr marL="514350" indent="-514350">
              <a:buClr>
                <a:srgbClr val="C00000"/>
              </a:buClr>
              <a:buSzPct val="90000"/>
              <a:buFont typeface="+mj-lt"/>
              <a:buAutoNum type="arabicPeriod" startAt="3"/>
            </a:pPr>
            <a:r>
              <a:rPr lang="cs-CZ" sz="2000" dirty="0" smtClean="0"/>
              <a:t>30 stlačení hrudníku</a:t>
            </a:r>
          </a:p>
          <a:p>
            <a:pPr marL="1158875" lvl="2" indent="-514350">
              <a:buClr>
                <a:srgbClr val="C00000"/>
              </a:buClr>
              <a:buSzPct val="90000"/>
              <a:buFont typeface="Arial" pitchFamily="34" charset="0"/>
              <a:buChar char="•"/>
            </a:pPr>
            <a:r>
              <a:rPr lang="cs-CZ" sz="1400" dirty="0" smtClean="0"/>
              <a:t>na rovné tvrdé podložce</a:t>
            </a:r>
          </a:p>
          <a:p>
            <a:pPr marL="1158875" lvl="2" indent="-514350">
              <a:buClr>
                <a:srgbClr val="C00000"/>
              </a:buClr>
              <a:buSzPct val="90000"/>
              <a:buFont typeface="Arial" pitchFamily="34" charset="0"/>
              <a:buChar char="•"/>
            </a:pPr>
            <a:r>
              <a:rPr lang="cs-CZ" sz="1400" dirty="0" smtClean="0"/>
              <a:t>2 prsty nad mečovitým výběžkem je místo, kam přiloží zachránce hranu své dlaně, druhou dlaň na ni</a:t>
            </a:r>
          </a:p>
          <a:p>
            <a:pPr marL="1158875" lvl="2" indent="-514350">
              <a:buClr>
                <a:srgbClr val="C00000"/>
              </a:buClr>
              <a:buSzPct val="90000"/>
              <a:buFont typeface="Arial" pitchFamily="34" charset="0"/>
              <a:buChar char="•"/>
            </a:pPr>
            <a:r>
              <a:rPr lang="cs-CZ" sz="1400" dirty="0" smtClean="0"/>
              <a:t>prsty směřují kolmo k hrudní kosti, nedoléhají k hrudníku </a:t>
            </a:r>
          </a:p>
          <a:p>
            <a:pPr marL="1158875" lvl="2" indent="-514350">
              <a:buClr>
                <a:srgbClr val="C00000"/>
              </a:buClr>
              <a:buSzPct val="90000"/>
              <a:buFont typeface="Arial" pitchFamily="34" charset="0"/>
              <a:buChar char="•"/>
            </a:pPr>
            <a:r>
              <a:rPr lang="cs-CZ" sz="1400" dirty="0" smtClean="0"/>
              <a:t>horní končetiny zachránce jsou napnuté v loktech a kolmo k ose těla </a:t>
            </a:r>
          </a:p>
          <a:p>
            <a:pPr marL="1158875" lvl="2" indent="-514350">
              <a:buClr>
                <a:srgbClr val="C00000"/>
              </a:buClr>
              <a:buSzPct val="90000"/>
              <a:buFont typeface="Arial" pitchFamily="34" charset="0"/>
              <a:buChar char="•"/>
            </a:pPr>
            <a:endParaRPr lang="cs-CZ" sz="1400" dirty="0" smtClean="0"/>
          </a:p>
          <a:p>
            <a:pPr marL="1158875" lvl="2" indent="-514350">
              <a:buClr>
                <a:srgbClr val="C00000"/>
              </a:buClr>
              <a:buSzPct val="90000"/>
              <a:buNone/>
            </a:pPr>
            <a:endParaRPr lang="cs-CZ" sz="1400" dirty="0" smtClean="0"/>
          </a:p>
          <a:p>
            <a:pPr marL="1158875" lvl="2" indent="-514350">
              <a:buClr>
                <a:srgbClr val="C00000"/>
              </a:buClr>
              <a:buSzPct val="90000"/>
              <a:buNone/>
            </a:pPr>
            <a:endParaRPr lang="cs-CZ" sz="1400" dirty="0" smtClean="0"/>
          </a:p>
          <a:p>
            <a:pPr marL="1158875" lvl="2" indent="-514350">
              <a:buClr>
                <a:srgbClr val="C00000"/>
              </a:buClr>
              <a:buSzPct val="90000"/>
              <a:buNone/>
            </a:pPr>
            <a:endParaRPr lang="cs-CZ" sz="1400" dirty="0" smtClean="0"/>
          </a:p>
          <a:p>
            <a:pPr marL="1158875" lvl="2" indent="-514350">
              <a:buClr>
                <a:srgbClr val="C00000"/>
              </a:buClr>
              <a:buSzPct val="90000"/>
              <a:buNone/>
            </a:pPr>
            <a:endParaRPr lang="cs-CZ" sz="1400" dirty="0" smtClean="0"/>
          </a:p>
          <a:p>
            <a:pPr marL="1158875" lvl="2" indent="-514350">
              <a:buClr>
                <a:srgbClr val="C00000"/>
              </a:buClr>
              <a:buSzPct val="90000"/>
              <a:buNone/>
            </a:pPr>
            <a:endParaRPr lang="cs-CZ" sz="1400" dirty="0" smtClean="0"/>
          </a:p>
          <a:p>
            <a:pPr marL="1158875" lvl="2" indent="-514350">
              <a:buClr>
                <a:srgbClr val="C00000"/>
              </a:buClr>
              <a:buSzPct val="90000"/>
              <a:buFont typeface="Arial" pitchFamily="34" charset="0"/>
              <a:buChar char="•"/>
            </a:pPr>
            <a:endParaRPr lang="cs-CZ" sz="1400" dirty="0" smtClean="0"/>
          </a:p>
          <a:p>
            <a:pPr marL="1158875" lvl="2" indent="-514350">
              <a:buClr>
                <a:srgbClr val="C00000"/>
              </a:buClr>
              <a:buSzPct val="90000"/>
              <a:buFont typeface="Arial" pitchFamily="34" charset="0"/>
              <a:buChar char="•"/>
            </a:pPr>
            <a:endParaRPr lang="cs-CZ" sz="1400" dirty="0" smtClean="0"/>
          </a:p>
          <a:p>
            <a:pPr marL="1158875" lvl="2" indent="-514350">
              <a:buClr>
                <a:srgbClr val="C00000"/>
              </a:buClr>
              <a:buSzPct val="90000"/>
              <a:buFont typeface="Arial" pitchFamily="34" charset="0"/>
              <a:buChar char="•"/>
            </a:pPr>
            <a:endParaRPr lang="cs-CZ" sz="1400" dirty="0" smtClean="0"/>
          </a:p>
          <a:p>
            <a:pPr marL="1158875" lvl="2" indent="-514350">
              <a:buClr>
                <a:srgbClr val="C00000"/>
              </a:buClr>
              <a:buSzPct val="90000"/>
              <a:buFont typeface="Arial" pitchFamily="34" charset="0"/>
              <a:buChar char="•"/>
            </a:pPr>
            <a:endParaRPr lang="cs-CZ" sz="1400" dirty="0" smtClean="0"/>
          </a:p>
          <a:p>
            <a:pPr marL="1158875" lvl="2" indent="-514350">
              <a:buClr>
                <a:srgbClr val="C00000"/>
              </a:buClr>
              <a:buSzPct val="90000"/>
              <a:buFont typeface="Arial" pitchFamily="34" charset="0"/>
              <a:buChar char="•"/>
            </a:pPr>
            <a:r>
              <a:rPr lang="cs-CZ" sz="1400" dirty="0" smtClean="0"/>
              <a:t>zachránce stlačuje hrudník hmotností horní poloviny svého těla, hrudník je třeba promáčknout o 4 - 6 cm </a:t>
            </a:r>
          </a:p>
          <a:p>
            <a:pPr marL="1158875" lvl="2" indent="-514350">
              <a:buClr>
                <a:srgbClr val="C00000"/>
              </a:buClr>
              <a:buSzPct val="90000"/>
              <a:buFont typeface="Arial" pitchFamily="34" charset="0"/>
              <a:buChar char="•"/>
            </a:pPr>
            <a:r>
              <a:rPr lang="cs-CZ" sz="1400" dirty="0" smtClean="0"/>
              <a:t>stlačujeme pravidelně frekvencí 100/min (přibližně v rytmu písně „Rolničky, </a:t>
            </a:r>
            <a:r>
              <a:rPr lang="cs-CZ" sz="1400" dirty="0" err="1" smtClean="0"/>
              <a:t>rolničky</a:t>
            </a:r>
            <a:r>
              <a:rPr lang="cs-CZ" sz="1400" dirty="0" smtClean="0"/>
              <a:t> …“)</a:t>
            </a:r>
          </a:p>
          <a:p>
            <a:pPr marL="1158875" lvl="2" indent="-514350">
              <a:buClr>
                <a:srgbClr val="C00000"/>
              </a:buClr>
              <a:buSzPct val="90000"/>
              <a:buNone/>
            </a:pPr>
            <a:endParaRPr lang="cs-CZ" sz="1300" dirty="0" smtClean="0"/>
          </a:p>
        </p:txBody>
      </p:sp>
      <p:pic>
        <p:nvPicPr>
          <p:cNvPr id="2050" name="Picture 2" descr="C:\Users\pc\Desktop\Fotky PP 1\P506192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429000"/>
            <a:ext cx="1728192" cy="129614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2051" name="Picture 3" descr="C:\Users\pc\Desktop\Fotky PP 1\P506192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3429000"/>
            <a:ext cx="1728192" cy="129614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2052" name="Picture 4" descr="C:\Users\pc\Desktop\Fotky PP 1\DSCF6514-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3356992"/>
            <a:ext cx="1278076" cy="170380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2053" name="Picture 5" descr="C:\Users\pc\Desktop\Fotky PP 1\P506191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3284984"/>
            <a:ext cx="1296144" cy="172819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8" name="TextovéPole 7"/>
          <p:cNvSpPr txBox="1"/>
          <p:nvPr/>
        </p:nvSpPr>
        <p:spPr>
          <a:xfrm>
            <a:off x="2123728" y="4653136"/>
            <a:ext cx="122413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Umístění dlaní zachránce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5013176"/>
            <a:ext cx="1656184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Prsty nedoléhají na hrudník, paže propnuté a kolmo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</a:t>
            </a:r>
            <a:br>
              <a:rPr lang="cs-CZ" dirty="0" smtClean="0"/>
            </a:br>
            <a:r>
              <a:rPr lang="cs-CZ" sz="2400" dirty="0" smtClean="0"/>
              <a:t>u dětí nad 8 let a dospělých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968551"/>
          </a:xfrm>
        </p:spPr>
        <p:txBody>
          <a:bodyPr/>
          <a:lstStyle/>
          <a:p>
            <a:pPr marL="514350" indent="-514350">
              <a:buClr>
                <a:srgbClr val="C00000"/>
              </a:buClr>
              <a:buSzPct val="90000"/>
              <a:buFont typeface="+mj-lt"/>
              <a:buAutoNum type="arabicPeriod" startAt="4"/>
            </a:pPr>
            <a:r>
              <a:rPr lang="cs-CZ" sz="2000" dirty="0" smtClean="0"/>
              <a:t>2 vdechy</a:t>
            </a:r>
          </a:p>
          <a:p>
            <a:pPr marL="1158875" lvl="2" indent="-514350">
              <a:buClr>
                <a:srgbClr val="C00000"/>
              </a:buClr>
              <a:buSzPct val="90000"/>
              <a:buFont typeface="Arial" pitchFamily="34" charset="0"/>
              <a:buChar char="•"/>
            </a:pPr>
            <a:r>
              <a:rPr lang="cs-CZ" sz="1300" dirty="0" smtClean="0"/>
              <a:t>záklon hlavy</a:t>
            </a:r>
          </a:p>
          <a:p>
            <a:pPr marL="1158875" lvl="2" indent="-514350">
              <a:buClr>
                <a:srgbClr val="C00000"/>
              </a:buClr>
              <a:buSzPct val="90000"/>
              <a:buFont typeface="Arial" pitchFamily="34" charset="0"/>
              <a:buChar char="•"/>
            </a:pPr>
            <a:r>
              <a:rPr lang="cs-CZ" sz="1300" dirty="0" smtClean="0"/>
              <a:t>nátisk úst</a:t>
            </a:r>
          </a:p>
          <a:p>
            <a:pPr marL="1158875" lvl="2" indent="-514350">
              <a:buClr>
                <a:srgbClr val="C00000"/>
              </a:buClr>
              <a:buSzPct val="90000"/>
              <a:buFont typeface="Arial" pitchFamily="34" charset="0"/>
              <a:buChar char="•"/>
            </a:pPr>
            <a:r>
              <a:rPr lang="cs-CZ" sz="1300" dirty="0" smtClean="0"/>
              <a:t>stisk nosních křídel</a:t>
            </a:r>
          </a:p>
          <a:p>
            <a:pPr marL="1158875" lvl="2" indent="-514350">
              <a:buClr>
                <a:srgbClr val="C00000"/>
              </a:buClr>
              <a:buSzPct val="90000"/>
              <a:buFont typeface="Arial" pitchFamily="34" charset="0"/>
              <a:buChar char="•"/>
            </a:pPr>
            <a:r>
              <a:rPr lang="cs-CZ" sz="1300" dirty="0" smtClean="0"/>
              <a:t>nádech mimo vzduch </a:t>
            </a:r>
          </a:p>
          <a:p>
            <a:pPr marL="1158875" lvl="2" indent="-514350">
              <a:buClr>
                <a:srgbClr val="C00000"/>
              </a:buClr>
              <a:buSzPct val="90000"/>
              <a:buNone/>
            </a:pPr>
            <a:r>
              <a:rPr lang="cs-CZ" sz="1300" dirty="0" smtClean="0"/>
              <a:t>            vydechovaný  postiženým</a:t>
            </a:r>
          </a:p>
          <a:p>
            <a:pPr marL="514350" indent="-514350">
              <a:buClr>
                <a:srgbClr val="C00000"/>
              </a:buClr>
              <a:buSzPct val="90000"/>
              <a:buNone/>
            </a:pPr>
            <a:endParaRPr lang="cs-CZ" sz="2000" dirty="0" smtClean="0"/>
          </a:p>
          <a:p>
            <a:pPr marL="514350" indent="-514350">
              <a:buClr>
                <a:srgbClr val="C00000"/>
              </a:buClr>
              <a:buSzPct val="90000"/>
              <a:buFont typeface="+mj-lt"/>
              <a:buAutoNum type="arabicPeriod" startAt="5"/>
            </a:pPr>
            <a:r>
              <a:rPr lang="cs-CZ" sz="1800" dirty="0" smtClean="0"/>
              <a:t>Pokračujeme v poměru tepů a dechů </a:t>
            </a:r>
            <a:r>
              <a:rPr lang="cs-CZ" sz="1800" b="1" dirty="0" smtClean="0">
                <a:solidFill>
                  <a:srgbClr val="C00000"/>
                </a:solidFill>
              </a:rPr>
              <a:t>30 : 2 </a:t>
            </a:r>
            <a:r>
              <a:rPr lang="cs-CZ" sz="1800" dirty="0" smtClean="0"/>
              <a:t>(při 1 i 2 zachráncích)</a:t>
            </a:r>
          </a:p>
          <a:p>
            <a:pPr marL="1158875" lvl="2" indent="-514350">
              <a:buClr>
                <a:srgbClr val="C00000"/>
              </a:buClr>
              <a:buSzPct val="90000"/>
              <a:buFont typeface="Arial" pitchFamily="34" charset="0"/>
              <a:buChar char="•"/>
            </a:pPr>
            <a:r>
              <a:rPr lang="cs-CZ" sz="1100" dirty="0" smtClean="0"/>
              <a:t>Pokud je více zachránců , tak každý  zachránce stojí na opačné straně </a:t>
            </a:r>
          </a:p>
          <a:p>
            <a:pPr marL="1158875" lvl="2" indent="-514350">
              <a:buClr>
                <a:srgbClr val="C00000"/>
              </a:buClr>
              <a:buSzPct val="90000"/>
              <a:buNone/>
            </a:pPr>
            <a:r>
              <a:rPr lang="cs-CZ" sz="1100" dirty="0" smtClean="0"/>
              <a:t>              postiženého, aby se navzájem nepletli. Ten, který provádí nepřímou masáž srdce, </a:t>
            </a:r>
          </a:p>
          <a:p>
            <a:pPr marL="1158875" lvl="2" indent="-514350">
              <a:buClr>
                <a:srgbClr val="C00000"/>
              </a:buClr>
              <a:buSzPct val="90000"/>
              <a:buNone/>
            </a:pPr>
            <a:r>
              <a:rPr lang="cs-CZ" sz="1100" dirty="0" smtClean="0"/>
              <a:t>              nahlas počítá stlačování hrudníku.</a:t>
            </a:r>
          </a:p>
          <a:p>
            <a:pPr marL="1158875" lvl="2" indent="-514350">
              <a:buClr>
                <a:srgbClr val="C00000"/>
              </a:buClr>
              <a:buSzPct val="90000"/>
              <a:buNone/>
            </a:pPr>
            <a:endParaRPr lang="cs-CZ" sz="1100" dirty="0" smtClean="0"/>
          </a:p>
          <a:p>
            <a:pPr marL="1158875" lvl="2" indent="-514350">
              <a:buClr>
                <a:srgbClr val="C00000"/>
              </a:buClr>
              <a:buSzPct val="90000"/>
              <a:buFont typeface="Arial" pitchFamily="34" charset="0"/>
              <a:buChar char="•"/>
            </a:pPr>
            <a:r>
              <a:rPr lang="cs-CZ" sz="1100" dirty="0" smtClean="0"/>
              <a:t>Dva zachránci se mohou během unavující činnosti vystřídat. </a:t>
            </a:r>
          </a:p>
          <a:p>
            <a:pPr marL="1158875" lvl="2" indent="-514350">
              <a:buClr>
                <a:srgbClr val="C00000"/>
              </a:buClr>
              <a:buSzPct val="90000"/>
              <a:buNone/>
            </a:pPr>
            <a:r>
              <a:rPr lang="cs-CZ" sz="1100" dirty="0" smtClean="0"/>
              <a:t>              V okamžiku vdechu je možno masáž srdce krátce přerušit</a:t>
            </a:r>
          </a:p>
          <a:p>
            <a:pPr marL="1158875" lvl="2" indent="-514350">
              <a:buClr>
                <a:srgbClr val="C00000"/>
              </a:buClr>
              <a:buSzPct val="90000"/>
              <a:buNone/>
            </a:pPr>
            <a:r>
              <a:rPr lang="cs-CZ" sz="1100" dirty="0" smtClean="0"/>
              <a:t>               (maximálně na 10s).</a:t>
            </a:r>
          </a:p>
          <a:p>
            <a:pPr marL="514350" indent="-514350">
              <a:buClr>
                <a:srgbClr val="C00000"/>
              </a:buClr>
              <a:buSzPct val="90000"/>
              <a:buFont typeface="+mj-lt"/>
              <a:buAutoNum type="arabicPeriod" startAt="5"/>
            </a:pPr>
            <a:endParaRPr lang="cs-CZ" sz="1800" dirty="0" smtClean="0"/>
          </a:p>
          <a:p>
            <a:pPr marL="514350" indent="-514350">
              <a:buClr>
                <a:srgbClr val="C00000"/>
              </a:buClr>
              <a:buSzPct val="90000"/>
              <a:buFont typeface="+mj-lt"/>
              <a:buAutoNum type="arabicPeriod" startAt="5"/>
            </a:pPr>
            <a:r>
              <a:rPr lang="cs-CZ" sz="1800" dirty="0" smtClean="0"/>
              <a:t>Průběžně kontrolujeme, zda nedošlo k obnově </a:t>
            </a:r>
          </a:p>
          <a:p>
            <a:pPr marL="514350" indent="-514350">
              <a:buClr>
                <a:srgbClr val="C00000"/>
              </a:buClr>
              <a:buSzPct val="90000"/>
              <a:buNone/>
            </a:pPr>
            <a:r>
              <a:rPr lang="cs-CZ" sz="1800" dirty="0" smtClean="0"/>
              <a:t>        srdeční činnosti </a:t>
            </a:r>
            <a:r>
              <a:rPr lang="cs-CZ" sz="1800" i="1" dirty="0" smtClean="0"/>
              <a:t>(současně s umělým dýcháním).</a:t>
            </a:r>
          </a:p>
          <a:p>
            <a:pPr marL="514350" indent="-514350">
              <a:buClr>
                <a:srgbClr val="C00000"/>
              </a:buClr>
              <a:buSzPct val="90000"/>
              <a:buFont typeface="+mj-lt"/>
              <a:buAutoNum type="arabicPeriod" startAt="7"/>
            </a:pPr>
            <a:r>
              <a:rPr lang="cs-CZ" sz="1800" dirty="0" smtClean="0"/>
              <a:t>Resuscitaci provádíme až do předání zdravotníkům RZS.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pc\Desktop\Fotky PP 1\DSCF6517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484784"/>
            <a:ext cx="2376264" cy="15871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3075" name="Picture 3" descr="C:\Users\pc\Desktop\Fotky PP 1\P506190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484784"/>
            <a:ext cx="2088232" cy="156617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12" name="TextovéPole 11"/>
          <p:cNvSpPr txBox="1"/>
          <p:nvPr/>
        </p:nvSpPr>
        <p:spPr>
          <a:xfrm>
            <a:off x="4211960" y="2996952"/>
            <a:ext cx="144016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Nádech mimo postiženého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3068960"/>
            <a:ext cx="1296144" cy="27699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Umělé dýchání</a:t>
            </a:r>
            <a:endParaRPr lang="cs-CZ" sz="1200" dirty="0"/>
          </a:p>
        </p:txBody>
      </p:sp>
      <p:pic>
        <p:nvPicPr>
          <p:cNvPr id="3078" name="Picture 6" descr="C:\Users\pc\Desktop\Fotky PP 1\P50619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4005064"/>
            <a:ext cx="2051646" cy="223224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17" name="TextovéPole 16"/>
          <p:cNvSpPr txBox="1"/>
          <p:nvPr/>
        </p:nvSpPr>
        <p:spPr>
          <a:xfrm>
            <a:off x="7308304" y="6093296"/>
            <a:ext cx="129614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Postavení 2 zachránců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Chyby při resuscitaci, ochranné pomůcky</a:t>
            </a:r>
            <a:endParaRPr lang="cs-CZ" dirty="0"/>
          </a:p>
        </p:txBody>
      </p:sp>
      <p:pic>
        <p:nvPicPr>
          <p:cNvPr id="4098" name="Picture 2" descr="C:\Users\pc\Desktop\Fotky PP 1\P5061919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556792"/>
            <a:ext cx="2151953" cy="155384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4099" name="Picture 3" descr="C:\Users\pc\Desktop\Fotky PP 1\P506191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1556792"/>
            <a:ext cx="1879747" cy="24655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4100" name="Picture 4" descr="C:\Users\pc\Desktop\Fotky PP 1\P506191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1772816"/>
            <a:ext cx="2592288" cy="194421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4101" name="Picture 5" descr="C:\Users\pc\Desktop\Fotky PP 1\P5061914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4221088"/>
            <a:ext cx="2664296" cy="199822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8" name="Picture 4" descr="C:\Users\pc\Desktop\Fotky PP 1\P5061897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79912" y="4653136"/>
            <a:ext cx="2160240" cy="15601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9" name="TextovéPole 8"/>
          <p:cNvSpPr txBox="1"/>
          <p:nvPr/>
        </p:nvSpPr>
        <p:spPr>
          <a:xfrm>
            <a:off x="5508104" y="6093296"/>
            <a:ext cx="864096" cy="27699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Rouška</a:t>
            </a:r>
            <a:endParaRPr lang="cs-CZ" sz="1200" dirty="0"/>
          </a:p>
        </p:txBody>
      </p:sp>
      <p:pic>
        <p:nvPicPr>
          <p:cNvPr id="10" name="Picture 5" descr="C:\Users\pc\Desktop\Fotky PP 1\P5061896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88224" y="4653136"/>
            <a:ext cx="2016224" cy="15410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11" name="TextovéPole 10"/>
          <p:cNvSpPr txBox="1"/>
          <p:nvPr/>
        </p:nvSpPr>
        <p:spPr>
          <a:xfrm>
            <a:off x="8172400" y="6021288"/>
            <a:ext cx="720080" cy="27699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Maska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2996952"/>
            <a:ext cx="151216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Ruce přiložené mimo hrudní kost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3933056"/>
            <a:ext cx="165618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Opřené prsty, tlak směřuje mimo srdce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36296" y="3501008"/>
            <a:ext cx="1728192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Paže nejsou kolmo, </a:t>
            </a:r>
            <a:r>
              <a:rPr lang="cs-CZ" sz="1200" smtClean="0"/>
              <a:t>tlak směřuje </a:t>
            </a:r>
            <a:r>
              <a:rPr lang="cs-CZ" sz="1200" dirty="0" smtClean="0"/>
              <a:t>mimo srdce</a:t>
            </a:r>
            <a:endParaRPr lang="cs-CZ" sz="1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3568" y="6093296"/>
            <a:ext cx="230425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Pokrčené paže, nedostatečné stlačení hrudníku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9262"/>
            <a:ext cx="8229600" cy="4590057"/>
          </a:xfrm>
        </p:spPr>
        <p:txBody>
          <a:bodyPr/>
          <a:lstStyle/>
          <a:p>
            <a:r>
              <a:rPr lang="cs-CZ" sz="2800" i="1" dirty="0" smtClean="0"/>
              <a:t>Co dělat...</a:t>
            </a:r>
            <a:r>
              <a:rPr lang="cs-CZ" sz="2800" dirty="0" smtClean="0"/>
              <a:t>. Praha: Centrum pro bezpečný stát, 2008, ISBN 987-80-904066-1-2. </a:t>
            </a:r>
          </a:p>
          <a:p>
            <a:r>
              <a:rPr lang="cs-CZ" sz="2800" dirty="0" smtClean="0"/>
              <a:t>KAUFMAN, Jan. </a:t>
            </a:r>
            <a:r>
              <a:rPr lang="cs-CZ" sz="2800" i="1" dirty="0" smtClean="0"/>
              <a:t>Záchranář</a:t>
            </a:r>
            <a:r>
              <a:rPr lang="cs-CZ" sz="2800" dirty="0" smtClean="0"/>
              <a:t>. Vodní záchranná služba Českého červeného kříže, 2007. ISBN 978-80-902805-4-0.</a:t>
            </a:r>
          </a:p>
          <a:p>
            <a:r>
              <a:rPr lang="cs-CZ" sz="2800" i="1" dirty="0" smtClean="0"/>
              <a:t>Zdravotník zotavovacích akcí</a:t>
            </a:r>
            <a:r>
              <a:rPr lang="cs-CZ" sz="2800" dirty="0" smtClean="0"/>
              <a:t>. Praha: Úřad Českého červeného kříže, 2004. </a:t>
            </a:r>
          </a:p>
          <a:p>
            <a:r>
              <a:rPr lang="cs-CZ" sz="2800" dirty="0" smtClean="0"/>
              <a:t>SRNSKÝ, Pavel. </a:t>
            </a:r>
            <a:r>
              <a:rPr lang="cs-CZ" sz="2800" i="1" dirty="0" smtClean="0"/>
              <a:t>Základní norma zdravotnických znalostí</a:t>
            </a:r>
            <a:r>
              <a:rPr lang="cs-CZ" sz="2800" dirty="0" smtClean="0"/>
              <a:t>. Praha: Úřad Českého červeného kříže, 2001.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íť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1976</TotalTime>
  <Words>731</Words>
  <Application>Microsoft Office PowerPoint</Application>
  <PresentationFormat>Předvádění na obrazovce (4:3)</PresentationFormat>
  <Paragraphs>147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Síť</vt:lpstr>
      <vt:lpstr>Snímek 1</vt:lpstr>
      <vt:lpstr>Vyšetření postiženého</vt:lpstr>
      <vt:lpstr>Vyšetření postiženého</vt:lpstr>
      <vt:lpstr>Kardiopulmonární resuscitace</vt:lpstr>
      <vt:lpstr>Včasná pomoc je důležitá</vt:lpstr>
      <vt:lpstr>Postup u dětí nad 8 let a dospělých</vt:lpstr>
      <vt:lpstr>Postup u dětí nad 8 let a dospělých</vt:lpstr>
      <vt:lpstr>Postup u dětí nad 8 let a dospělých</vt:lpstr>
      <vt:lpstr>Chyby při resuscitaci, ochranné pomůcky</vt:lpstr>
      <vt:lpstr>Zdroje</vt:lpstr>
    </vt:vector>
  </TitlesOfParts>
  <Company>KSVI MFF UK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Počítačové sítě</dc:title>
  <dc:creator>Pelikanova</dc:creator>
  <cp:lastModifiedBy>pc</cp:lastModifiedBy>
  <cp:revision>84</cp:revision>
  <cp:lastPrinted>2001-10-13T19:40:46Z</cp:lastPrinted>
  <dcterms:created xsi:type="dcterms:W3CDTF">2001-09-22T14:04:06Z</dcterms:created>
  <dcterms:modified xsi:type="dcterms:W3CDTF">2013-11-29T15:27:59Z</dcterms:modified>
</cp:coreProperties>
</file>