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handoutMasterIdLst>
    <p:handoutMasterId r:id="rId10"/>
  </p:handoutMasterIdLst>
  <p:sldIdLst>
    <p:sldId id="309" r:id="rId2"/>
    <p:sldId id="311" r:id="rId3"/>
    <p:sldId id="312" r:id="rId4"/>
    <p:sldId id="313" r:id="rId5"/>
    <p:sldId id="314" r:id="rId6"/>
    <p:sldId id="315" r:id="rId7"/>
    <p:sldId id="316" r:id="rId8"/>
    <p:sldId id="310" r:id="rId9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595" autoAdjust="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E8B9CB32-3F1E-4200-9EA9-CE925A5F8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>
              <a:cs typeface="+mn-cs"/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>
              <a:cs typeface="+mn-cs"/>
            </a:endParaRP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58653-AD2B-4432-8967-30F6ED9A8B2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71A5B1-0D30-4F5A-99DE-3144282DFA9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6F615E-E180-4BB6-9FA2-C7D4FF308C0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BDE8E1-97DB-4689-B7A1-7705D3AA0BA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F40EE-7825-49CE-8D5F-D18DD10942C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4C46F5-5757-45AD-AAF6-D0CB3452557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5BD6B8-9915-4730-977D-764D68590CC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BD4DD-06DA-4BDD-A565-ABD6C58C50C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43F922-5869-4DD7-BF99-DF5FF91CDCF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C0C752-E86B-4E51-A071-AF45DC6C9C0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8FF106-9337-444E-806A-2F16483761E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>
              <a:cs typeface="+mn-cs"/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cs typeface="+mn-cs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cs typeface="+mn-cs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cs typeface="+mn-cs"/>
              </a:defRPr>
            </a:lvl1pPr>
          </a:lstStyle>
          <a:p>
            <a:pPr>
              <a:defRPr/>
            </a:pPr>
            <a:fld id="{F376510C-89B9-4735-8CDF-D96EB63BACB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1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65" r:id="rId9"/>
    <p:sldLayoutId id="2147483664" r:id="rId10"/>
    <p:sldLayoutId id="214748366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2603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2133600"/>
          <a:ext cx="7115175" cy="430371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vy_32_INOVACE_bio_evo18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evo18_epilepsie_diabetes.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pptx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Blanka 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Berdychová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seznamuje se základními pojmy a postupy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předlékařské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první pomoci.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První pomoc</a:t>
                      </a: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Epilepsie, diabetes</a:t>
                      </a:r>
                    </a:p>
                  </a:txBody>
                  <a:tcPr marL="60314" marR="60314" marT="0" marB="0" horzOverflow="overflow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Naučit žáky poskytnout první pomoc při hypoglykemii a při epileptickém záchvatu.</a:t>
                      </a: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Diabetes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melitus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, inzulin, hyperglykemie, hypoglykemie, epilepsie, grand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mal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, petit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mal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(výkladová)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Nižší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 stupeň osmiletého gymnázia,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osmileté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gymnázium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6.5.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2013, O4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Zdroje uvedeny na konci dokumentu.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Obrázky pocházejí z vlastních zdrojů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390" name="TextovéPole 5"/>
          <p:cNvSpPr txBox="1">
            <a:spLocks noChangeArrowheads="1"/>
          </p:cNvSpPr>
          <p:nvPr/>
        </p:nvSpPr>
        <p:spPr bwMode="auto">
          <a:xfrm>
            <a:off x="611188" y="1628775"/>
            <a:ext cx="4465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</a:rPr>
              <a:t>Název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Diabetes melitus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Neboli „cukrovka“</a:t>
            </a:r>
          </a:p>
          <a:p>
            <a:endParaRPr lang="cs-CZ" sz="2000" smtClean="0"/>
          </a:p>
          <a:p>
            <a:r>
              <a:rPr lang="cs-CZ" sz="2000" smtClean="0"/>
              <a:t>Onemocnění způsobené nedostatkem inzulínu nebo jeho malou účinností na cílové buňky.</a:t>
            </a:r>
          </a:p>
          <a:p>
            <a:endParaRPr lang="cs-CZ" sz="2000" smtClean="0"/>
          </a:p>
          <a:p>
            <a:r>
              <a:rPr lang="cs-CZ" sz="2000" b="1" smtClean="0"/>
              <a:t>Inzulín</a:t>
            </a:r>
            <a:r>
              <a:rPr lang="cs-CZ" sz="2000" smtClean="0"/>
              <a:t> - hormon regulující společně hladinu cukru v krvi, tvoří se ve slinivce břišní</a:t>
            </a:r>
          </a:p>
          <a:p>
            <a:endParaRPr lang="cs-CZ" sz="2000" smtClean="0"/>
          </a:p>
          <a:p>
            <a:r>
              <a:rPr lang="cs-CZ" sz="2000" smtClean="0"/>
              <a:t>2 typy:</a:t>
            </a:r>
          </a:p>
          <a:p>
            <a:pPr lvl="1">
              <a:buClr>
                <a:srgbClr val="C00000"/>
              </a:buClr>
              <a:buSzPct val="90000"/>
              <a:buFont typeface="Arial" charset="0"/>
              <a:buAutoNum type="alphaUcPeriod"/>
            </a:pPr>
            <a:r>
              <a:rPr lang="cs-CZ" sz="2000" b="1" smtClean="0"/>
              <a:t>Diabetes I.typu </a:t>
            </a:r>
            <a:r>
              <a:rPr lang="cs-CZ" sz="2000" smtClean="0"/>
              <a:t>– autoimunitní onemocnění, vzniká v mládí, slinivka neprodukuje dostatek inzulinu</a:t>
            </a:r>
          </a:p>
          <a:p>
            <a:pPr lvl="1">
              <a:buClr>
                <a:srgbClr val="C00000"/>
              </a:buClr>
              <a:buSzPct val="90000"/>
              <a:buFont typeface="Arial" charset="0"/>
              <a:buAutoNum type="alphaUcPeriod"/>
            </a:pPr>
            <a:r>
              <a:rPr lang="cs-CZ" sz="2000" b="1" smtClean="0"/>
              <a:t>Diabetes II. typu </a:t>
            </a:r>
            <a:r>
              <a:rPr lang="cs-CZ" sz="2000" smtClean="0"/>
              <a:t>– vzniká u starších, obézních jedinců, snížená citlivost buněk vůči inzulinu</a:t>
            </a:r>
          </a:p>
          <a:p>
            <a:pPr lvl="1">
              <a:buClr>
                <a:srgbClr val="C00000"/>
              </a:buClr>
              <a:buSzPct val="90000"/>
              <a:buFont typeface="Arial" charset="0"/>
              <a:buAutoNum type="alphaUcPeriod"/>
            </a:pPr>
            <a:endParaRPr lang="cs-CZ" sz="1400" smtClean="0"/>
          </a:p>
          <a:p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Hyperglykemie, hypoglykemie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Akutní komplikace doprovázející cukrovku</a:t>
            </a:r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pPr>
              <a:buFont typeface="Wingdings" pitchFamily="2" charset="2"/>
              <a:buNone/>
            </a:pPr>
            <a:r>
              <a:rPr lang="cs-CZ" sz="2000" b="1" smtClean="0"/>
              <a:t>Hypoglykemie</a:t>
            </a:r>
          </a:p>
          <a:p>
            <a:r>
              <a:rPr lang="cs-CZ" sz="2000" smtClean="0"/>
              <a:t>Pokles glukózy v krvi pod 3,3 mmol/l (norma na lačno 3,5 – 5,5 mmol/l)</a:t>
            </a:r>
          </a:p>
          <a:p>
            <a:r>
              <a:rPr lang="cs-CZ" sz="2000" smtClean="0"/>
              <a:t>Zpravidla je příčinou nedostatečný či zpožděný příjem potravy po podání inzulinu</a:t>
            </a:r>
          </a:p>
          <a:p>
            <a:r>
              <a:rPr lang="cs-CZ" sz="2000" smtClean="0"/>
              <a:t>Příznaky:</a:t>
            </a:r>
          </a:p>
          <a:p>
            <a:pPr lvl="1"/>
            <a:r>
              <a:rPr lang="cs-CZ" sz="1600" smtClean="0"/>
              <a:t>slabost, hlad</a:t>
            </a:r>
          </a:p>
          <a:p>
            <a:pPr lvl="1"/>
            <a:r>
              <a:rPr lang="cs-CZ" sz="1600" smtClean="0"/>
              <a:t>bolest hlavy</a:t>
            </a:r>
          </a:p>
          <a:p>
            <a:pPr lvl="1"/>
            <a:r>
              <a:rPr lang="cs-CZ" sz="1600" smtClean="0"/>
              <a:t>studený pot</a:t>
            </a:r>
          </a:p>
          <a:p>
            <a:pPr lvl="1"/>
            <a:r>
              <a:rPr lang="cs-CZ" sz="1600" smtClean="0"/>
              <a:t>porucha jemné motoriky</a:t>
            </a:r>
          </a:p>
          <a:p>
            <a:pPr lvl="1"/>
            <a:r>
              <a:rPr lang="cs-CZ" sz="1600" smtClean="0"/>
              <a:t>později křeče až bezvědomí (tzv. hypoglykemické kóma)</a:t>
            </a:r>
          </a:p>
          <a:p>
            <a:endParaRPr lang="cs-CZ" sz="2000" smtClean="0"/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Hyperglykemie, hypoglykemie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smtClean="0"/>
              <a:t>Hyperglykemie</a:t>
            </a:r>
          </a:p>
          <a:p>
            <a:r>
              <a:rPr lang="cs-CZ" sz="2000" smtClean="0"/>
              <a:t>Zvýšení hladiny glukózy v krvi nad normu</a:t>
            </a:r>
          </a:p>
          <a:p>
            <a:r>
              <a:rPr lang="cs-CZ" sz="2000" smtClean="0"/>
              <a:t>Příčinou může být nedostatečná aplikace inzulinu, přejedení, stres</a:t>
            </a:r>
          </a:p>
          <a:p>
            <a:r>
              <a:rPr lang="cs-CZ" sz="2000" smtClean="0"/>
              <a:t>Příznaky:</a:t>
            </a:r>
          </a:p>
          <a:p>
            <a:pPr lvl="1"/>
            <a:r>
              <a:rPr lang="cs-CZ" sz="1600" smtClean="0"/>
              <a:t>acetonový zápach z úst</a:t>
            </a:r>
          </a:p>
          <a:p>
            <a:pPr lvl="1"/>
            <a:r>
              <a:rPr lang="cs-CZ" sz="1600" smtClean="0"/>
              <a:t>teplá, suchá kůže, sliznice</a:t>
            </a:r>
          </a:p>
          <a:p>
            <a:pPr lvl="1"/>
            <a:r>
              <a:rPr lang="cs-CZ" sz="1600" smtClean="0"/>
              <a:t>nadměrná žízeň</a:t>
            </a:r>
          </a:p>
          <a:p>
            <a:pPr lvl="1"/>
            <a:r>
              <a:rPr lang="cs-CZ" sz="1600" smtClean="0"/>
              <a:t>nadměrné močení</a:t>
            </a:r>
          </a:p>
          <a:p>
            <a:pPr lvl="1"/>
            <a:r>
              <a:rPr lang="cs-CZ" sz="1600" smtClean="0"/>
              <a:t>snížené napětí kůže</a:t>
            </a:r>
          </a:p>
          <a:p>
            <a:pPr lvl="1"/>
            <a:r>
              <a:rPr lang="cs-CZ" sz="1600" smtClean="0"/>
              <a:t>pocit na zvracení</a:t>
            </a:r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endParaRPr lang="cs-CZ" sz="20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Prví pomoc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3"/>
            <a:ext cx="8229600" cy="4662487"/>
          </a:xfrm>
        </p:spPr>
        <p:txBody>
          <a:bodyPr/>
          <a:lstStyle/>
          <a:p>
            <a:r>
              <a:rPr lang="cs-CZ" sz="1800" b="1" smtClean="0"/>
              <a:t>Podáme cukr</a:t>
            </a:r>
            <a:r>
              <a:rPr lang="cs-CZ" sz="1800" b="1" i="1" smtClean="0"/>
              <a:t> </a:t>
            </a:r>
            <a:r>
              <a:rPr lang="cs-CZ" sz="1800" i="1" smtClean="0"/>
              <a:t>- </a:t>
            </a:r>
            <a:r>
              <a:rPr lang="cs-CZ" sz="1800" smtClean="0"/>
              <a:t>sladké pití, čokoládu</a:t>
            </a:r>
          </a:p>
          <a:p>
            <a:r>
              <a:rPr lang="cs-CZ" sz="1800" smtClean="0">
                <a:solidFill>
                  <a:srgbClr val="0070C0"/>
                </a:solidFill>
              </a:rPr>
              <a:t>Nepodávat nic při bezvědomí!!! </a:t>
            </a:r>
          </a:p>
          <a:p>
            <a:r>
              <a:rPr lang="cs-CZ" sz="1800" smtClean="0"/>
              <a:t>Laik těžko rozpozná, zda se jedná o hyper či hypoglykemii</a:t>
            </a:r>
          </a:p>
          <a:p>
            <a:r>
              <a:rPr lang="cs-CZ" sz="1800" smtClean="0">
                <a:solidFill>
                  <a:srgbClr val="0070C0"/>
                </a:solidFill>
              </a:rPr>
              <a:t>Je menším zlem podat cukr při hyperglykémii než nepodat při hypoglykémii!!! </a:t>
            </a:r>
          </a:p>
          <a:p>
            <a:r>
              <a:rPr lang="cs-CZ" sz="1800" smtClean="0"/>
              <a:t>Pokud si pacient nedokáže sám aplikovat inzulín, tak rozhodnutí o podání inzulínu může uskutečnit lékař či kvalifikovaná osoba k tomu určená (zdravotní sestra, záchranář)!!! </a:t>
            </a:r>
          </a:p>
          <a:p>
            <a:r>
              <a:rPr lang="cs-CZ" sz="1800" smtClean="0">
                <a:solidFill>
                  <a:srgbClr val="0070C0"/>
                </a:solidFill>
              </a:rPr>
              <a:t>Přivoláme lékařskou pomoc</a:t>
            </a:r>
          </a:p>
          <a:p>
            <a:r>
              <a:rPr lang="cs-CZ" sz="1800" smtClean="0"/>
              <a:t>Sledujeme životní funkce (tep, dech, vědomí) </a:t>
            </a:r>
          </a:p>
          <a:p>
            <a:r>
              <a:rPr lang="cs-CZ" sz="1800" smtClean="0">
                <a:solidFill>
                  <a:srgbClr val="0070C0"/>
                </a:solidFill>
              </a:rPr>
              <a:t>Při bezvědomí postiženého uložíme do stabilizované polohy</a:t>
            </a:r>
          </a:p>
          <a:p>
            <a:r>
              <a:rPr lang="cs-CZ" sz="1800" smtClean="0"/>
              <a:t>Pokusíme se najít průkaz diabetika a postupujeme dle případných instrukcí </a:t>
            </a:r>
          </a:p>
          <a:p>
            <a:r>
              <a:rPr lang="cs-CZ" sz="1800" smtClean="0">
                <a:solidFill>
                  <a:srgbClr val="0070C0"/>
                </a:solidFill>
              </a:rPr>
              <a:t>Zajistíme protišoková opatření (5T)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Epilepsie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Onemocnění mozku, které se projevuje opakovanými záchvaty křečí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 </a:t>
            </a:r>
          </a:p>
          <a:p>
            <a:r>
              <a:rPr lang="cs-CZ" sz="2000" smtClean="0"/>
              <a:t>Rozlišujeme:</a:t>
            </a:r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pPr marL="806450" lvl="1" indent="-457200">
              <a:buFont typeface="Arial" charset="0"/>
              <a:buAutoNum type="alphaUcPeriod"/>
            </a:pPr>
            <a:r>
              <a:rPr lang="cs-CZ" sz="2000" b="1" smtClean="0"/>
              <a:t>GRAND MAL </a:t>
            </a:r>
            <a:r>
              <a:rPr lang="cs-CZ" sz="2000" smtClean="0"/>
              <a:t>– tzv. velký záchvat s náhlým bezvědomím, křečemi, pomočením, pokousáním</a:t>
            </a:r>
          </a:p>
          <a:p>
            <a:pPr marL="806450" lvl="1" indent="-457200">
              <a:buFont typeface="Wingdings" pitchFamily="2" charset="2"/>
              <a:buNone/>
            </a:pPr>
            <a:endParaRPr lang="cs-CZ" sz="2000" smtClean="0"/>
          </a:p>
          <a:p>
            <a:pPr marL="806450" lvl="1" indent="-457200">
              <a:buFont typeface="Arial" charset="0"/>
              <a:buAutoNum type="alphaUcPeriod" startAt="2"/>
            </a:pPr>
            <a:r>
              <a:rPr lang="cs-CZ" sz="2000" b="1" smtClean="0"/>
              <a:t>PETIT MAL </a:t>
            </a:r>
            <a:r>
              <a:rPr lang="cs-CZ" sz="2000" smtClean="0"/>
              <a:t>– tzv. malý záchvat s mrákotnými stavy, záškuby určitých svalových skupin bez ztráty vědomí, okolím často nezpozorován </a:t>
            </a:r>
          </a:p>
          <a:p>
            <a:pPr marL="806450" lvl="1" indent="-457200"/>
            <a:endParaRPr lang="cs-CZ" sz="2000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První pomoc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smtClean="0"/>
              <a:t>Spočívá zejména v zabránění úrazu nemocného, v odstranění nebezpečných předmětů z okolí nemocného </a:t>
            </a:r>
            <a:r>
              <a:rPr lang="cs-CZ" sz="2000" smtClean="0"/>
              <a:t>(např. odstraníme židle, stůl z dosahu)</a:t>
            </a:r>
          </a:p>
          <a:p>
            <a:r>
              <a:rPr lang="cs-CZ" sz="2000" smtClean="0">
                <a:solidFill>
                  <a:srgbClr val="0070C0"/>
                </a:solidFill>
              </a:rPr>
              <a:t>Při  záchvatu podložíme hlavu (např. svetrem) - zabráníme tak úrazu hlavy</a:t>
            </a:r>
          </a:p>
          <a:p>
            <a:r>
              <a:rPr lang="cs-CZ" sz="2000" smtClean="0"/>
              <a:t>Nesnažíme se záchvat násilím tlumit  (silné křeče to zpravidla ani nedovolí)</a:t>
            </a:r>
          </a:p>
          <a:p>
            <a:r>
              <a:rPr lang="cs-CZ" sz="2000" smtClean="0">
                <a:solidFill>
                  <a:srgbClr val="0070C0"/>
                </a:solidFill>
              </a:rPr>
              <a:t>Přivoláme lékařskou pomoc (i po odeznění záchvatu a upravení zdravotního stavu do normálu – nutná kontrola případných vnitřních poranění!!!) </a:t>
            </a:r>
          </a:p>
          <a:p>
            <a:r>
              <a:rPr lang="cs-CZ" sz="2000" smtClean="0"/>
              <a:t>Kontrolujeme životní funkce (tep, dech, vědomí) </a:t>
            </a:r>
          </a:p>
          <a:p>
            <a:r>
              <a:rPr lang="cs-CZ" sz="2000" smtClean="0">
                <a:solidFill>
                  <a:srgbClr val="0070C0"/>
                </a:solidFill>
              </a:rPr>
              <a:t>Při bezvědomí postiženého uložíme do stabilizované polohy</a:t>
            </a:r>
            <a:r>
              <a:rPr lang="cs-CZ" sz="2000" smtClean="0"/>
              <a:t> </a:t>
            </a:r>
          </a:p>
          <a:p>
            <a:pPr>
              <a:buFont typeface="Wingdings" pitchFamily="2" charset="2"/>
              <a:buNone/>
            </a:pPr>
            <a:endParaRPr lang="cs-CZ" sz="1800" i="1" smtClean="0"/>
          </a:p>
          <a:p>
            <a:endParaRPr lang="cs-CZ" sz="18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3"/>
            <a:ext cx="8229600" cy="4733925"/>
          </a:xfrm>
        </p:spPr>
        <p:txBody>
          <a:bodyPr/>
          <a:lstStyle/>
          <a:p>
            <a:r>
              <a:rPr lang="cs-CZ" sz="2800" i="1" smtClean="0"/>
              <a:t>Co dělat...</a:t>
            </a:r>
            <a:r>
              <a:rPr lang="cs-CZ" sz="2800" smtClean="0"/>
              <a:t>. Praha: Centrum pro bezpečný stát, 2008, ISBN 987-80-904066-1-2. </a:t>
            </a:r>
          </a:p>
          <a:p>
            <a:r>
              <a:rPr lang="cs-CZ" sz="2800" smtClean="0"/>
              <a:t>KAUFMAN, Jan. </a:t>
            </a:r>
            <a:r>
              <a:rPr lang="cs-CZ" sz="2800" i="1" smtClean="0"/>
              <a:t>Záchranář</a:t>
            </a:r>
            <a:r>
              <a:rPr lang="cs-CZ" sz="2800" smtClean="0"/>
              <a:t>. Vodní záchranná služba Českého červeného kříže, 2007. ISBN 978-80-902805-4-0.</a:t>
            </a:r>
          </a:p>
          <a:p>
            <a:r>
              <a:rPr lang="cs-CZ" sz="2800" i="1" smtClean="0"/>
              <a:t>Zdravotník zotavovacích akcí</a:t>
            </a:r>
            <a:r>
              <a:rPr lang="cs-CZ" sz="2800" smtClean="0"/>
              <a:t>. Praha: Úřad Českého červeného kříže, 2004. </a:t>
            </a:r>
          </a:p>
          <a:p>
            <a:r>
              <a:rPr lang="cs-CZ" sz="2800" smtClean="0"/>
              <a:t>SRNSKÝ, Pavel. </a:t>
            </a:r>
            <a:r>
              <a:rPr lang="cs-CZ" sz="2800" i="1" smtClean="0"/>
              <a:t>Základní norma zdravotnických znalostí</a:t>
            </a:r>
            <a:r>
              <a:rPr lang="cs-CZ" sz="2800" smtClean="0"/>
              <a:t>. Praha: Úřad Českého červeného kříže, 2001.</a:t>
            </a:r>
            <a:r>
              <a:rPr lang="cs-CZ" sz="3200" smtClean="0"/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1914</TotalTime>
  <Words>474</Words>
  <Application>Microsoft Office PowerPoint</Application>
  <PresentationFormat>On-screen Show (4:3)</PresentationFormat>
  <Paragraphs>97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Wingdings</vt:lpstr>
      <vt:lpstr>Calibri</vt:lpstr>
      <vt:lpstr>Times New Roman</vt:lpstr>
      <vt:lpstr>Times New Roman,Bold</vt:lpstr>
      <vt:lpstr>Síť</vt:lpstr>
      <vt:lpstr>Síť</vt:lpstr>
      <vt:lpstr>Snímek 1</vt:lpstr>
      <vt:lpstr>Diabetes melitus</vt:lpstr>
      <vt:lpstr>Hyperglykemie, hypoglykemie</vt:lpstr>
      <vt:lpstr>Hyperglykemie, hypoglykemie</vt:lpstr>
      <vt:lpstr>Prví pomoc</vt:lpstr>
      <vt:lpstr>Epilepsie</vt:lpstr>
      <vt:lpstr>První pomoc</vt:lpstr>
      <vt:lpstr>Zdroje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DUM</cp:lastModifiedBy>
  <cp:revision>72</cp:revision>
  <cp:lastPrinted>2001-10-13T19:40:46Z</cp:lastPrinted>
  <dcterms:created xsi:type="dcterms:W3CDTF">2001-09-22T14:04:06Z</dcterms:created>
  <dcterms:modified xsi:type="dcterms:W3CDTF">2013-11-29T15:45:32Z</dcterms:modified>
</cp:coreProperties>
</file>