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7"/>
  </p:notesMasterIdLst>
  <p:sldIdLst>
    <p:sldId id="270" r:id="rId2"/>
    <p:sldId id="273" r:id="rId3"/>
    <p:sldId id="271" r:id="rId4"/>
    <p:sldId id="256" r:id="rId5"/>
    <p:sldId id="258" r:id="rId6"/>
    <p:sldId id="260" r:id="rId7"/>
    <p:sldId id="259" r:id="rId8"/>
    <p:sldId id="261" r:id="rId9"/>
    <p:sldId id="262" r:id="rId10"/>
    <p:sldId id="269" r:id="rId11"/>
    <p:sldId id="265" r:id="rId12"/>
    <p:sldId id="263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36" autoAdjust="0"/>
    <p:restoredTop sz="94660"/>
  </p:normalViewPr>
  <p:slideViewPr>
    <p:cSldViewPr>
      <p:cViewPr>
        <p:scale>
          <a:sx n="66" d="100"/>
          <a:sy n="66" d="100"/>
        </p:scale>
        <p:origin x="-1422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909F4-1F4E-4CDB-B91C-C6DE1862B87E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111826-5F17-4449-82D6-6A21A44A02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58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111826-5F17-4449-82D6-6A21A44A027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374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CB0986-6D20-43B4-8098-F22BF0C45334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7DCA2BF-3DE2-4FBC-87FA-0E108FF4BC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Návykové látky, závislosti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2527300"/>
            <a:ext cx="16002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67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29027"/>
            <a:ext cx="7024744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2204" y="427707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00527"/>
            <a:ext cx="559836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/>
              <a:t>VY_32_INOVACE _</a:t>
            </a:r>
            <a:r>
              <a:rPr lang="cs-CZ" sz="1100" dirty="0" smtClean="0"/>
              <a:t>25_NÁVYKOVÉ LÁTKY, ZÁVISLOSTI_PŘÍRODOPIS_HLAVOVÁ</a:t>
            </a:r>
            <a:endParaRPr lang="cs-CZ" sz="1100" dirty="0"/>
          </a:p>
          <a:p>
            <a:pPr algn="ctr"/>
            <a:endParaRPr lang="cs-CZ" sz="11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964581"/>
              </p:ext>
            </p:extLst>
          </p:nvPr>
        </p:nvGraphicFramePr>
        <p:xfrm>
          <a:off x="1462152" y="2060848"/>
          <a:ext cx="6374765" cy="4464907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Výukový materiál prostřednictvím ICT napomáhá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k inovaci </a:t>
                      </a:r>
                    </a:p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 zkvalitnění výuky  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Inovace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zkvalitnění výuky prostřednictvím ICT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Vzdělávací oblast 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a příroda, předmět: Chemie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Žák</a:t>
                      </a:r>
                      <a:r>
                        <a:rPr lang="cs-CZ" sz="10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se seznámí </a:t>
                      </a:r>
                      <a:r>
                        <a:rPr lang="cs-CZ" sz="1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s léčivy  a návykovými látkami</a:t>
                      </a:r>
                    </a:p>
                  </a:txBody>
                  <a:tcPr marL="9525" marR="9525" marT="9525" marB="0" anchor="b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Kofeinismus,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cs-CZ" sz="1100" b="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tabakinismus</a:t>
                      </a:r>
                      <a:r>
                        <a:rPr lang="cs-CZ" sz="1100" b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, alkoholismus</a:t>
                      </a:r>
                      <a:endParaRPr lang="cs-CZ" sz="1100" b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Výukový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materiál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2206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Žák základní školy praktické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9. ročník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4230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28.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11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2013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Pracoviště:  SŠ, ZŠ a MŠ, Karviná, příspěvková organizace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  <a:tr h="13569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Ilustrace </a:t>
                      </a:r>
                      <a:r>
                        <a:rPr lang="cs-CZ" sz="1200" u="sng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  <a:hlinkClick r:id="rId3"/>
                        </a:rPr>
                        <a:t>www.office.microsoft.com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Text:  Mgr. Ivana Hlavová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9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/>
              <a:t>Žáci se </a:t>
            </a:r>
            <a:r>
              <a:rPr lang="cs-CZ" dirty="0" smtClean="0"/>
              <a:t>seznámí: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183880" cy="41879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 pojmem návyková látka, závislost</a:t>
            </a:r>
            <a:endParaRPr lang="cs-CZ" dirty="0" smtClean="0"/>
          </a:p>
          <a:p>
            <a:r>
              <a:rPr lang="cs-CZ" dirty="0" smtClean="0"/>
              <a:t>S nejčastěji </a:t>
            </a:r>
            <a:r>
              <a:rPr lang="cs-CZ" dirty="0" smtClean="0"/>
              <a:t>užívanými a tolerovanými návykovými látkami</a:t>
            </a:r>
          </a:p>
          <a:p>
            <a:r>
              <a:rPr lang="cs-CZ" dirty="0" smtClean="0"/>
              <a:t>S n</a:t>
            </a:r>
            <a:r>
              <a:rPr lang="cs-CZ" dirty="0" smtClean="0"/>
              <a:t>ebezpečím </a:t>
            </a:r>
            <a:r>
              <a:rPr lang="cs-CZ" dirty="0" smtClean="0"/>
              <a:t>vznikajícím s jejich užíváním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697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196752" y="548680"/>
            <a:ext cx="7772400" cy="1728191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Návykové látky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204864"/>
            <a:ext cx="6400800" cy="3600400"/>
          </a:xfrm>
        </p:spPr>
        <p:txBody>
          <a:bodyPr>
            <a:no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Chemické látky působící na nervově centrální </a:t>
            </a:r>
            <a:r>
              <a:rPr lang="cs-CZ" sz="2000" dirty="0" smtClean="0">
                <a:solidFill>
                  <a:schemeClr val="tx1"/>
                </a:solidFill>
              </a:rPr>
              <a:t>soustavu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Působí </a:t>
            </a:r>
            <a:r>
              <a:rPr lang="cs-CZ" sz="2000" dirty="0">
                <a:solidFill>
                  <a:schemeClr val="tx1"/>
                </a:solidFill>
              </a:rPr>
              <a:t>negativně na lidský </a:t>
            </a:r>
            <a:r>
              <a:rPr lang="cs-CZ" sz="2000" dirty="0" smtClean="0">
                <a:solidFill>
                  <a:schemeClr val="tx1"/>
                </a:solidFill>
              </a:rPr>
              <a:t>organismus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Mění mozkové funkce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Způsobují změny v náladě, vnímání, chování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Způsobují  psychickou a fyzickou závislost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Držení </a:t>
            </a:r>
            <a:r>
              <a:rPr lang="cs-CZ" sz="2000" dirty="0">
                <a:solidFill>
                  <a:schemeClr val="tx1"/>
                </a:solidFill>
              </a:rPr>
              <a:t>a užívání </a:t>
            </a:r>
            <a:r>
              <a:rPr lang="cs-CZ" sz="2000" dirty="0" smtClean="0">
                <a:solidFill>
                  <a:schemeClr val="tx1"/>
                </a:solidFill>
              </a:rPr>
              <a:t>většiny psychoaktivních </a:t>
            </a:r>
            <a:r>
              <a:rPr lang="cs-CZ" sz="2000" dirty="0">
                <a:solidFill>
                  <a:schemeClr val="tx1"/>
                </a:solidFill>
              </a:rPr>
              <a:t>látek je ve většině zemí </a:t>
            </a:r>
            <a:r>
              <a:rPr lang="cs-CZ" sz="2000" dirty="0" smtClean="0">
                <a:solidFill>
                  <a:schemeClr val="tx1"/>
                </a:solidFill>
              </a:rPr>
              <a:t> trestné</a:t>
            </a:r>
            <a:endParaRPr lang="cs-CZ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cs-CZ" sz="2000" dirty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04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96752"/>
            <a:ext cx="8534400" cy="758952"/>
          </a:xfrm>
        </p:spPr>
        <p:txBody>
          <a:bodyPr>
            <a:noAutofit/>
          </a:bodyPr>
          <a:lstStyle/>
          <a:p>
            <a:r>
              <a:rPr lang="cs-CZ" sz="3200" dirty="0" smtClean="0"/>
              <a:t>Kofeinismus – dlouhodobé užívání kofeinu vede k závislosti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928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Kofein je obsažen v kávě, v čaji, v kofole </a:t>
            </a:r>
            <a:br>
              <a:rPr lang="cs-CZ" sz="2400" dirty="0" smtClean="0"/>
            </a:br>
            <a:r>
              <a:rPr lang="cs-CZ" sz="2400" dirty="0" smtClean="0"/>
              <a:t>a dalších osvěžujících nápojích</a:t>
            </a:r>
          </a:p>
          <a:p>
            <a:r>
              <a:rPr lang="cs-CZ" sz="2400" dirty="0" smtClean="0"/>
              <a:t>Vznik abstinenčních příznaků při vynechání dávky – neklid, úzkost, bušení srdce, nespavost, bolesti hlavy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neumannova\AppData\Local\Microsoft\Windows\Temporary Internet Files\Content.IE5\7YJYYUVK\MC900293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572768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73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7226" y="116632"/>
            <a:ext cx="8229600" cy="1296144"/>
          </a:xfrm>
        </p:spPr>
        <p:txBody>
          <a:bodyPr>
            <a:noAutofit/>
          </a:bodyPr>
          <a:lstStyle/>
          <a:p>
            <a:r>
              <a:rPr lang="cs-CZ" sz="2800" dirty="0" smtClean="0"/>
              <a:t>  Alkoholismus = závislost na alkoholu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503920" cy="4572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Má negativní dopad na centrální nervový systém</a:t>
            </a:r>
          </a:p>
          <a:p>
            <a:r>
              <a:rPr lang="cs-CZ" sz="2400" dirty="0" smtClean="0"/>
              <a:t>Alkohol otupuje smysly a vnímání okolí</a:t>
            </a:r>
          </a:p>
          <a:p>
            <a:r>
              <a:rPr lang="cs-CZ" sz="2400" dirty="0" smtClean="0"/>
              <a:t>Ovlivňuje paměť</a:t>
            </a:r>
          </a:p>
          <a:p>
            <a:r>
              <a:rPr lang="cs-CZ" sz="2400" dirty="0" smtClean="0"/>
              <a:t>Může dojít k selhání všech tělesných systémů</a:t>
            </a:r>
          </a:p>
          <a:p>
            <a:r>
              <a:rPr lang="cs-CZ" sz="2400" dirty="0" smtClean="0"/>
              <a:t>Vzniká návykového chování, dochází ke změně osobnosti</a:t>
            </a:r>
          </a:p>
          <a:p>
            <a:r>
              <a:rPr lang="cs-CZ" sz="2400" dirty="0" smtClean="0"/>
              <a:t>Vznikají další onemocnění (vředová choroba, poškození jater, onkologická onemocnění a jiná onemocnění)</a:t>
            </a:r>
          </a:p>
          <a:p>
            <a:r>
              <a:rPr lang="cs-CZ" sz="2400" dirty="0" smtClean="0"/>
              <a:t>Riziko postižení plodu matky alkoholičky</a:t>
            </a:r>
            <a:endParaRPr lang="cs-CZ" sz="2400" dirty="0"/>
          </a:p>
        </p:txBody>
      </p:sp>
      <p:pic>
        <p:nvPicPr>
          <p:cNvPr id="2050" name="Picture 2" descr="C:\Users\neumannova\AppData\Local\Microsoft\Windows\Temporary Internet Files\Content.IE5\8OO476UN\MC900410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293" y="4581128"/>
            <a:ext cx="135651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52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282154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  Nikotinismus = závislost </a:t>
            </a:r>
            <a:r>
              <a:rPr lang="cs-CZ" sz="2800" dirty="0"/>
              <a:t>na </a:t>
            </a:r>
            <a:r>
              <a:rPr lang="cs-CZ" sz="2800" dirty="0" smtClean="0"/>
              <a:t>nikotinu  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obsaženém v cigaretách 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83880" cy="41879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Rizika kouření:</a:t>
            </a:r>
          </a:p>
          <a:p>
            <a:r>
              <a:rPr lang="cs-CZ" sz="2400" dirty="0" smtClean="0"/>
              <a:t>Dýchací obtíže</a:t>
            </a:r>
          </a:p>
          <a:p>
            <a:r>
              <a:rPr lang="cs-CZ" sz="2400" dirty="0" smtClean="0"/>
              <a:t>Chronická bronchitida</a:t>
            </a:r>
          </a:p>
          <a:p>
            <a:r>
              <a:rPr lang="cs-CZ" sz="2400" dirty="0" smtClean="0"/>
              <a:t>Další onemocnění – žaludeční vředy, onkologická onemocnění a jiná onemocnění</a:t>
            </a:r>
          </a:p>
          <a:p>
            <a:r>
              <a:rPr lang="cs-CZ" sz="2400" dirty="0" smtClean="0"/>
              <a:t>Nižší porodní váha novorozenců matek kuřaček</a:t>
            </a:r>
          </a:p>
          <a:p>
            <a:r>
              <a:rPr lang="cs-CZ" sz="2400" dirty="0" smtClean="0"/>
              <a:t>Zvýšené nebezpečí vzniku požárů a popálení</a:t>
            </a:r>
          </a:p>
          <a:p>
            <a:r>
              <a:rPr lang="cs-CZ" sz="2400" dirty="0" smtClean="0"/>
              <a:t>Kuřácké prostředí ohrožuje zdraví nekuřáků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3075" name="Picture 3" descr="C:\Users\neumannova\AppData\Local\Microsoft\Windows\Temporary Internet Files\Content.IE5\RLXBW6QX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2226" y="5190841"/>
            <a:ext cx="1606990" cy="125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693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Dlouhodobé užívání marihuany = vznik závislosti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Psychotické stavy - realita je vnímána jinak</a:t>
            </a:r>
          </a:p>
          <a:p>
            <a:r>
              <a:rPr lang="cs-CZ" sz="2400" dirty="0" smtClean="0"/>
              <a:t>Negativní psychické stavy organismu – panika, strach, úzkost, psychózy, deprese</a:t>
            </a:r>
          </a:p>
          <a:p>
            <a:r>
              <a:rPr lang="cs-CZ" sz="2400" dirty="0" smtClean="0"/>
              <a:t>Odosobnění, ztráta kontroly, ztráta smyslu pro realitu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26851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183880" cy="1051560"/>
          </a:xfrm>
        </p:spPr>
        <p:txBody>
          <a:bodyPr/>
          <a:lstStyle/>
          <a:p>
            <a:r>
              <a:rPr lang="cs-CZ" dirty="0" smtClean="0"/>
              <a:t>Léčba závislostí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183880" cy="41879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Jedinec si sám se závislostí neporadí</a:t>
            </a:r>
          </a:p>
          <a:p>
            <a:r>
              <a:rPr lang="cs-CZ" sz="2400" dirty="0" smtClean="0"/>
              <a:t>Musí se chtít léčit</a:t>
            </a:r>
          </a:p>
          <a:p>
            <a:r>
              <a:rPr lang="cs-CZ" sz="2400" dirty="0" smtClean="0"/>
              <a:t>Nutná pomoc psychologů, terapeutů, psychiatrů</a:t>
            </a:r>
          </a:p>
          <a:p>
            <a:r>
              <a:rPr lang="cs-CZ" sz="2400" dirty="0" smtClean="0"/>
              <a:t>Celoživotní abstinence</a:t>
            </a:r>
          </a:p>
          <a:p>
            <a:r>
              <a:rPr lang="cs-CZ" sz="2400" dirty="0" smtClean="0"/>
              <a:t>Prevence vzniku závislostí: </a:t>
            </a:r>
            <a:r>
              <a:rPr lang="cs-CZ" sz="2400" dirty="0"/>
              <a:t>zdravý životní styl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 descr="C:\Users\neumannova\AppData\Local\Microsoft\Windows\Temporary Internet Files\Content.IE5\8OO476UN\MC9003045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4509121"/>
            <a:ext cx="158417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229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183880" cy="1051560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2576" y="1844824"/>
            <a:ext cx="8183880" cy="4187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i="1" dirty="0"/>
          </a:p>
          <a:p>
            <a:pPr marL="0"/>
            <a:endParaRPr lang="cs-CZ" b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Mění mozkové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funkce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Prospívají zdraví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Způsobují změny v náladě, vnímání, chování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Způsobují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psychickou a fyzickou závislost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Držení a užívání většiny psychoaktivních látek je ve většině zemí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trestné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844824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None/>
            </a:pPr>
            <a:r>
              <a:rPr lang="cs-CZ" i="1" dirty="0"/>
              <a:t>Podtrhni správnou odpověď:</a:t>
            </a:r>
          </a:p>
          <a:p>
            <a:pPr marL="0"/>
            <a:endParaRPr lang="cs-CZ" b="1" dirty="0" smtClean="0"/>
          </a:p>
          <a:p>
            <a:pPr marL="0" indent="0">
              <a:buFont typeface="Wingdings 2"/>
              <a:buNone/>
            </a:pPr>
            <a:r>
              <a:rPr lang="cs-CZ" b="1" dirty="0" smtClean="0"/>
              <a:t>Návykové látky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196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534400" cy="758952"/>
          </a:xfrm>
        </p:spPr>
        <p:txBody>
          <a:bodyPr>
            <a:no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ofein  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127930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Podtrhni správnou odpověď</a:t>
            </a:r>
            <a:r>
              <a:rPr lang="cs-CZ" i="1" dirty="0" smtClean="0"/>
              <a:t>:</a:t>
            </a:r>
          </a:p>
          <a:p>
            <a:pPr marL="0" indent="0">
              <a:buNone/>
            </a:pPr>
            <a:endParaRPr lang="cs-CZ" i="1" dirty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Dlouhodobé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užívání kofeinu vede k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závislosti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Vznik abstinenčních příznaků při vynechání dávky – neklid, úzkost, bušení srdce, nespavost, bolesti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hlavy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Káva uklidňuje organismus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268760"/>
            <a:ext cx="8229600" cy="4525963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02450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Alkohol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83880" cy="4187952"/>
          </a:xfrm>
        </p:spPr>
        <p:txBody>
          <a:bodyPr>
            <a:normAutofit fontScale="92500"/>
          </a:bodyPr>
          <a:lstStyle/>
          <a:p>
            <a:r>
              <a:rPr lang="cs-CZ" i="1" dirty="0"/>
              <a:t>Podtrhni správnou odpověď:</a:t>
            </a:r>
          </a:p>
          <a:p>
            <a:endParaRPr lang="cs-CZ" sz="2400" dirty="0" smtClean="0"/>
          </a:p>
          <a:p>
            <a:r>
              <a:rPr lang="cs-CZ" sz="2400" dirty="0" smtClean="0"/>
              <a:t>Alkoholismus je závislost na alkoholu</a:t>
            </a:r>
          </a:p>
          <a:p>
            <a:r>
              <a:rPr lang="cs-CZ" sz="2400" dirty="0" smtClean="0"/>
              <a:t>Pití alkoholu je dobré na zlepšení paměti</a:t>
            </a:r>
          </a:p>
          <a:p>
            <a:r>
              <a:rPr lang="cs-CZ" sz="2400" dirty="0" smtClean="0"/>
              <a:t>Alkohol otupuje </a:t>
            </a:r>
            <a:r>
              <a:rPr lang="cs-CZ" sz="2400" dirty="0"/>
              <a:t>smysly a vnímání </a:t>
            </a:r>
            <a:r>
              <a:rPr lang="cs-CZ" sz="2400" dirty="0" smtClean="0"/>
              <a:t>okolí</a:t>
            </a:r>
            <a:endParaRPr lang="cs-CZ" sz="2400" dirty="0"/>
          </a:p>
          <a:p>
            <a:r>
              <a:rPr lang="cs-CZ" sz="2400" dirty="0"/>
              <a:t>Může dojít k selhání všech tělesných systémů</a:t>
            </a:r>
          </a:p>
          <a:p>
            <a:r>
              <a:rPr lang="cs-CZ" sz="2400" dirty="0" smtClean="0"/>
              <a:t>Vzniká </a:t>
            </a:r>
            <a:r>
              <a:rPr lang="cs-CZ" sz="2400" dirty="0"/>
              <a:t>návykového </a:t>
            </a:r>
            <a:r>
              <a:rPr lang="cs-CZ" sz="2400" dirty="0" smtClean="0"/>
              <a:t>chování</a:t>
            </a:r>
            <a:endParaRPr lang="cs-CZ" sz="2400" dirty="0"/>
          </a:p>
          <a:p>
            <a:r>
              <a:rPr lang="cs-CZ" sz="2400" dirty="0" smtClean="0"/>
              <a:t>Vznikají další </a:t>
            </a:r>
            <a:r>
              <a:rPr lang="cs-CZ" sz="2400" dirty="0"/>
              <a:t>onemocnění ( vředová choroba, poškození jater, onkologická onemocnění a jiná onemocnění)</a:t>
            </a:r>
          </a:p>
          <a:p>
            <a:r>
              <a:rPr lang="cs-CZ" sz="2400" dirty="0"/>
              <a:t>Riziko postižení plodu matky alkoholičky</a:t>
            </a:r>
          </a:p>
          <a:p>
            <a:endParaRPr lang="cs-CZ" sz="2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39552" y="1340768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sz="2400" dirty="0" smtClean="0"/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136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83880" cy="1051560"/>
          </a:xfrm>
        </p:spPr>
        <p:txBody>
          <a:bodyPr/>
          <a:lstStyle/>
          <a:p>
            <a:r>
              <a:rPr lang="cs-CZ" dirty="0" smtClean="0"/>
              <a:t>Kouření 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20568" y="1473296"/>
            <a:ext cx="8183880" cy="41879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i="1" dirty="0"/>
              <a:t>Podtrhni správnou odpověď:</a:t>
            </a:r>
          </a:p>
          <a:p>
            <a:pPr marL="0" indent="0">
              <a:buNone/>
            </a:pPr>
            <a:endParaRPr lang="cs-CZ" sz="24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Zapříčiňuje dýchací obtíže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Další onemocnění – žaludeční vředy, onkologická onemocnění a jiná onemocnění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Nižší porodní váha novorozenců matek kuřaček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Zvýšené nebezpečí vzniku požárů a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popálení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Kouřením se zlepšuje pleť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484784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32811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Marihuana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92576" y="1689320"/>
            <a:ext cx="8183880" cy="41879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i="1" dirty="0"/>
              <a:t>Podtrhni správnou odpověď: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Vznikají negativní psychické stavy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organismu – panika, strach, úzkost, psychózy,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deprese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Marihuana je volně dostupná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Dochází k odosobnění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ztráty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kontroly,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ztráty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smyslu pro realitu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700808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21681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183880" cy="1051560"/>
          </a:xfrm>
        </p:spPr>
        <p:txBody>
          <a:bodyPr/>
          <a:lstStyle/>
          <a:p>
            <a:r>
              <a:rPr lang="cs-CZ" dirty="0" smtClean="0"/>
              <a:t>Léčba závislostí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92576" y="1977352"/>
            <a:ext cx="8183880" cy="4187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/>
              <a:t>Podtrhni správnou odpověď: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Jedinec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si sám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se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závislostí neporadí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Musí se chtít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léčit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Závislost prospívá zdraví 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Nutná pomoc psychologů, terapeutů, psychiatrů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Celoživotní abstinence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Prevence vzniku závislostí: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zdravý životní styl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988840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lvl1pPr marL="265176" indent="-265176" algn="l" rtl="0" eaLnBrk="1" latinLnBrk="0" hangingPunct="1">
              <a:spcBef>
                <a:spcPts val="25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8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548640" indent="-201168" algn="l" rtl="0" eaLnBrk="1" latinLnBrk="0" hangingPunct="1">
              <a:spcBef>
                <a:spcPts val="250"/>
              </a:spcBef>
              <a:buClr>
                <a:schemeClr val="accent1"/>
              </a:buClr>
              <a:buSzPct val="100000"/>
              <a:buFont typeface="Verdana"/>
              <a:buChar char="◦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86384" indent="-182880" algn="l" rtl="0" eaLnBrk="1" latinLnBrk="0" hangingPunct="1">
              <a:spcBef>
                <a:spcPts val="250"/>
              </a:spcBef>
              <a:buClr>
                <a:schemeClr val="accent2">
                  <a:tint val="85000"/>
                  <a:satMod val="285000"/>
                </a:schemeClr>
              </a:buClr>
              <a:buSzPct val="100000"/>
              <a:buFont typeface="Wingdings 2"/>
              <a:buChar char="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4128" indent="-182880" algn="l" rtl="0" eaLnBrk="1" latinLnBrk="0" hangingPunct="1">
              <a:spcBef>
                <a:spcPts val="230"/>
              </a:spcBef>
              <a:buClr>
                <a:schemeClr val="accent2">
                  <a:tint val="85000"/>
                  <a:satMod val="285000"/>
                </a:schemeClr>
              </a:buClr>
              <a:buSzPct val="112000"/>
              <a:buFont typeface="Verdana"/>
              <a:buChar char="◦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90472" indent="-182880" algn="l" rtl="0" eaLnBrk="1" latinLnBrk="0" hangingPunct="1">
              <a:spcBef>
                <a:spcPts val="250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7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00784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spcBef>
                <a:spcPts val="257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Verdana"/>
              <a:buChar char="◦"/>
              <a:defRPr kumimoji="0" sz="15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48840" indent="-182880" algn="l" rtl="0" eaLnBrk="1" latinLnBrk="0" hangingPunct="1">
              <a:spcBef>
                <a:spcPts val="255"/>
              </a:spcBef>
              <a:buClr>
                <a:schemeClr val="accent3">
                  <a:tint val="85000"/>
                  <a:satMod val="275000"/>
                </a:schemeClr>
              </a:buClr>
              <a:buSzPct val="100000"/>
              <a:buFont typeface="Wingdings 2"/>
              <a:buChar char="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0" indent="0">
              <a:buFont typeface="Wingdings 2"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7201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654</TotalTime>
  <Words>573</Words>
  <Application>Microsoft Office PowerPoint</Application>
  <PresentationFormat>Předvádění na obrazovce (4:3)</PresentationFormat>
  <Paragraphs>135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Prezentace aplikace PowerPoint</vt:lpstr>
      <vt:lpstr>Žáci se seznámí:  </vt:lpstr>
      <vt:lpstr>Návykové látky</vt:lpstr>
      <vt:lpstr>Kofeinismus – dlouhodobé užívání kofeinu vede k závislosti </vt:lpstr>
      <vt:lpstr>  Alkoholismus = závislost na alkoholu</vt:lpstr>
      <vt:lpstr>  Nikotinismus = závislost na nikotinu       obsaženém v cigaretách  </vt:lpstr>
      <vt:lpstr>Dlouhodobé užívání marihuany = vznik závislosti</vt:lpstr>
      <vt:lpstr>Léčba závislostí</vt:lpstr>
      <vt:lpstr>Test</vt:lpstr>
      <vt:lpstr>Kofein   </vt:lpstr>
      <vt:lpstr>Alkohol </vt:lpstr>
      <vt:lpstr>Kouření </vt:lpstr>
      <vt:lpstr>Marihuana</vt:lpstr>
      <vt:lpstr>Léčba závislostí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Návyková látka ( droga)</dc:title>
  <dc:creator>neumannova</dc:creator>
  <cp:lastModifiedBy>neumannova</cp:lastModifiedBy>
  <cp:revision>44</cp:revision>
  <dcterms:created xsi:type="dcterms:W3CDTF">2013-10-17T14:59:17Z</dcterms:created>
  <dcterms:modified xsi:type="dcterms:W3CDTF">2013-11-28T20:10:03Z</dcterms:modified>
</cp:coreProperties>
</file>