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media/media1.WAV" ContentType="audio/x-wav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82" r:id="rId2"/>
    <p:sldId id="283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6" r:id="rId11"/>
    <p:sldId id="269" r:id="rId12"/>
    <p:sldId id="263" r:id="rId13"/>
    <p:sldId id="267" r:id="rId14"/>
    <p:sldId id="264" r:id="rId15"/>
    <p:sldId id="268" r:id="rId16"/>
    <p:sldId id="272" r:id="rId17"/>
    <p:sldId id="275" r:id="rId18"/>
    <p:sldId id="265" r:id="rId19"/>
    <p:sldId id="273" r:id="rId20"/>
    <p:sldId id="274" r:id="rId21"/>
    <p:sldId id="278" r:id="rId22"/>
    <p:sldId id="271" r:id="rId23"/>
    <p:sldId id="277" r:id="rId24"/>
    <p:sldId id="281" r:id="rId25"/>
    <p:sldId id="270" r:id="rId26"/>
    <p:sldId id="276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C400D"/>
    <a:srgbClr val="663300"/>
    <a:srgbClr val="FFFF66"/>
    <a:srgbClr val="FFFFCC"/>
    <a:srgbClr val="FFFF00"/>
    <a:srgbClr val="CC3300"/>
    <a:srgbClr val="CC6600"/>
    <a:srgbClr val="FFB6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listopad 2013</a:t>
          </a:r>
          <a:endParaRPr lang="cs-CZ" sz="2000" dirty="0">
            <a:solidFill>
              <a:schemeClr val="tx1"/>
            </a:solidFill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VY_32_INOVACE_3B_20_Culture</a:t>
          </a:r>
          <a:endParaRPr lang="cs-CZ" sz="2000" b="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B4AB68-D9D5-4A93-A35D-6E107A5C44E9}" type="presOf" srcId="{CEBA0FA6-500F-48B5-B7A1-B51529BD38F2}" destId="{CAD3E342-3400-4A52-8AAC-15B5BF88AABE}" srcOrd="0" destOrd="0" presId="urn:microsoft.com/office/officeart/2005/8/layout/target3"/>
    <dgm:cxn modelId="{2BD6F1AE-3EB9-4644-9515-1B8CE57966B9}" type="presOf" srcId="{CEBA0FA6-500F-48B5-B7A1-B51529BD38F2}" destId="{02176FA0-10E9-44DC-9A54-485A362F109B}" srcOrd="1" destOrd="0" presId="urn:microsoft.com/office/officeart/2005/8/layout/target3"/>
    <dgm:cxn modelId="{CD7F145F-E57C-481D-B756-59C83BB2E1C5}" type="presOf" srcId="{4C35D32F-0EAB-4CD7-82EE-45574DC2A586}" destId="{8BEBB6EC-1DAA-4CAC-8A25-BC0FCBD5DBD5}" srcOrd="0" destOrd="0" presId="urn:microsoft.com/office/officeart/2005/8/layout/target3"/>
    <dgm:cxn modelId="{E930A257-F6C2-4D1D-8FC5-395AF028DBE2}" type="presOf" srcId="{B651F6E3-6281-48DB-9319-2AEAFDAE7572}" destId="{619D679B-A015-4ECF-8348-D1034C574F40}" srcOrd="0" destOrd="0" presId="urn:microsoft.com/office/officeart/2005/8/layout/target3"/>
    <dgm:cxn modelId="{8F7292A7-C888-4134-A0A1-C59946F4F787}" type="presOf" srcId="{BBE1F95E-D5AA-436D-B4F5-748C3834552C}" destId="{B5AA812A-7391-47E3-B3BF-07AB9DC3D00C}" srcOrd="1" destOrd="0" presId="urn:microsoft.com/office/officeart/2005/8/layout/target3"/>
    <dgm:cxn modelId="{0164FB91-745A-4609-B9E9-533B57298712}" type="presOf" srcId="{D1D4F407-5343-4D3F-B5B9-D407B03CAEB4}" destId="{AED2198E-93D5-4001-81B4-73124B309672}" srcOrd="1" destOrd="0" presId="urn:microsoft.com/office/officeart/2005/8/layout/target3"/>
    <dgm:cxn modelId="{A780A679-942F-44BA-A1F5-CE7BE5F7BE5A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C994F1-81B0-411D-96CE-61CA6849B139}" type="presOf" srcId="{4C35D32F-0EAB-4CD7-82EE-45574DC2A586}" destId="{890E4F0B-2866-4A3F-A3C7-2A14B1797930}" srcOrd="1" destOrd="0" presId="urn:microsoft.com/office/officeart/2005/8/layout/target3"/>
    <dgm:cxn modelId="{A8A2E7B3-9216-444B-856D-F5F4724BF7AC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3644FD60-AC20-4475-BDA7-3DEC8BD42E9B}" type="presOf" srcId="{757F3AB3-0718-4624-B441-E567A8F0AB56}" destId="{333A1088-737F-45CB-B68E-254E46348037}" srcOrd="0" destOrd="0" presId="urn:microsoft.com/office/officeart/2005/8/layout/target3"/>
    <dgm:cxn modelId="{1B0CAA56-D28A-460F-93E1-6FB6673380DA}" type="presOf" srcId="{D8197B8C-B260-4A16-BDF4-0947B075E274}" destId="{25B08C86-7E15-44DC-BE7F-FFB55DD49D12}" srcOrd="0" destOrd="0" presId="urn:microsoft.com/office/officeart/2005/8/layout/target3"/>
    <dgm:cxn modelId="{5541717E-6D08-4D04-860D-308E9A25E66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073143-13C4-4E7C-A982-32D33366F26E}" type="presOf" srcId="{D1D4F407-5343-4D3F-B5B9-D407B03CAEB4}" destId="{D005CE8C-CC26-4C3E-AC11-E15060ECD759}" srcOrd="0" destOrd="0" presId="urn:microsoft.com/office/officeart/2005/8/layout/target3"/>
    <dgm:cxn modelId="{677E4E04-CB0A-48D0-8083-B6F272E171A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60B676-57BF-4A90-979C-22CAD9F3229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086F5D2-6547-4F4F-90C3-B00A9A220040}" type="presParOf" srcId="{333A1088-737F-45CB-B68E-254E46348037}" destId="{F5ABB229-8D3B-4694-996A-96F23CF14429}" srcOrd="0" destOrd="0" presId="urn:microsoft.com/office/officeart/2005/8/layout/target3"/>
    <dgm:cxn modelId="{32E442B4-AE5D-4283-8AE3-B2DA07177834}" type="presParOf" srcId="{333A1088-737F-45CB-B68E-254E46348037}" destId="{F41139FD-01EE-4571-8B17-4FB00FC51163}" srcOrd="1" destOrd="0" presId="urn:microsoft.com/office/officeart/2005/8/layout/target3"/>
    <dgm:cxn modelId="{5551B3EF-CC24-4AC9-BC35-7570524030A8}" type="presParOf" srcId="{333A1088-737F-45CB-B68E-254E46348037}" destId="{D005CE8C-CC26-4C3E-AC11-E15060ECD759}" srcOrd="2" destOrd="0" presId="urn:microsoft.com/office/officeart/2005/8/layout/target3"/>
    <dgm:cxn modelId="{6DDC287C-555A-4539-89B2-EF5E472EC513}" type="presParOf" srcId="{333A1088-737F-45CB-B68E-254E46348037}" destId="{2C702D82-9B77-49B7-9568-BB8EB47C3372}" srcOrd="3" destOrd="0" presId="urn:microsoft.com/office/officeart/2005/8/layout/target3"/>
    <dgm:cxn modelId="{7DFB8D74-8EF9-4C56-B278-A01A7620845C}" type="presParOf" srcId="{333A1088-737F-45CB-B68E-254E46348037}" destId="{A52A0455-90FF-4808-ABD0-F02540D31D5A}" srcOrd="4" destOrd="0" presId="urn:microsoft.com/office/officeart/2005/8/layout/target3"/>
    <dgm:cxn modelId="{14E8F172-0838-4E58-AFEF-E5B42150D49F}" type="presParOf" srcId="{333A1088-737F-45CB-B68E-254E46348037}" destId="{6140AFEC-043D-4C43-A2F9-D0F5331DF3A3}" srcOrd="5" destOrd="0" presId="urn:microsoft.com/office/officeart/2005/8/layout/target3"/>
    <dgm:cxn modelId="{A5477930-ACDF-48D5-9BF2-D23A43F39ABB}" type="presParOf" srcId="{333A1088-737F-45CB-B68E-254E46348037}" destId="{9358AC05-5D7D-4327-9F80-1AD486AEA664}" srcOrd="6" destOrd="0" presId="urn:microsoft.com/office/officeart/2005/8/layout/target3"/>
    <dgm:cxn modelId="{8A18F2CF-5E86-430B-9D3A-4AC82694A5D3}" type="presParOf" srcId="{333A1088-737F-45CB-B68E-254E46348037}" destId="{313FC574-E1CD-4FB4-B054-0B805CE0447D}" srcOrd="7" destOrd="0" presId="urn:microsoft.com/office/officeart/2005/8/layout/target3"/>
    <dgm:cxn modelId="{178AA707-119F-4E7A-BCC7-3C1FD52C5358}" type="presParOf" srcId="{333A1088-737F-45CB-B68E-254E46348037}" destId="{619D679B-A015-4ECF-8348-D1034C574F40}" srcOrd="8" destOrd="0" presId="urn:microsoft.com/office/officeart/2005/8/layout/target3"/>
    <dgm:cxn modelId="{686B34EB-8444-4589-BAE2-84E18DAE0172}" type="presParOf" srcId="{333A1088-737F-45CB-B68E-254E46348037}" destId="{322283A8-4A27-4CDA-BAE3-F381106A9174}" srcOrd="9" destOrd="0" presId="urn:microsoft.com/office/officeart/2005/8/layout/target3"/>
    <dgm:cxn modelId="{2E8F87F4-F725-4FF6-8733-C2F596728234}" type="presParOf" srcId="{333A1088-737F-45CB-B68E-254E46348037}" destId="{FFC9F71D-1B4F-4AD9-A4A6-86ADEFC8AF5C}" srcOrd="10" destOrd="0" presId="urn:microsoft.com/office/officeart/2005/8/layout/target3"/>
    <dgm:cxn modelId="{4B735176-C356-4AF3-9851-06558C7980F8}" type="presParOf" srcId="{333A1088-737F-45CB-B68E-254E46348037}" destId="{25B08C86-7E15-44DC-BE7F-FFB55DD49D12}" srcOrd="11" destOrd="0" presId="urn:microsoft.com/office/officeart/2005/8/layout/target3"/>
    <dgm:cxn modelId="{AD327054-C03F-47B8-98CB-B668AA29C6AB}" type="presParOf" srcId="{333A1088-737F-45CB-B68E-254E46348037}" destId="{76644BE8-9D7C-4C09-B250-3D10AF48CBB7}" srcOrd="12" destOrd="0" presId="urn:microsoft.com/office/officeart/2005/8/layout/target3"/>
    <dgm:cxn modelId="{3D670FB5-B644-4EF7-9816-825E656E86AF}" type="presParOf" srcId="{333A1088-737F-45CB-B68E-254E46348037}" destId="{EE85B701-7295-41C0-BA7A-34D3756A2AE6}" srcOrd="13" destOrd="0" presId="urn:microsoft.com/office/officeart/2005/8/layout/target3"/>
    <dgm:cxn modelId="{EC2C9601-5BFA-4A3D-92BE-11007E6DBBAB}" type="presParOf" srcId="{333A1088-737F-45CB-B68E-254E46348037}" destId="{8BEBB6EC-1DAA-4CAC-8A25-BC0FCBD5DBD5}" srcOrd="14" destOrd="0" presId="urn:microsoft.com/office/officeart/2005/8/layout/target3"/>
    <dgm:cxn modelId="{442BC732-049A-47FB-A846-A76D6603A793}" type="presParOf" srcId="{333A1088-737F-45CB-B68E-254E46348037}" destId="{5955ED15-90AA-4F08-A8A5-1ED70581E58B}" srcOrd="15" destOrd="0" presId="urn:microsoft.com/office/officeart/2005/8/layout/target3"/>
    <dgm:cxn modelId="{8AA3053B-6D36-4B1B-8F0E-A2DAF4DB32F1}" type="presParOf" srcId="{333A1088-737F-45CB-B68E-254E46348037}" destId="{26528689-9DF4-4685-8F23-BABDBD774F07}" srcOrd="16" destOrd="0" presId="urn:microsoft.com/office/officeart/2005/8/layout/target3"/>
    <dgm:cxn modelId="{9AF58AB3-53B8-4B79-A832-E0FE274A829A}" type="presParOf" srcId="{333A1088-737F-45CB-B68E-254E46348037}" destId="{CAD3E342-3400-4A52-8AAC-15B5BF88AABE}" srcOrd="17" destOrd="0" presId="urn:microsoft.com/office/officeart/2005/8/layout/target3"/>
    <dgm:cxn modelId="{5DEA6DA3-12E5-4A6F-88DC-8581AADF471B}" type="presParOf" srcId="{333A1088-737F-45CB-B68E-254E46348037}" destId="{486F9B35-3F77-4B86-95AC-C956F2B86E44}" srcOrd="18" destOrd="0" presId="urn:microsoft.com/office/officeart/2005/8/layout/target3"/>
    <dgm:cxn modelId="{4D28A668-FA1F-429D-AB20-99E04E572D26}" type="presParOf" srcId="{333A1088-737F-45CB-B68E-254E46348037}" destId="{FE72208B-B9B5-47BF-B463-2DC6D6185814}" srcOrd="19" destOrd="0" presId="urn:microsoft.com/office/officeart/2005/8/layout/target3"/>
    <dgm:cxn modelId="{6327B03B-DAF6-44A1-947E-AFD0AE89321B}" type="presParOf" srcId="{333A1088-737F-45CB-B68E-254E46348037}" destId="{A5C228C9-6EC4-4821-934B-9E2EFBAB4497}" srcOrd="20" destOrd="0" presId="urn:microsoft.com/office/officeart/2005/8/layout/target3"/>
    <dgm:cxn modelId="{C2F6C2CA-BC13-49FD-8897-77D9F3DA430E}" type="presParOf" srcId="{333A1088-737F-45CB-B68E-254E46348037}" destId="{AED2198E-93D5-4001-81B4-73124B309672}" srcOrd="21" destOrd="0" presId="urn:microsoft.com/office/officeart/2005/8/layout/target3"/>
    <dgm:cxn modelId="{DF29E3A6-3CD6-4C4C-A861-BB0A9716B986}" type="presParOf" srcId="{333A1088-737F-45CB-B68E-254E46348037}" destId="{2BE915AB-18AA-4053-B92C-3BFC9ED204BB}" srcOrd="22" destOrd="0" presId="urn:microsoft.com/office/officeart/2005/8/layout/target3"/>
    <dgm:cxn modelId="{394E8F2E-D03E-4D5B-984B-B83F9F424B75}" type="presParOf" srcId="{333A1088-737F-45CB-B68E-254E46348037}" destId="{6BB5E863-4638-4E1D-BFDE-399D028AC4ED}" srcOrd="23" destOrd="0" presId="urn:microsoft.com/office/officeart/2005/8/layout/target3"/>
    <dgm:cxn modelId="{E710DAAB-F412-4DBA-8AA6-6D8A7D219DBA}" type="presParOf" srcId="{333A1088-737F-45CB-B68E-254E46348037}" destId="{5A5FFA88-C948-4069-8E93-59FA12366E83}" srcOrd="24" destOrd="0" presId="urn:microsoft.com/office/officeart/2005/8/layout/target3"/>
    <dgm:cxn modelId="{B1B35739-C131-4DBE-9D2C-F06D4CA02F80}" type="presParOf" srcId="{333A1088-737F-45CB-B68E-254E46348037}" destId="{890E4F0B-2866-4A3F-A3C7-2A14B1797930}" srcOrd="25" destOrd="0" presId="urn:microsoft.com/office/officeart/2005/8/layout/target3"/>
    <dgm:cxn modelId="{43264A25-A4A9-4538-85A9-304257617744}" type="presParOf" srcId="{333A1088-737F-45CB-B68E-254E46348037}" destId="{02176FA0-10E9-44DC-9A54-485A362F109B}" srcOrd="26" destOrd="0" presId="urn:microsoft.com/office/officeart/2005/8/layout/target3"/>
    <dgm:cxn modelId="{64A3977A-9E11-4494-9468-3BC5057C6BE5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VY_32_INOVACE_3B_20_Culture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listopad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DE007-5605-4DE1-8BE5-63AFACDFA75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99430F-D111-48A2-B643-DD91AAFE4F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2839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99430F-D111-48A2-B643-DD91AAFE4F5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1899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1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lliam_Shakespeare" TargetMode="External"/><Relationship Id="rId7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6" Type="http://schemas.openxmlformats.org/officeDocument/2006/relationships/image" Target="../media/image18.png"/><Relationship Id="rId5" Type="http://schemas.microsoft.com/office/2007/relationships/media" Target="../media/media1.WAV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dk.cz/en/repertoire/22-aida/" TargetMode="External"/><Relationship Id="rId5" Type="http://schemas.openxmlformats.org/officeDocument/2006/relationships/hyperlink" Target="http://www.narodni-divadlo.cz/en/programme" TargetMode="External"/><Relationship Id="rId4" Type="http://schemas.openxmlformats.org/officeDocument/2006/relationships/hyperlink" Target="http://vstupenky.ticket-art.cz/index.php?pg=kategorie_predstaveni&amp;kat=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cs.wikipedia.org/wiki/Seznam_%C4%8Desk%C3%BDch_hudebn%C3%ADch_skupi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admin\AppData\Local\Microsoft\Windows\Temporary%20Internet%20Files\Content.IE5\0IUHG890\MS900074195%5b1%5d.mid" TargetMode="External"/><Relationship Id="rId6" Type="http://schemas.openxmlformats.org/officeDocument/2006/relationships/image" Target="../media/image24.png"/><Relationship Id="rId5" Type="http://schemas.openxmlformats.org/officeDocument/2006/relationships/hyperlink" Target="http://www.ceskyslavikmattoni.cz/objev-roku-2013/cmsarticle/" TargetMode="Externa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admin\AppData\Local\Microsoft\Windows\Temporary%20Internet%20Files\Content.IE5\MZFI9CWU\MS900054309%5b1%5d.mid" TargetMode="External"/><Relationship Id="rId6" Type="http://schemas.openxmlformats.org/officeDocument/2006/relationships/image" Target="../media/image26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5.jpeg"/><Relationship Id="rId2" Type="http://schemas.openxmlformats.org/officeDocument/2006/relationships/audio" Target="file:///C:\Users\admin\AppData\Local\Microsoft\Windows\Temporary%20Internet%20Files\Content.IE5\BIBUSXGR\MS900082211%5b1%5d.mid" TargetMode="External"/><Relationship Id="rId1" Type="http://schemas.openxmlformats.org/officeDocument/2006/relationships/audio" Target="file:///C:\Users\admin\AppData\Local\Microsoft\Windows\Temporary%20Internet%20Files\Content.IE5\KE6TJJ0T\dglxasset%5b1%5d.mid" TargetMode="Externa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10" Type="http://schemas.openxmlformats.org/officeDocument/2006/relationships/image" Target="../media/image38.png"/><Relationship Id="rId4" Type="http://schemas.openxmlformats.org/officeDocument/2006/relationships/image" Target="../media/image32.jpeg"/><Relationship Id="rId9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png"/><Relationship Id="rId2" Type="http://schemas.openxmlformats.org/officeDocument/2006/relationships/audio" Target="file:///C:\Users\admin\AppData\Local\Microsoft\Windows\Temporary%20Internet%20Files\Content.IE5\K33EA7V5\MS900074186%5b1%5d.mid" TargetMode="External"/><Relationship Id="rId1" Type="http://schemas.openxmlformats.org/officeDocument/2006/relationships/audio" Target="file:///C:\Users\admin\AppData\Local\Microsoft\Windows\Temporary%20Internet%20Files\Content.IE5\R25N6JJS\MS900065451%5b1%5d.mid" TargetMode="External"/><Relationship Id="rId6" Type="http://schemas.openxmlformats.org/officeDocument/2006/relationships/image" Target="../media/image41.jpeg"/><Relationship Id="rId11" Type="http://schemas.openxmlformats.org/officeDocument/2006/relationships/image" Target="../media/image46.jpe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Printmaking" TargetMode="External"/><Relationship Id="rId2" Type="http://schemas.openxmlformats.org/officeDocument/2006/relationships/hyperlink" Target="http://www.mesto-trebenice.cz/frantisek-hora/d-11049/p1=472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pm.cz/?language=e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RotundaRip.jpg" TargetMode="External"/><Relationship Id="rId2" Type="http://schemas.openxmlformats.org/officeDocument/2006/relationships/hyperlink" Target="http://en.wikipedia.org/wiki/Arch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hyperlink" Target="http://cs.wikipedia.org/wiki/Soubor:Bazilika_Svat%C3%A9ho_Ji%C5%99%C3%AD.jpg" TargetMode="External"/><Relationship Id="rId4" Type="http://schemas.openxmlformats.org/officeDocument/2006/relationships/image" Target="../media/image4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hyperlink" Target="http://cs.wikipedia.org/wiki/Soubor:Praha,_Katedr%C3%A1la,_JV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hyperlink" Target="//upload.wikimedia.org/wikipedia/commons/3/30/V%C3%ADt_-_vitr%C3%A1%C5%BE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cs.wikipedia.org/wiki/Soubor:Litomysl_zamek_od_JZ_DSCN062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jpeg"/><Relationship Id="rId4" Type="http://schemas.openxmlformats.org/officeDocument/2006/relationships/hyperlink" Target="//upload.wikimedia.org/wikipedia/commons/9/90/Breznice_PB_CZ_chateau_sgraffito_detail_605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55.jpeg"/><Relationship Id="rId2" Type="http://schemas.openxmlformats.org/officeDocument/2006/relationships/hyperlink" Target="http://en.wikipedia.org/wiki/File:Operation_Banner_Service_Held_at_St_Pauls_Cathedral_in_2008_MOD_4515183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St_Pauls_aerial.jpg" TargetMode="External"/><Relationship Id="rId5" Type="http://schemas.openxmlformats.org/officeDocument/2006/relationships/image" Target="../media/image54.jpeg"/><Relationship Id="rId4" Type="http://schemas.openxmlformats.org/officeDocument/2006/relationships/hyperlink" Target="//upload.wikimedia.org/wikipedia/commons/d/df/Iglesia_de_San_Nicol%C3%A1s,_Praga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hyperlink" Target="//upload.wikimedia.org/wikipedia/commons/7/77/Nove_hrady_zamek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hyperlink" Target="//upload.wikimedia.org/wikipedia/commons/6/6a/6414A_1_copy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9/Praha,_Katedr%C3%A1la,_JV_01.jpg/605px-Praha,_Katedr%C3%A1la,_JV_01.jpg" TargetMode="External"/><Relationship Id="rId2" Type="http://schemas.openxmlformats.org/officeDocument/2006/relationships/hyperlink" Target="http://upload.wikimedia.org/wikipedia/commons/thumb/d/dc/RotundaRip.jpg/435px-RotundaRip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a/St_Pauls_aerial.jpg/390px-St_Pauls_aerial.jpg" TargetMode="External"/><Relationship Id="rId2" Type="http://schemas.openxmlformats.org/officeDocument/2006/relationships/hyperlink" Target="http://upload.wikimedia.org/wikipedia/commons/thumb/5/50/Operation_Banner_Service_Held_at_St_Pauls_Cathedral_in_2008_MOD_45151837.jpg/280px-Operation_Banner_Service_Held_at_St_Pauls_Cathedral_in_2008_MOD_45151837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d/df/Iglesia_de_San_Nicol%C3%A1s,_Praga.JPG/800px-Iglesia_de_San_Nicol%C3%A1s,_Prag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72366994"/>
              </p:ext>
            </p:extLst>
          </p:nvPr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2485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</a:t>
            </a:r>
            <a:r>
              <a:rPr lang="cs-CZ" sz="2000" dirty="0" smtClean="0">
                <a:latin typeface="Times New Roman" pitchFamily="18" charset="0"/>
              </a:rPr>
              <a:t>Prezentace  „</a:t>
            </a:r>
            <a:r>
              <a:rPr lang="cs-CZ" sz="2000" dirty="0" err="1" smtClean="0">
                <a:latin typeface="Times New Roman" pitchFamily="18" charset="0"/>
              </a:rPr>
              <a:t>Culture</a:t>
            </a:r>
            <a:r>
              <a:rPr lang="cs-CZ" sz="2000" dirty="0" smtClean="0">
                <a:latin typeface="Times New Roman" pitchFamily="18" charset="0"/>
              </a:rPr>
              <a:t>“ je určena k opakování a přípravě k maturitní zkoušce z anglického jazyka zejména pro žáky septimy, oktávy, třetích a čtvrtých ročníků gymnázia. Materiál může být stejně tak použit i pro mladší žáky.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		„</a:t>
            </a:r>
            <a:r>
              <a:rPr lang="cs-CZ" sz="2000" dirty="0" err="1" smtClean="0">
                <a:latin typeface="Times New Roman" pitchFamily="18" charset="0"/>
              </a:rPr>
              <a:t>Culture</a:t>
            </a:r>
            <a:r>
              <a:rPr lang="cs-CZ" sz="2000" dirty="0" smtClean="0">
                <a:latin typeface="Times New Roman" pitchFamily="18" charset="0"/>
              </a:rPr>
              <a:t>“ se omezuje pouze na divadlo, hudbu, umění a architekturu, a proto nemusí přesahovat jednu vyučovací hodinu.(Rozvíjí  DUM s názvem </a:t>
            </a:r>
            <a:r>
              <a:rPr lang="cs-CZ" sz="2000" dirty="0" err="1" smtClean="0">
                <a:latin typeface="Times New Roman" pitchFamily="18" charset="0"/>
              </a:rPr>
              <a:t>Leisure</a:t>
            </a:r>
            <a:r>
              <a:rPr lang="cs-CZ" sz="2000" dirty="0" smtClean="0">
                <a:latin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</a:rPr>
              <a:t>time</a:t>
            </a:r>
            <a:r>
              <a:rPr lang="cs-CZ" sz="2000" dirty="0" smtClean="0">
                <a:latin typeface="Times New Roman" pitchFamily="18" charset="0"/>
              </a:rPr>
              <a:t>.) Slovní zásoba je  spojena s návštěvou divadla, pojmenováním základních hudebních nástrojů a stavebních slohů. Žáci se snaží sami pohovořit na téma nastíněné vizuálně i textem,  a poté se jim nabídne slovní zásoba pro rekapitulaci. Žák řeší úkoly (označené hnědou hvězdičkou) s využitím </a:t>
            </a:r>
            <a:r>
              <a:rPr lang="cs-CZ" sz="2000" smtClean="0">
                <a:latin typeface="Times New Roman" pitchFamily="18" charset="0"/>
              </a:rPr>
              <a:t>hypertextových odkazů.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23703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58975"/>
            <a:ext cx="7772400" cy="1470025"/>
          </a:xfrm>
          <a:solidFill>
            <a:srgbClr val="FF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ContrastingRightFacing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CULTURE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635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920880" cy="1752600"/>
          </a:xfrm>
          <a:solidFill>
            <a:srgbClr val="FFC000"/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Chosen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topics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:</a:t>
            </a:r>
          </a:p>
          <a:p>
            <a:r>
              <a:rPr lang="cs-CZ" sz="4400" b="1" dirty="0" err="1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theatre</a:t>
            </a:r>
            <a:r>
              <a:rPr lang="cs-CZ" sz="4400" b="1" dirty="0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, music, </a:t>
            </a:r>
            <a:r>
              <a:rPr lang="cs-CZ" sz="4400" b="1" dirty="0" err="1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art</a:t>
            </a:r>
            <a:r>
              <a:rPr lang="cs-CZ" sz="4400" b="1" dirty="0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, </a:t>
            </a:r>
            <a:r>
              <a:rPr lang="cs-CZ" sz="4400" b="1" dirty="0" err="1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architecture</a:t>
            </a:r>
            <a:r>
              <a:rPr lang="cs-CZ" sz="4400" b="1" dirty="0" smtClean="0">
                <a:ln w="11430">
                  <a:solidFill>
                    <a:srgbClr val="FFFF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 </a:t>
            </a:r>
            <a:endParaRPr lang="cs-CZ" sz="4400" b="1" dirty="0">
              <a:ln w="11430">
                <a:solidFill>
                  <a:srgbClr val="FFFF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</a:rPr>
              <a:t>Permanent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</a:rPr>
              <a:t>theatre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buildings</a:t>
            </a:r>
            <a:r>
              <a:rPr lang="cs-CZ" sz="2400" dirty="0" smtClean="0">
                <a:ln w="11430">
                  <a:noFill/>
                </a:ln>
              </a:rPr>
              <a:t>  </a:t>
            </a:r>
            <a:r>
              <a:rPr lang="cs-CZ" sz="2400" dirty="0" smtClean="0">
                <a:ln w="11430">
                  <a:noFill/>
                </a:ln>
                <a:effectLst/>
              </a:rPr>
              <a:t>are not in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every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town</a:t>
            </a:r>
            <a:r>
              <a:rPr lang="cs-CZ" sz="2400" dirty="0" smtClean="0">
                <a:ln w="11430">
                  <a:noFill/>
                </a:ln>
                <a:effectLst/>
              </a:rPr>
              <a:t> in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Czech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Republic</a:t>
            </a:r>
            <a:r>
              <a:rPr lang="cs-CZ" sz="2400" dirty="0" smtClean="0">
                <a:ln w="11430">
                  <a:noFill/>
                </a:ln>
                <a:effectLst/>
              </a:rPr>
              <a:t>(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theatre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company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can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act</a:t>
            </a:r>
            <a:r>
              <a:rPr lang="cs-CZ" sz="2400" dirty="0" smtClean="0">
                <a:ln w="11430">
                  <a:noFill/>
                </a:ln>
                <a:effectLst/>
              </a:rPr>
              <a:t> on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stage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  <a:effectLst/>
              </a:rPr>
              <a:t>	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of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local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cultural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house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s</a:t>
            </a:r>
            <a:r>
              <a:rPr lang="cs-CZ" sz="2400" dirty="0" smtClean="0">
                <a:ln w="11430">
                  <a:noFill/>
                </a:ln>
                <a:effectLst/>
              </a:rPr>
              <a:t>(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centres</a:t>
            </a:r>
            <a:r>
              <a:rPr lang="cs-CZ" sz="2400" dirty="0" smtClean="0">
                <a:ln w="11430">
                  <a:noFill/>
                </a:ln>
                <a:effectLst/>
              </a:rPr>
              <a:t>),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too</a:t>
            </a:r>
            <a:r>
              <a:rPr lang="cs-CZ" sz="2400" dirty="0" smtClean="0">
                <a:ln w="11430">
                  <a:noFill/>
                </a:ln>
                <a:effectLst/>
              </a:rPr>
              <a:t>),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it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is</a:t>
            </a:r>
            <a:r>
              <a:rPr lang="cs-CZ" sz="2400" dirty="0" smtClean="0">
                <a:ln w="11430">
                  <a:noFill/>
                </a:ln>
                <a:effectLst/>
              </a:rPr>
              <a:t> a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special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occasion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>
                <a:ln w="11430">
                  <a:noFill/>
                </a:ln>
                <a:effectLst/>
              </a:rPr>
              <a:t>when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going</a:t>
            </a:r>
            <a:r>
              <a:rPr lang="cs-CZ" sz="2400" dirty="0" smtClean="0">
                <a:ln w="11430">
                  <a:noFill/>
                </a:ln>
                <a:effectLst/>
              </a:rPr>
              <a:t> to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theatre</a:t>
            </a:r>
            <a:r>
              <a:rPr lang="cs-CZ" sz="2400" dirty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we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wear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festive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/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formal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clothes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/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evening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dress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 –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we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are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dressed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up</a:t>
            </a:r>
          </a:p>
          <a:p>
            <a:pPr>
              <a:buNone/>
            </a:pPr>
            <a:endParaRPr lang="cs-CZ" sz="2400" dirty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</p:txBody>
      </p:sp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0"/>
            <a:ext cx="1931213" cy="1472184"/>
          </a:xfrm>
          <a:prstGeom prst="rect">
            <a:avLst/>
          </a:prstGeom>
          <a:noFill/>
        </p:spPr>
      </p:pic>
      <p:pic>
        <p:nvPicPr>
          <p:cNvPr id="1035" name="Picture 11" descr="C:\Users\admin\AppData\Local\Microsoft\Windows\Temporary Internet Files\Content.IE5\KE6TJJ0T\MC9002939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645024"/>
            <a:ext cx="1375032" cy="1569433"/>
          </a:xfrm>
          <a:prstGeom prst="rect">
            <a:avLst/>
          </a:prstGeom>
          <a:noFill/>
        </p:spPr>
      </p:pic>
      <p:pic>
        <p:nvPicPr>
          <p:cNvPr id="1037" name="Picture 13" descr="C:\Users\admin\AppData\Local\Microsoft\Windows\Temporary Internet Files\Content.IE5\K33EA7V5\MC90044132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717032"/>
            <a:ext cx="1735088" cy="1735088"/>
          </a:xfrm>
          <a:prstGeom prst="rect">
            <a:avLst/>
          </a:prstGeom>
          <a:noFill/>
        </p:spPr>
      </p:pic>
      <p:pic>
        <p:nvPicPr>
          <p:cNvPr id="1040" name="Picture 16" descr="C:\Users\admin\AppData\Local\Microsoft\Windows\Temporary Internet Files\Content.IE5\MZFI9CWU\MC9003607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573016"/>
            <a:ext cx="1592128" cy="2736083"/>
          </a:xfrm>
          <a:prstGeom prst="rect">
            <a:avLst/>
          </a:prstGeom>
          <a:noFill/>
        </p:spPr>
      </p:pic>
      <p:pic>
        <p:nvPicPr>
          <p:cNvPr id="1042" name="Picture 18" descr="C:\Users\admin\AppData\Local\Microsoft\Windows\Temporary Internet Files\Content.IE5\0IUHG890\MP90043165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3789040"/>
            <a:ext cx="1340768" cy="1340768"/>
          </a:xfrm>
          <a:prstGeom prst="rect">
            <a:avLst/>
          </a:prstGeom>
          <a:noFill/>
        </p:spPr>
      </p:pic>
      <p:pic>
        <p:nvPicPr>
          <p:cNvPr id="22" name="Picture 14" descr="C:\Users\admin\AppData\Local\Microsoft\Windows\Temporary Internet Files\Content.IE5\8B2KY4MX\MP9004424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3717032"/>
            <a:ext cx="840093" cy="126014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83094" y="5229200"/>
            <a:ext cx="837781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His </a:t>
            </a:r>
            <a:r>
              <a:rPr lang="cs-CZ" sz="2400" dirty="0" err="1" smtClean="0"/>
              <a:t>festive</a:t>
            </a:r>
            <a:r>
              <a:rPr lang="cs-CZ" sz="2400" dirty="0" smtClean="0"/>
              <a:t> </a:t>
            </a:r>
            <a:r>
              <a:rPr lang="cs-CZ" sz="2400" dirty="0" err="1" smtClean="0"/>
              <a:t>clothes</a:t>
            </a:r>
            <a:r>
              <a:rPr lang="cs-CZ" sz="2400" dirty="0" smtClean="0"/>
              <a:t> </a:t>
            </a:r>
            <a:r>
              <a:rPr lang="cs-CZ" sz="2400" dirty="0" err="1" smtClean="0"/>
              <a:t>consist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a </a:t>
            </a:r>
            <a:r>
              <a:rPr lang="cs-CZ" sz="2400" dirty="0" err="1" smtClean="0"/>
              <a:t>dark</a:t>
            </a:r>
            <a:r>
              <a:rPr lang="cs-CZ" sz="2400" dirty="0" smtClean="0"/>
              <a:t> suit (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</a:t>
            </a:r>
            <a:r>
              <a:rPr lang="cs-CZ" sz="2400" dirty="0" err="1" smtClean="0"/>
              <a:t>jacket</a:t>
            </a:r>
            <a:r>
              <a:rPr lang="cs-CZ" sz="2400" dirty="0" smtClean="0"/>
              <a:t>), a </a:t>
            </a:r>
            <a:r>
              <a:rPr lang="cs-CZ" sz="2400" dirty="0" err="1" smtClean="0"/>
              <a:t>shirt</a:t>
            </a:r>
            <a:r>
              <a:rPr lang="cs-CZ" sz="2400" dirty="0" smtClean="0"/>
              <a:t> (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</a:t>
            </a:r>
            <a:r>
              <a:rPr lang="cs-CZ" sz="2400" dirty="0" err="1" smtClean="0"/>
              <a:t>light</a:t>
            </a:r>
            <a:r>
              <a:rPr lang="cs-CZ" sz="2400" dirty="0" smtClean="0"/>
              <a:t>), </a:t>
            </a:r>
            <a:r>
              <a:rPr lang="cs-CZ" sz="2400" dirty="0" smtClean="0"/>
              <a:t>a </a:t>
            </a:r>
            <a:r>
              <a:rPr lang="cs-CZ" sz="2400" dirty="0" err="1" smtClean="0"/>
              <a:t>bowtie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a </a:t>
            </a:r>
            <a:r>
              <a:rPr lang="cs-CZ" sz="2400" dirty="0" err="1" smtClean="0"/>
              <a:t>tie</a:t>
            </a:r>
            <a:r>
              <a:rPr lang="cs-CZ" sz="2400" dirty="0" smtClean="0"/>
              <a:t>, </a:t>
            </a:r>
            <a:r>
              <a:rPr lang="cs-CZ" sz="2400" dirty="0" err="1" smtClean="0"/>
              <a:t>well</a:t>
            </a:r>
            <a:r>
              <a:rPr lang="cs-CZ" sz="2400" dirty="0" smtClean="0"/>
              <a:t> </a:t>
            </a:r>
            <a:r>
              <a:rPr lang="cs-CZ" sz="2400" dirty="0" err="1" smtClean="0"/>
              <a:t>cleaned</a:t>
            </a:r>
            <a:r>
              <a:rPr lang="cs-CZ" sz="2400" dirty="0" smtClean="0"/>
              <a:t>/</a:t>
            </a:r>
            <a:r>
              <a:rPr lang="cs-CZ" sz="2400" dirty="0" err="1" smtClean="0"/>
              <a:t>creamed</a:t>
            </a:r>
            <a:r>
              <a:rPr lang="cs-CZ" sz="2400" dirty="0" smtClean="0"/>
              <a:t>  and </a:t>
            </a:r>
            <a:r>
              <a:rPr lang="cs-CZ" sz="2400" dirty="0" err="1" smtClean="0"/>
              <a:t>polished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39552" y="3717032"/>
            <a:ext cx="814647" cy="46166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2400" dirty="0" err="1" smtClean="0"/>
              <a:t>men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festive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/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formal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clothes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/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evening</a:t>
            </a:r>
            <a:r>
              <a:rPr lang="cs-CZ" sz="2400" dirty="0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solidFill>
                  <a:srgbClr val="C00000"/>
                </a:solidFill>
                <a:effectLst/>
              </a:rPr>
              <a:t>dress</a:t>
            </a:r>
            <a:endParaRPr lang="cs-CZ" sz="2400" dirty="0" smtClean="0">
              <a:ln w="11430">
                <a:noFill/>
              </a:ln>
              <a:solidFill>
                <a:srgbClr val="C00000"/>
              </a:solidFill>
              <a:effectLst/>
            </a:endParaRPr>
          </a:p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</p:txBody>
      </p:sp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0"/>
            <a:ext cx="1931213" cy="1472184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280280" y="5301208"/>
            <a:ext cx="8583440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 </a:t>
            </a:r>
            <a:r>
              <a:rPr lang="cs-CZ" sz="2400" dirty="0" err="1" smtClean="0"/>
              <a:t>dress</a:t>
            </a:r>
            <a:r>
              <a:rPr lang="cs-CZ" sz="2400" dirty="0" smtClean="0"/>
              <a:t>/</a:t>
            </a:r>
            <a:r>
              <a:rPr lang="cs-CZ" sz="2400" dirty="0" err="1" smtClean="0"/>
              <a:t>gown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an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elegant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dress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/a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ladies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suit/a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skirt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and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blouse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)</a:t>
            </a:r>
            <a:r>
              <a:rPr lang="cs-CZ" sz="2400" dirty="0" smtClean="0"/>
              <a:t>, </a:t>
            </a:r>
            <a:r>
              <a:rPr lang="cs-CZ" sz="2400" dirty="0" err="1" smtClean="0"/>
              <a:t>shoes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a </a:t>
            </a:r>
            <a:r>
              <a:rPr lang="cs-CZ" sz="2400" dirty="0" err="1" smtClean="0"/>
              <a:t>stilleto</a:t>
            </a:r>
            <a:r>
              <a:rPr lang="cs-CZ" sz="2400" dirty="0" smtClean="0"/>
              <a:t> </a:t>
            </a:r>
            <a:r>
              <a:rPr lang="cs-CZ" sz="2400" dirty="0" err="1" smtClean="0"/>
              <a:t>heel</a:t>
            </a:r>
            <a:r>
              <a:rPr lang="cs-CZ" sz="2400" dirty="0" smtClean="0"/>
              <a:t>, </a:t>
            </a:r>
            <a:r>
              <a:rPr lang="cs-CZ" sz="2400" dirty="0" err="1" smtClean="0"/>
              <a:t>accessories</a:t>
            </a:r>
            <a:r>
              <a:rPr lang="cs-CZ" sz="2400" dirty="0" smtClean="0"/>
              <a:t>-</a:t>
            </a:r>
            <a:r>
              <a:rPr lang="cs-CZ" sz="2400" dirty="0" err="1" smtClean="0"/>
              <a:t>handbag</a:t>
            </a:r>
            <a:r>
              <a:rPr lang="cs-CZ" sz="2400" dirty="0" smtClean="0"/>
              <a:t>, </a:t>
            </a:r>
            <a:r>
              <a:rPr lang="cs-CZ" sz="2400" dirty="0" err="1" smtClean="0"/>
              <a:t>jewellery</a:t>
            </a:r>
            <a:endParaRPr lang="cs-CZ" sz="2400" dirty="0"/>
          </a:p>
        </p:txBody>
      </p:sp>
      <p:pic>
        <p:nvPicPr>
          <p:cNvPr id="12" name="Picture 4" descr="C:\Users\admin\AppData\Local\Microsoft\Windows\Temporary Internet Files\Content.IE5\R25N6JJS\MC9002406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429000"/>
            <a:ext cx="1494130" cy="1825142"/>
          </a:xfrm>
          <a:prstGeom prst="rect">
            <a:avLst/>
          </a:prstGeom>
          <a:noFill/>
        </p:spPr>
      </p:pic>
      <p:pic>
        <p:nvPicPr>
          <p:cNvPr id="2053" name="Picture 5" descr="C:\Users\admin\AppData\Local\Microsoft\Windows\Temporary Internet Files\Content.IE5\AORQ2QD9\MC9003826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420888"/>
            <a:ext cx="1728192" cy="2419469"/>
          </a:xfrm>
          <a:prstGeom prst="rect">
            <a:avLst/>
          </a:prstGeom>
          <a:noFill/>
        </p:spPr>
      </p:pic>
      <p:pic>
        <p:nvPicPr>
          <p:cNvPr id="2054" name="Picture 6" descr="C:\Users\admin\AppData\Local\Microsoft\Windows\Temporary Internet Files\Content.IE5\0IUHG890\MC9003607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2060848"/>
            <a:ext cx="1025042" cy="1839773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539552" y="4869160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w</a:t>
            </a:r>
            <a:r>
              <a:rPr lang="cs-CZ" sz="2400" dirty="0" err="1" smtClean="0"/>
              <a:t>omen</a:t>
            </a:r>
            <a:r>
              <a:rPr lang="cs-CZ" sz="2400" dirty="0" smtClean="0"/>
              <a:t> </a:t>
            </a:r>
            <a:r>
              <a:rPr lang="cs-CZ" sz="2400" dirty="0" err="1" smtClean="0"/>
              <a:t>wear</a:t>
            </a:r>
            <a:r>
              <a:rPr lang="cs-CZ" sz="2400" dirty="0" smtClean="0"/>
              <a:t>: </a:t>
            </a:r>
            <a:endParaRPr lang="cs-CZ" sz="2400" dirty="0"/>
          </a:p>
        </p:txBody>
      </p:sp>
      <p:pic>
        <p:nvPicPr>
          <p:cNvPr id="18" name="Picture 6" descr="C:\Users\admin\AppData\Local\Microsoft\Windows\Temporary Internet Files\Content.IE5\0IUHG890\MC9003340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645024"/>
            <a:ext cx="1813255" cy="1348740"/>
          </a:xfrm>
          <a:prstGeom prst="rect">
            <a:avLst/>
          </a:prstGeom>
          <a:noFill/>
        </p:spPr>
      </p:pic>
      <p:pic>
        <p:nvPicPr>
          <p:cNvPr id="2056" name="Picture 8" descr="C:\Users\admin\AppData\Local\Microsoft\Windows\Temporary Internet Files\Content.IE5\0IUHG890\MP9004049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61454" y="3573016"/>
            <a:ext cx="1310546" cy="936104"/>
          </a:xfrm>
          <a:prstGeom prst="rect">
            <a:avLst/>
          </a:prstGeom>
          <a:noFill/>
        </p:spPr>
      </p:pic>
      <p:pic>
        <p:nvPicPr>
          <p:cNvPr id="2057" name="Picture 9" descr="C:\Users\admin\AppData\Local\Microsoft\Windows\Temporary Internet Files\Content.IE5\AORQ2QD9\MC90040642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4077072"/>
            <a:ext cx="703676" cy="755526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2915816" y="1859340"/>
            <a:ext cx="57606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After</a:t>
            </a:r>
            <a:r>
              <a:rPr lang="cs-CZ" sz="2400" dirty="0" smtClean="0"/>
              <a:t> </a:t>
            </a:r>
            <a:r>
              <a:rPr lang="cs-CZ" sz="2400" dirty="0" err="1" smtClean="0"/>
              <a:t>taking</a:t>
            </a:r>
            <a:r>
              <a:rPr lang="cs-CZ" sz="2400" dirty="0" smtClean="0"/>
              <a:t> </a:t>
            </a:r>
            <a:r>
              <a:rPr lang="cs-CZ" sz="2400" dirty="0" err="1" smtClean="0"/>
              <a:t>off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coats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cloakroom</a:t>
            </a:r>
            <a:r>
              <a:rPr lang="cs-CZ" sz="2400" dirty="0" smtClean="0"/>
              <a:t>,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attendat</a:t>
            </a:r>
            <a:r>
              <a:rPr lang="cs-CZ" sz="2400" dirty="0" smtClean="0"/>
              <a:t>/</a:t>
            </a:r>
            <a:r>
              <a:rPr lang="cs-CZ" sz="2400" dirty="0" err="1" smtClean="0">
                <a:solidFill>
                  <a:srgbClr val="C00000"/>
                </a:solidFill>
              </a:rPr>
              <a:t>usherette</a:t>
            </a:r>
            <a:r>
              <a:rPr lang="cs-CZ" sz="2400" dirty="0" smtClean="0"/>
              <a:t> </a:t>
            </a:r>
            <a:r>
              <a:rPr lang="cs-CZ" sz="2400" dirty="0" err="1" smtClean="0"/>
              <a:t>shows</a:t>
            </a:r>
            <a:r>
              <a:rPr lang="cs-CZ" sz="2400" dirty="0" smtClean="0"/>
              <a:t> </a:t>
            </a:r>
            <a:r>
              <a:rPr lang="cs-CZ" sz="2400" dirty="0" err="1" smtClean="0"/>
              <a:t>us</a:t>
            </a:r>
            <a:r>
              <a:rPr lang="cs-CZ" sz="2400" dirty="0" smtClean="0"/>
              <a:t> 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seat</a:t>
            </a:r>
            <a:r>
              <a:rPr lang="cs-CZ" sz="2400" dirty="0" smtClean="0"/>
              <a:t>  and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buy</a:t>
            </a:r>
            <a:r>
              <a:rPr lang="cs-CZ" sz="2400" dirty="0" smtClean="0"/>
              <a:t> a </a:t>
            </a:r>
            <a:r>
              <a:rPr lang="cs-CZ" sz="2400" dirty="0" err="1" smtClean="0"/>
              <a:t>programme</a:t>
            </a:r>
            <a:r>
              <a:rPr lang="cs-CZ" sz="2400" dirty="0" smtClean="0"/>
              <a:t> to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the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cast</a:t>
            </a:r>
            <a:r>
              <a:rPr lang="cs-CZ" sz="2400" dirty="0" smtClean="0"/>
              <a:t>; </a:t>
            </a:r>
            <a:r>
              <a:rPr lang="cs-CZ" sz="2400" dirty="0" err="1" smtClean="0"/>
              <a:t>between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acts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interval</a:t>
            </a:r>
            <a:r>
              <a:rPr lang="cs-CZ" sz="2400" dirty="0" smtClean="0"/>
              <a:t> (to </a:t>
            </a:r>
            <a:r>
              <a:rPr lang="cs-CZ" sz="2400" dirty="0" err="1" smtClean="0"/>
              <a:t>stretch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body) </a:t>
            </a:r>
            <a:endParaRPr lang="cs-CZ" dirty="0"/>
          </a:p>
        </p:txBody>
      </p:sp>
      <p:pic>
        <p:nvPicPr>
          <p:cNvPr id="2060" name="Picture 12" descr="C:\Users\admin\AppData\Local\Microsoft\Windows\Temporary Internet Files\Content.IE5\R25N6JJS\MC90025099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509120"/>
            <a:ext cx="1067779" cy="6462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smtClean="0">
                <a:ln w="11430">
                  <a:noFill/>
                </a:ln>
                <a:effectLst/>
              </a:rPr>
              <a:t>Just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before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performance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lights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smtClean="0">
                <a:ln w="11430">
                  <a:noFill/>
                </a:ln>
                <a:effectLst/>
              </a:rPr>
              <a:t>go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out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and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</a:p>
          <a:p>
            <a:pPr>
              <a:buNone/>
            </a:pPr>
            <a:r>
              <a:rPr lang="cs-CZ" sz="2400" dirty="0">
                <a:ln w="11430">
                  <a:noFill/>
                </a:ln>
                <a:effectLst/>
              </a:rPr>
              <a:t>	</a:t>
            </a:r>
            <a:r>
              <a:rPr lang="cs-CZ" sz="2400" dirty="0" smtClean="0">
                <a:ln w="11430">
                  <a:noFill/>
                </a:ln>
                <a:effectLst/>
              </a:rPr>
              <a:t>			           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curtain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goes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up</a:t>
            </a:r>
            <a:r>
              <a:rPr lang="cs-CZ" sz="2400" b="1" dirty="0" smtClean="0">
                <a:ln w="11430">
                  <a:noFill/>
                </a:ln>
                <a:effectLst/>
              </a:rPr>
              <a:t>/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rises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and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			            performance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begins</a:t>
            </a:r>
            <a:endParaRPr lang="cs-CZ" sz="2400" dirty="0">
              <a:ln w="11430">
                <a:noFill/>
              </a:ln>
              <a:effectLst/>
            </a:endParaRPr>
          </a:p>
        </p:txBody>
      </p:sp>
      <p:pic>
        <p:nvPicPr>
          <p:cNvPr id="1031" name="Picture 7" descr="C:\Users\admin\AppData\Local\Microsoft\Windows\Temporary Internet Files\Content.IE5\BIBUSXGR\MC90033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5606" y="3429000"/>
            <a:ext cx="1732788" cy="1824228"/>
          </a:xfrm>
          <a:prstGeom prst="rect">
            <a:avLst/>
          </a:prstGeom>
          <a:noFill/>
        </p:spPr>
      </p:pic>
      <p:pic>
        <p:nvPicPr>
          <p:cNvPr id="1033" name="Picture 9" descr="C:\Users\admin\AppData\Local\Microsoft\Windows\Temporary Internet Files\Content.IE5\AORQ2QD9\MP9004424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2575" y="2852936"/>
            <a:ext cx="4478850" cy="3321582"/>
          </a:xfrm>
          <a:prstGeom prst="rect">
            <a:avLst/>
          </a:prstGeom>
          <a:noFill/>
        </p:spPr>
      </p:pic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0"/>
            <a:ext cx="1931213" cy="1472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normAutofit fontScale="70000" lnSpcReduction="2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3800" dirty="0" err="1" smtClean="0">
                <a:ln w="11430">
                  <a:noFill/>
                </a:ln>
                <a:effectLst/>
              </a:rPr>
              <a:t>What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smtClean="0">
                <a:ln w="11430">
                  <a:noFill/>
                </a:ln>
                <a:effectLst/>
              </a:rPr>
              <a:t>play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is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being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performed</a:t>
            </a:r>
            <a:r>
              <a:rPr lang="cs-CZ" sz="3800" dirty="0" smtClean="0">
                <a:ln w="11430">
                  <a:noFill/>
                </a:ln>
                <a:effectLst/>
              </a:rPr>
              <a:t>?</a:t>
            </a:r>
          </a:p>
          <a:p>
            <a:pPr>
              <a:buNone/>
            </a:pPr>
            <a:r>
              <a:rPr lang="cs-CZ" sz="3800" dirty="0" smtClean="0">
                <a:ln w="11430">
                  <a:noFill/>
                </a:ln>
                <a:effectLst/>
              </a:rPr>
              <a:t>………………………</a:t>
            </a:r>
            <a:endParaRPr lang="cs-CZ" sz="38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38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3800" dirty="0" err="1" smtClean="0">
                <a:ln w="11430">
                  <a:noFill/>
                </a:ln>
                <a:effectLst/>
              </a:rPr>
              <a:t>Can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you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name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some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other</a:t>
            </a:r>
            <a:r>
              <a:rPr lang="cs-CZ" sz="3800" dirty="0" smtClean="0">
                <a:ln w="11430">
                  <a:noFill/>
                </a:ln>
                <a:effectLst/>
              </a:rPr>
              <a:t> Shakespeare´s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plays</a:t>
            </a:r>
            <a:r>
              <a:rPr lang="cs-CZ" sz="3800" b="1" dirty="0" smtClean="0">
                <a:ln w="11430">
                  <a:noFill/>
                </a:ln>
                <a:effectLst/>
              </a:rPr>
              <a:t>?</a:t>
            </a:r>
          </a:p>
          <a:p>
            <a:pPr>
              <a:buNone/>
            </a:pP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Have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you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seen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any</a:t>
            </a:r>
            <a:r>
              <a:rPr lang="cs-CZ" sz="3800" dirty="0" smtClean="0">
                <a:ln w="11430">
                  <a:noFill/>
                </a:ln>
                <a:effectLst/>
              </a:rPr>
              <a:t>? (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historical</a:t>
            </a:r>
            <a:r>
              <a:rPr lang="cs-CZ" sz="3800" b="1" dirty="0" smtClean="0">
                <a:ln w="11430">
                  <a:noFill/>
                </a:ln>
                <a:effectLst/>
              </a:rPr>
              <a:t> play, 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comedy</a:t>
            </a:r>
            <a:r>
              <a:rPr lang="cs-CZ" sz="3800" dirty="0" smtClean="0">
                <a:ln w="11430">
                  <a:noFill/>
                </a:ln>
                <a:effectLst/>
              </a:rPr>
              <a:t>,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tragedy</a:t>
            </a:r>
            <a:r>
              <a:rPr lang="cs-CZ" sz="3800" dirty="0" smtClean="0">
                <a:ln w="11430">
                  <a:noFill/>
                </a:ln>
                <a:effectLst/>
              </a:rPr>
              <a:t>) </a:t>
            </a:r>
          </a:p>
          <a:p>
            <a:pPr>
              <a:buNone/>
            </a:pPr>
            <a:r>
              <a:rPr lang="cs-CZ" sz="3800" dirty="0" smtClean="0">
                <a:ln w="11430">
                  <a:noFill/>
                </a:ln>
                <a:effectLst/>
              </a:rPr>
              <a:t>Let´s revise on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website</a:t>
            </a:r>
            <a:r>
              <a:rPr lang="cs-CZ" sz="3800" dirty="0" smtClean="0">
                <a:ln w="11430">
                  <a:noFill/>
                </a:ln>
                <a:effectLst/>
              </a:rPr>
              <a:t>: </a:t>
            </a:r>
            <a:r>
              <a:rPr lang="cs-CZ" sz="3800" dirty="0" smtClean="0">
                <a:ln w="11430">
                  <a:noFill/>
                </a:ln>
                <a:effectLst/>
                <a:hlinkClick r:id="rId3"/>
              </a:rPr>
              <a:t>William Shakespeare – </a:t>
            </a:r>
            <a:r>
              <a:rPr lang="cs-CZ" sz="3800" dirty="0" err="1" smtClean="0">
                <a:ln w="11430">
                  <a:noFill/>
                </a:ln>
                <a:effectLst/>
                <a:hlinkClick r:id="rId3"/>
              </a:rPr>
              <a:t>Wikipedie</a:t>
            </a:r>
            <a:endParaRPr lang="cs-CZ" sz="38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38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3800" dirty="0" smtClean="0">
                <a:ln w="11430">
                  <a:noFill/>
                </a:ln>
                <a:effectLst/>
              </a:rPr>
              <a:t> performance has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been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excellent</a:t>
            </a:r>
            <a:r>
              <a:rPr lang="cs-CZ" sz="3800" dirty="0" smtClean="0">
                <a:ln w="11430">
                  <a:noFill/>
                </a:ln>
                <a:effectLst/>
              </a:rPr>
              <a:t>,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so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the</a:t>
            </a:r>
            <a:endParaRPr lang="cs-CZ" sz="3800" dirty="0" smtClean="0">
              <a:ln w="11430">
                <a:noFill/>
              </a:ln>
              <a:effectLst/>
            </a:endParaRPr>
          </a:p>
          <a:p>
            <a:pPr>
              <a:buFont typeface="Wingdings" pitchFamily="2" charset="2"/>
              <a:buChar char="Ø"/>
            </a:pPr>
            <a:r>
              <a:rPr lang="cs-CZ" sz="3800" dirty="0" smtClean="0">
                <a:ln w="11430">
                  <a:noFill/>
                </a:ln>
                <a:effectLst/>
              </a:rPr>
              <a:t>	</a:t>
            </a:r>
            <a:r>
              <a:rPr lang="cs-CZ" sz="3800" b="1" dirty="0" smtClean="0">
                <a:ln w="11430">
                  <a:noFill/>
                </a:ln>
                <a:effectLst/>
              </a:rPr>
              <a:t>audience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bursts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into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applause</a:t>
            </a:r>
            <a:endParaRPr lang="cs-CZ" sz="3800" b="1" dirty="0" smtClean="0">
              <a:ln w="11430">
                <a:noFill/>
              </a:ln>
              <a:effectLst/>
            </a:endParaRPr>
          </a:p>
          <a:p>
            <a:pPr>
              <a:buFont typeface="Wingdings" pitchFamily="2" charset="2"/>
              <a:buChar char="Ø"/>
            </a:pPr>
            <a:r>
              <a:rPr lang="cs-CZ" sz="3800" b="1" dirty="0">
                <a:ln w="11430">
                  <a:noFill/>
                </a:ln>
                <a:effectLst/>
              </a:rPr>
              <a:t>	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actors</a:t>
            </a:r>
            <a:r>
              <a:rPr lang="cs-CZ" sz="3800" b="1" dirty="0" smtClean="0">
                <a:ln w="11430">
                  <a:noFill/>
                </a:ln>
                <a:effectLst/>
              </a:rPr>
              <a:t>/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singers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smtClean="0">
                <a:ln w="11430">
                  <a:noFill/>
                </a:ln>
                <a:effectLst/>
              </a:rPr>
              <a:t>are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called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out</a:t>
            </a:r>
            <a:endParaRPr lang="cs-CZ" sz="3800" b="1" dirty="0" smtClean="0">
              <a:ln w="11430">
                <a:noFill/>
              </a:ln>
              <a:effectLst/>
            </a:endParaRPr>
          </a:p>
          <a:p>
            <a:pPr>
              <a:buFont typeface="Wingdings" pitchFamily="2" charset="2"/>
              <a:buChar char="Ø"/>
            </a:pPr>
            <a:r>
              <a:rPr lang="cs-CZ" sz="3800" b="1" dirty="0">
                <a:ln w="11430">
                  <a:noFill/>
                </a:ln>
                <a:effectLst/>
              </a:rPr>
              <a:t>	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there</a:t>
            </a:r>
            <a:r>
              <a:rPr lang="cs-CZ" sz="3800" dirty="0" smtClean="0">
                <a:ln w="11430">
                  <a:noFill/>
                </a:ln>
                <a:effectLst/>
              </a:rPr>
              <a:t> are many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curtain</a:t>
            </a:r>
            <a:r>
              <a:rPr lang="cs-CZ" sz="3800" b="1" dirty="0" smtClean="0">
                <a:ln w="11430">
                  <a:noFill/>
                </a:ln>
                <a:effectLst/>
              </a:rPr>
              <a:t>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calls</a:t>
            </a:r>
            <a:endParaRPr lang="cs-CZ" sz="3800" b="1" dirty="0">
              <a:ln w="11430">
                <a:noFill/>
              </a:ln>
              <a:effectLst/>
            </a:endParaRPr>
          </a:p>
          <a:p>
            <a:pPr lvl="2">
              <a:buNone/>
            </a:pPr>
            <a:r>
              <a:rPr lang="cs-CZ" sz="3800" dirty="0" err="1" smtClean="0">
                <a:ln w="11430">
                  <a:noFill/>
                </a:ln>
                <a:effectLst/>
              </a:rPr>
              <a:t>Musicians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at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concerts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often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have</a:t>
            </a:r>
            <a:r>
              <a:rPr lang="cs-CZ" sz="3800" dirty="0" smtClean="0">
                <a:ln w="11430">
                  <a:noFill/>
                </a:ln>
                <a:effectLst/>
              </a:rPr>
              <a:t> to </a:t>
            </a:r>
            <a:r>
              <a:rPr lang="cs-CZ" sz="3800" dirty="0" err="1" smtClean="0">
                <a:ln w="11430">
                  <a:noFill/>
                </a:ln>
                <a:effectLst/>
              </a:rPr>
              <a:t>give</a:t>
            </a:r>
            <a:r>
              <a:rPr lang="cs-CZ" sz="3800" dirty="0" smtClean="0">
                <a:ln w="11430">
                  <a:noFill/>
                </a:ln>
                <a:effectLst/>
              </a:rPr>
              <a:t> 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encores</a:t>
            </a:r>
            <a:r>
              <a:rPr lang="cs-CZ" sz="3800" b="1" dirty="0" smtClean="0">
                <a:ln w="11430">
                  <a:noFill/>
                </a:ln>
                <a:effectLst/>
              </a:rPr>
              <a:t> /</a:t>
            </a:r>
            <a:r>
              <a:rPr lang="cs-CZ" sz="3800" b="1" dirty="0" err="1" smtClean="0">
                <a:ln w="11430">
                  <a:noFill/>
                </a:ln>
                <a:effectLst/>
              </a:rPr>
              <a:t>onko</a:t>
            </a:r>
            <a:r>
              <a:rPr lang="cs-CZ" sz="3800" b="1" dirty="0" smtClean="0">
                <a:ln w="11430">
                  <a:noFill/>
                </a:ln>
                <a:effectLst/>
              </a:rPr>
              <a:t>:s/</a:t>
            </a:r>
            <a:endParaRPr lang="cs-CZ" sz="2400" dirty="0" smtClean="0">
              <a:ln w="11430">
                <a:noFill/>
              </a:ln>
              <a:effectLst/>
            </a:endParaRPr>
          </a:p>
        </p:txBody>
      </p:sp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0"/>
            <a:ext cx="1931213" cy="147218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 rot="10800000" flipV="1">
            <a:off x="3707904" y="3613666"/>
            <a:ext cx="475252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cs-CZ" sz="2400" dirty="0"/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020272" y="4509120"/>
            <a:ext cx="304800" cy="304800"/>
          </a:xfrm>
          <a:prstGeom prst="rect">
            <a:avLst/>
          </a:prstGeom>
        </p:spPr>
      </p:pic>
      <p:pic>
        <p:nvPicPr>
          <p:cNvPr id="3074" name="Picture 2" descr="C:\Users\admin\AppData\Local\Microsoft\Windows\Temporary Internet Files\Content.IE5\R25N6JJS\MC90037907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188640"/>
            <a:ext cx="1008112" cy="1360359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 rot="10800000" flipV="1">
            <a:off x="440668" y="1916832"/>
            <a:ext cx="826266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Tragedy</a:t>
            </a:r>
            <a:r>
              <a:rPr lang="cs-CZ" sz="2400" b="1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Hamlet, Prince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Denmark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written</a:t>
            </a:r>
            <a:r>
              <a:rPr lang="cs-CZ" sz="2400" dirty="0" smtClean="0"/>
              <a:t> by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b="1" dirty="0" err="1" smtClean="0"/>
              <a:t>playwright</a:t>
            </a:r>
            <a:r>
              <a:rPr lang="cs-CZ" sz="2400" dirty="0" smtClean="0"/>
              <a:t> William </a:t>
            </a:r>
            <a:r>
              <a:rPr lang="cs-CZ" sz="2400" dirty="0" err="1" smtClean="0"/>
              <a:t>Shekespeare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 rot="10800000" flipV="1">
            <a:off x="3419872" y="2780928"/>
            <a:ext cx="475252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9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2400" dirty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endParaRPr lang="cs-CZ" dirty="0">
              <a:ln w="11430">
                <a:noFill/>
              </a:ln>
              <a:effectLst/>
            </a:endParaRPr>
          </a:p>
        </p:txBody>
      </p:sp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0"/>
            <a:ext cx="1931213" cy="14721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1412777"/>
            <a:ext cx="7920880" cy="5632311"/>
          </a:xfrm>
          <a:prstGeom prst="rect">
            <a:avLst/>
          </a:prstGeom>
          <a:solidFill>
            <a:srgbClr val="FFFF66">
              <a:alpha val="10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</a:t>
            </a:r>
            <a:r>
              <a:rPr lang="cs-CZ" sz="2400" dirty="0" err="1" smtClean="0"/>
              <a:t>Choose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performance to </a:t>
            </a:r>
            <a:r>
              <a:rPr lang="cs-CZ" sz="2400" dirty="0" err="1" smtClean="0"/>
              <a:t>summarize</a:t>
            </a:r>
            <a:r>
              <a:rPr lang="cs-CZ" sz="2400" dirty="0" smtClean="0"/>
              <a:t> </a:t>
            </a:r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review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content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following</a:t>
            </a:r>
            <a:r>
              <a:rPr lang="cs-CZ" sz="2400" dirty="0" smtClean="0"/>
              <a:t> link </a:t>
            </a:r>
            <a:r>
              <a:rPr lang="cs-CZ" sz="2400" dirty="0" err="1" smtClean="0"/>
              <a:t>might</a:t>
            </a:r>
            <a:r>
              <a:rPr lang="cs-CZ" sz="2400" dirty="0" smtClean="0"/>
              <a:t> help </a:t>
            </a:r>
            <a:r>
              <a:rPr lang="cs-CZ" sz="2400" dirty="0" err="1" smtClean="0"/>
              <a:t>you</a:t>
            </a:r>
            <a:r>
              <a:rPr lang="cs-CZ" sz="2400" dirty="0" smtClean="0"/>
              <a:t>,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a performance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seen</a:t>
            </a:r>
            <a:r>
              <a:rPr lang="cs-CZ" sz="2400" dirty="0" smtClean="0"/>
              <a:t>. Look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website</a:t>
            </a:r>
            <a:r>
              <a:rPr lang="cs-CZ" sz="2400" dirty="0" smtClean="0"/>
              <a:t> (</a:t>
            </a:r>
            <a:r>
              <a:rPr lang="cs-CZ" sz="2400" dirty="0" err="1" smtClean="0"/>
              <a:t>click</a:t>
            </a:r>
            <a:r>
              <a:rPr lang="cs-CZ" sz="2400" dirty="0" smtClean="0"/>
              <a:t> on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ticket</a:t>
            </a:r>
            <a:r>
              <a:rPr lang="cs-CZ" sz="2400" dirty="0" smtClean="0"/>
              <a:t> </a:t>
            </a:r>
            <a:r>
              <a:rPr lang="cs-CZ" sz="2400" dirty="0" err="1" smtClean="0"/>
              <a:t>overview</a:t>
            </a:r>
            <a:r>
              <a:rPr lang="cs-CZ" sz="2400" dirty="0" smtClean="0"/>
              <a:t> ):1)</a:t>
            </a:r>
            <a:r>
              <a:rPr lang="cs-CZ" sz="2400" dirty="0" smtClean="0">
                <a:hlinkClick r:id="rId4"/>
              </a:rPr>
              <a:t> </a:t>
            </a:r>
            <a:r>
              <a:rPr lang="cs-CZ" sz="2400" dirty="0" err="1" smtClean="0">
                <a:hlinkClick r:id="rId4"/>
              </a:rPr>
              <a:t>Tickets</a:t>
            </a:r>
            <a:r>
              <a:rPr lang="cs-CZ" sz="2400" dirty="0" smtClean="0">
                <a:hlinkClick r:id="rId4"/>
              </a:rPr>
              <a:t> </a:t>
            </a:r>
            <a:r>
              <a:rPr lang="cs-CZ" sz="2400" dirty="0" err="1" smtClean="0">
                <a:hlinkClick r:id="rId4"/>
              </a:rPr>
              <a:t>for</a:t>
            </a:r>
            <a:r>
              <a:rPr lang="cs-CZ" sz="2400" dirty="0" smtClean="0">
                <a:hlinkClick r:id="rId4"/>
              </a:rPr>
              <a:t> </a:t>
            </a:r>
            <a:r>
              <a:rPr lang="cs-CZ" sz="2400" dirty="0" err="1" smtClean="0">
                <a:hlinkClick r:id="rId4"/>
              </a:rPr>
              <a:t>Ballet</a:t>
            </a:r>
            <a:r>
              <a:rPr lang="cs-CZ" sz="2400" dirty="0" smtClean="0">
                <a:hlinkClick r:id="rId4"/>
              </a:rPr>
              <a:t> - TICKET ART –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2)</a:t>
            </a:r>
            <a:r>
              <a:rPr lang="cs-CZ" sz="2400" dirty="0" err="1" smtClean="0">
                <a:hlinkClick r:id="rId5"/>
              </a:rPr>
              <a:t>Programme</a:t>
            </a:r>
            <a:r>
              <a:rPr lang="cs-CZ" sz="2400" dirty="0" smtClean="0">
                <a:hlinkClick r:id="rId5"/>
              </a:rPr>
              <a:t> - </a:t>
            </a:r>
            <a:r>
              <a:rPr lang="cs-CZ" sz="2400" dirty="0" err="1" smtClean="0">
                <a:hlinkClick r:id="rId5"/>
              </a:rPr>
              <a:t>The</a:t>
            </a:r>
            <a:r>
              <a:rPr lang="cs-CZ" sz="2400" dirty="0" smtClean="0">
                <a:hlinkClick r:id="rId5"/>
              </a:rPr>
              <a:t> </a:t>
            </a:r>
            <a:r>
              <a:rPr lang="cs-CZ" sz="2400" dirty="0" err="1" smtClean="0">
                <a:hlinkClick r:id="rId5"/>
              </a:rPr>
              <a:t>National</a:t>
            </a:r>
            <a:r>
              <a:rPr lang="cs-CZ" sz="2400" dirty="0" smtClean="0">
                <a:hlinkClick r:id="rId5"/>
              </a:rPr>
              <a:t> </a:t>
            </a:r>
            <a:r>
              <a:rPr lang="cs-CZ" sz="2400" dirty="0" err="1" smtClean="0">
                <a:hlinkClick r:id="rId5"/>
              </a:rPr>
              <a:t>Theatre</a:t>
            </a:r>
            <a:r>
              <a:rPr lang="cs-CZ" sz="2400" dirty="0" smtClean="0"/>
              <a:t>;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any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website</a:t>
            </a:r>
            <a:r>
              <a:rPr lang="cs-CZ" sz="2400" dirty="0" smtClean="0"/>
              <a:t> to help </a:t>
            </a:r>
            <a:r>
              <a:rPr lang="cs-CZ" sz="2400" dirty="0" err="1" smtClean="0"/>
              <a:t>you</a:t>
            </a:r>
            <a:r>
              <a:rPr lang="cs-CZ" sz="2400" dirty="0" smtClean="0"/>
              <a:t>.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theatre</a:t>
            </a:r>
            <a:r>
              <a:rPr lang="cs-CZ" sz="2400" dirty="0" smtClean="0"/>
              <a:t> </a:t>
            </a:r>
            <a:r>
              <a:rPr lang="cs-CZ" sz="2400" dirty="0" err="1" smtClean="0"/>
              <a:t>genres</a:t>
            </a:r>
            <a:r>
              <a:rPr lang="cs-CZ" sz="2400" dirty="0" smtClean="0"/>
              <a:t> </a:t>
            </a:r>
            <a:r>
              <a:rPr lang="cs-CZ" sz="2400" dirty="0" err="1" smtClean="0"/>
              <a:t>aren</a:t>
            </a:r>
            <a:r>
              <a:rPr lang="cs-CZ" sz="2400" dirty="0" smtClean="0"/>
              <a:t>´t </a:t>
            </a:r>
            <a:r>
              <a:rPr lang="cs-CZ" sz="2400" dirty="0" err="1" smtClean="0"/>
              <a:t>mentioned</a:t>
            </a:r>
            <a:r>
              <a:rPr lang="cs-CZ" sz="2400" dirty="0" smtClean="0"/>
              <a:t> </a:t>
            </a:r>
            <a:r>
              <a:rPr lang="cs-CZ" sz="2400" dirty="0" err="1" smtClean="0"/>
              <a:t>below</a:t>
            </a:r>
            <a:r>
              <a:rPr lang="cs-CZ" sz="2400" dirty="0" smtClean="0"/>
              <a:t>?</a:t>
            </a:r>
            <a:endParaRPr lang="cs-CZ" sz="2400" b="1" dirty="0" smtClean="0"/>
          </a:p>
          <a:p>
            <a:r>
              <a:rPr lang="cs-CZ" sz="2400" b="1" dirty="0" smtClean="0"/>
              <a:t>Opera</a:t>
            </a:r>
          </a:p>
          <a:p>
            <a:r>
              <a:rPr lang="cs-CZ" sz="2400" b="1" dirty="0" err="1" smtClean="0"/>
              <a:t>Operetta</a:t>
            </a:r>
            <a:endParaRPr lang="cs-CZ" sz="2400" b="1" dirty="0" smtClean="0"/>
          </a:p>
          <a:p>
            <a:r>
              <a:rPr lang="cs-CZ" sz="2400" b="1" dirty="0" err="1" smtClean="0"/>
              <a:t>Ballet</a:t>
            </a:r>
            <a:r>
              <a:rPr lang="cs-CZ" sz="2400" b="1" dirty="0" smtClean="0"/>
              <a:t> 	(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Lake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Sleeping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Beauty</a:t>
            </a:r>
            <a:r>
              <a:rPr lang="cs-CZ" sz="2400" b="1" dirty="0" smtClean="0"/>
              <a:t> – P. I. </a:t>
            </a:r>
            <a:r>
              <a:rPr lang="cs-CZ" sz="2400" b="1" dirty="0" err="1" smtClean="0"/>
              <a:t>Tchaikovsky</a:t>
            </a:r>
            <a:r>
              <a:rPr lang="cs-CZ" sz="2400" b="1" dirty="0" smtClean="0"/>
              <a:t>)</a:t>
            </a:r>
            <a:r>
              <a:rPr lang="cs-CZ" sz="2400" dirty="0" smtClean="0"/>
              <a:t> 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Pantomime</a:t>
            </a:r>
          </a:p>
          <a:p>
            <a:r>
              <a:rPr lang="cs-CZ" sz="2400" dirty="0" err="1" smtClean="0"/>
              <a:t>Popular</a:t>
            </a:r>
            <a:r>
              <a:rPr lang="cs-CZ" sz="2400" dirty="0" smtClean="0"/>
              <a:t> these </a:t>
            </a:r>
            <a:r>
              <a:rPr lang="cs-CZ" sz="2400" dirty="0" err="1" smtClean="0"/>
              <a:t>days</a:t>
            </a:r>
            <a:r>
              <a:rPr lang="cs-CZ" sz="2400" dirty="0" smtClean="0"/>
              <a:t> are</a:t>
            </a:r>
          </a:p>
          <a:p>
            <a:r>
              <a:rPr lang="cs-CZ" sz="2400" b="1" dirty="0" err="1" smtClean="0"/>
              <a:t>Musicals</a:t>
            </a:r>
            <a:r>
              <a:rPr lang="cs-CZ" sz="2400" b="1" dirty="0" smtClean="0"/>
              <a:t> 	(Aida – </a:t>
            </a:r>
            <a:r>
              <a:rPr lang="cs-CZ" sz="2400" dirty="0" err="1" smtClean="0"/>
              <a:t>cast</a:t>
            </a:r>
            <a:r>
              <a:rPr lang="cs-CZ" sz="2400" b="1" dirty="0" smtClean="0"/>
              <a:t> : Lucie Bílá </a:t>
            </a:r>
            <a:r>
              <a:rPr lang="cs-CZ" sz="2400" dirty="0" smtClean="0"/>
              <a:t>as</a:t>
            </a:r>
            <a:r>
              <a:rPr lang="cs-CZ" sz="2400" b="1" dirty="0" smtClean="0"/>
              <a:t> </a:t>
            </a:r>
            <a:r>
              <a:rPr lang="cs-CZ" sz="2400" dirty="0" err="1" smtClean="0"/>
              <a:t>Amneris</a:t>
            </a:r>
            <a:r>
              <a:rPr lang="cs-CZ" sz="2400" dirty="0" smtClean="0"/>
              <a:t>, </a:t>
            </a:r>
          </a:p>
          <a:p>
            <a:r>
              <a:rPr lang="cs-CZ" sz="2400" b="1" dirty="0" smtClean="0">
                <a:hlinkClick r:id="rId6"/>
              </a:rPr>
              <a:t>Karlin Musical </a:t>
            </a:r>
            <a:r>
              <a:rPr lang="cs-CZ" sz="2400" b="1" dirty="0" err="1" smtClean="0">
                <a:hlinkClick r:id="rId6"/>
              </a:rPr>
              <a:t>Theatre</a:t>
            </a:r>
            <a:r>
              <a:rPr lang="cs-CZ" sz="2400" b="1" dirty="0" smtClean="0">
                <a:hlinkClick r:id="rId6"/>
              </a:rPr>
              <a:t> - </a:t>
            </a:r>
            <a:r>
              <a:rPr lang="cs-CZ" sz="2400" b="1" dirty="0" err="1" smtClean="0">
                <a:hlinkClick r:id="rId6"/>
              </a:rPr>
              <a:t>Repertoire</a:t>
            </a:r>
            <a:r>
              <a:rPr lang="cs-CZ" sz="2400" b="1" dirty="0" smtClean="0">
                <a:hlinkClick r:id="rId6"/>
              </a:rPr>
              <a:t> - Aida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10" name="Pěticípá hvězda 9"/>
          <p:cNvSpPr/>
          <p:nvPr/>
        </p:nvSpPr>
        <p:spPr>
          <a:xfrm>
            <a:off x="683568" y="476672"/>
            <a:ext cx="792088" cy="648072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endParaRPr lang="cs-CZ" b="1" dirty="0"/>
          </a:p>
        </p:txBody>
      </p:sp>
      <p:sp>
        <p:nvSpPr>
          <p:cNvPr id="14" name="Pěticípá hvězda 13"/>
          <p:cNvSpPr/>
          <p:nvPr/>
        </p:nvSpPr>
        <p:spPr>
          <a:xfrm>
            <a:off x="611560" y="1268760"/>
            <a:ext cx="792088" cy="648072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theatre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Before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going</a:t>
            </a:r>
            <a:r>
              <a:rPr lang="cs-CZ" sz="2400" dirty="0" smtClean="0">
                <a:ln w="11430">
                  <a:noFill/>
                </a:ln>
                <a:effectLst/>
              </a:rPr>
              <a:t> to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theatre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we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have</a:t>
            </a:r>
            <a:r>
              <a:rPr lang="cs-CZ" sz="2400" dirty="0" smtClean="0">
                <a:ln w="11430">
                  <a:noFill/>
                </a:ln>
                <a:effectLst/>
              </a:rPr>
              <a:t> to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get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tickets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smtClean="0">
                <a:ln w="11430">
                  <a:noFill/>
                </a:ln>
                <a:effectLst/>
              </a:rPr>
              <a:t>in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advance</a:t>
            </a:r>
            <a:r>
              <a:rPr lang="cs-CZ" sz="2400" b="1" dirty="0" smtClean="0">
                <a:ln w="11430">
                  <a:noFill/>
                </a:ln>
                <a:effectLst/>
              </a:rPr>
              <a:t>  </a:t>
            </a:r>
          </a:p>
          <a:p>
            <a:pPr>
              <a:buFontTx/>
              <a:buChar char="-"/>
            </a:pPr>
            <a:r>
              <a:rPr lang="cs-CZ" sz="2400" dirty="0">
                <a:ln w="11430">
                  <a:noFill/>
                </a:ln>
                <a:effectLst/>
              </a:rPr>
              <a:t>o</a:t>
            </a:r>
            <a:r>
              <a:rPr lang="cs-CZ" sz="2400" dirty="0" smtClean="0">
                <a:ln w="11430">
                  <a:noFill/>
                </a:ln>
                <a:effectLst/>
              </a:rPr>
              <a:t>n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internet (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Ticketpro</a:t>
            </a:r>
            <a:r>
              <a:rPr lang="cs-CZ" sz="2400" dirty="0" smtClean="0">
                <a:ln w="11430">
                  <a:noFill/>
                </a:ln>
                <a:effectLst/>
              </a:rPr>
              <a:t>)</a:t>
            </a:r>
          </a:p>
          <a:p>
            <a:pPr>
              <a:buFontTx/>
              <a:buChar char="-"/>
            </a:pPr>
            <a:r>
              <a:rPr lang="cs-CZ" sz="2400" dirty="0" err="1">
                <a:ln w="11430">
                  <a:noFill/>
                </a:ln>
                <a:effectLst/>
              </a:rPr>
              <a:t>a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smtClean="0">
                <a:ln w="11430">
                  <a:noFill/>
                </a:ln>
                <a:effectLst/>
              </a:rPr>
              <a:t>box office</a:t>
            </a: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we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reserve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tickets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for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………(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Sunday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evening</a:t>
            </a:r>
            <a:r>
              <a:rPr lang="cs-CZ" sz="2400" dirty="0" smtClean="0">
                <a:ln w="11430">
                  <a:noFill/>
                </a:ln>
                <a:effectLst/>
              </a:rPr>
              <a:t> on…..)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We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have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reserved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tickets</a:t>
            </a:r>
            <a:r>
              <a:rPr lang="cs-CZ" sz="2400" dirty="0" smtClean="0">
                <a:ln w="11430">
                  <a:noFill/>
                </a:ln>
                <a:effectLst/>
              </a:rPr>
              <a:t> to</a:t>
            </a:r>
            <a:r>
              <a:rPr lang="cs-CZ" sz="2400" dirty="0" smtClean="0">
                <a:ln w="11430">
                  <a:noFill/>
                </a:ln>
                <a:solidFill>
                  <a:srgbClr val="0C400D"/>
                </a:solidFill>
                <a:effectLst/>
              </a:rPr>
              <a:t>:	             </a:t>
            </a:r>
            <a:r>
              <a:rPr lang="cs-CZ" sz="2400" dirty="0" smtClean="0">
                <a:ln w="11430">
                  <a:noFill/>
                </a:ln>
                <a:solidFill>
                  <a:srgbClr val="FF0000"/>
                </a:solidFill>
                <a:effectLst/>
              </a:rPr>
              <a:t>(kde budeme sedět?-přiřaď)</a:t>
            </a:r>
          </a:p>
          <a:p>
            <a:r>
              <a:rPr lang="cs-CZ" sz="2400" dirty="0" err="1">
                <a:ln w="11430">
                  <a:noFill/>
                </a:ln>
                <a:effectLst/>
              </a:rPr>
              <a:t>u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pper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circle</a:t>
            </a:r>
            <a:r>
              <a:rPr lang="cs-CZ" sz="2400" dirty="0" smtClean="0">
                <a:ln w="11430">
                  <a:noFill/>
                </a:ln>
                <a:effectLst/>
              </a:rPr>
              <a:t>  </a:t>
            </a:r>
          </a:p>
          <a:p>
            <a:r>
              <a:rPr lang="cs-CZ" sz="2400" dirty="0" smtClean="0">
                <a:ln w="11430">
                  <a:noFill/>
                </a:ln>
                <a:effectLst/>
              </a:rPr>
              <a:t>box</a:t>
            </a:r>
          </a:p>
          <a:p>
            <a:r>
              <a:rPr lang="cs-CZ" sz="2400" dirty="0" err="1" smtClean="0">
                <a:ln w="11430">
                  <a:noFill/>
                </a:ln>
                <a:effectLst/>
              </a:rPr>
              <a:t>dress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circle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r>
              <a:rPr lang="cs-CZ" sz="2400" dirty="0" err="1">
                <a:ln w="11430">
                  <a:noFill/>
                </a:ln>
                <a:effectLst/>
              </a:rPr>
              <a:t>s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talls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r>
              <a:rPr lang="cs-CZ" sz="2400" dirty="0" err="1" smtClean="0">
                <a:ln w="11430">
                  <a:noFill/>
                </a:ln>
                <a:effectLst/>
              </a:rPr>
              <a:t>gallery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</p:txBody>
      </p:sp>
      <p:pic>
        <p:nvPicPr>
          <p:cNvPr id="1034" name="Picture 10" descr="C:\Users\admin\AppData\Local\Microsoft\Windows\Temporary Internet Files\Content.IE5\K33EA7V5\MC9000367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0"/>
            <a:ext cx="1931213" cy="1472184"/>
          </a:xfrm>
          <a:prstGeom prst="rect">
            <a:avLst/>
          </a:prstGeom>
          <a:noFill/>
        </p:spPr>
      </p:pic>
      <p:sp>
        <p:nvSpPr>
          <p:cNvPr id="7" name="Pěticípá hvězda 6"/>
          <p:cNvSpPr/>
          <p:nvPr/>
        </p:nvSpPr>
        <p:spPr>
          <a:xfrm>
            <a:off x="683568" y="476672"/>
            <a:ext cx="792088" cy="648072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endParaRPr lang="cs-CZ" b="1" dirty="0"/>
          </a:p>
        </p:txBody>
      </p:sp>
      <p:sp>
        <p:nvSpPr>
          <p:cNvPr id="8" name="Pěticípá hvězda 7"/>
          <p:cNvSpPr/>
          <p:nvPr/>
        </p:nvSpPr>
        <p:spPr>
          <a:xfrm>
            <a:off x="3563888" y="3284984"/>
            <a:ext cx="792088" cy="720080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r>
              <a:rPr lang="cs-CZ" b="1" dirty="0" smtClean="0"/>
              <a:t>      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4139952" y="3717032"/>
            <a:ext cx="1080120" cy="461665"/>
          </a:xfrm>
          <a:prstGeom prst="rect">
            <a:avLst/>
          </a:prstGeom>
          <a:solidFill>
            <a:schemeClr val="bg1"/>
          </a:solidFill>
          <a:ln>
            <a:solidFill>
              <a:srgbClr val="0C400D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galerie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3563888" y="4077072"/>
            <a:ext cx="1368152" cy="461665"/>
          </a:xfrm>
          <a:prstGeom prst="rect">
            <a:avLst/>
          </a:prstGeom>
          <a:solidFill>
            <a:schemeClr val="bg1"/>
          </a:solidFill>
          <a:ln>
            <a:solidFill>
              <a:srgbClr val="0C400D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lóže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3851920" y="4581128"/>
            <a:ext cx="1368152" cy="461665"/>
          </a:xfrm>
          <a:prstGeom prst="rect">
            <a:avLst/>
          </a:prstGeom>
          <a:solidFill>
            <a:schemeClr val="bg1"/>
          </a:solidFill>
          <a:ln>
            <a:solidFill>
              <a:srgbClr val="0C400D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2. balkón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3887924" y="5085184"/>
            <a:ext cx="1368152" cy="461665"/>
          </a:xfrm>
          <a:prstGeom prst="rect">
            <a:avLst/>
          </a:prstGeom>
          <a:solidFill>
            <a:schemeClr val="bg1"/>
          </a:solidFill>
          <a:ln>
            <a:solidFill>
              <a:srgbClr val="0C400D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1.balkón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 rot="10800000" flipV="1">
            <a:off x="3203848" y="5517232"/>
            <a:ext cx="1368152" cy="461665"/>
          </a:xfrm>
          <a:prstGeom prst="rect">
            <a:avLst/>
          </a:prstGeom>
          <a:solidFill>
            <a:schemeClr val="bg1"/>
          </a:solidFill>
          <a:ln>
            <a:solidFill>
              <a:srgbClr val="0C400D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přízemí</a:t>
            </a:r>
            <a:endParaRPr lang="cs-CZ" sz="2400" dirty="0"/>
          </a:p>
        </p:txBody>
      </p:sp>
      <p:pic>
        <p:nvPicPr>
          <p:cNvPr id="1027" name="Picture 3" descr="C:\Users\admin\AppData\Local\Microsoft\Windows\Temporary Internet Files\Content.IE5\BIBUSXGR\MC9002405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861048"/>
            <a:ext cx="1129284" cy="1823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 0.00463 C 0.03142 0.00856 0.02222 0.00786 0.00086 0.00648 C -0.00903 0.00347 -0.02379 -0.00185 -0.03195 0.00648 C -0.03664 0.01133 -0.03125 0.02243 -0.03056 0.0303 C -0.03039 0.03238 -0.03004 0.03469 -0.029 0.03631 C -0.01945 0.05273 -0.00504 0.05897 0.00833 0.06822 C 0.01059 0.06984 0.01336 0.06915 0.01579 0.07007 C 0.01875 0.07123 0.02465 0.07401 0.02465 0.07424 C 0.02691 0.07701 0.03038 0.0784 0.03211 0.0821 C 0.03385 0.08557 0.03524 0.0939 0.03524 0.09413 C 0.03177 0.12488 0.02031 0.11147 -0.0066 0.10985 C -0.01598 0.105 -0.02553 0.10384 -0.03507 0.09991 C -0.04514 0.09598 -0.05452 0.09019 -0.06476 0.08811 C -0.07639 0.08164 -0.08924 0.07516 -0.09618 0.0939 C -0.0948 0.12859 -0.10035 0.12697 -0.08716 0.14177 C -0.07969 0.15009 -0.08629 0.14639 -0.0783 0.14963 C -0.07032 0.15657 -0.06233 0.16258 -0.05434 0.16952 C -0.054 0.1716 -0.05243 0.17345 -0.05296 0.17553 C -0.05452 0.18155 -0.05834 0.18178 -0.06181 0.1834 C -0.06337 0.18409 -0.06511 0.18455 -0.06632 0.18548 C -0.06841 0.18663 -0.07014 0.18848 -0.07223 0.18941 C -0.07622 0.19103 -0.08039 0.19149 -0.08421 0.19334 C -0.08577 0.19403 -0.08716 0.19473 -0.08872 0.19542 C -0.10747 0.1938 -0.11216 0.19565 -0.12605 0.18733 C -0.12848 0.18594 -0.13091 0.18432 -0.13351 0.1834 C -0.1375 0.18178 -0.14549 0.17946 -0.14549 0.1797 C -0.1823 0.18201 -0.16823 0.17299 -0.18125 0.19149 C -0.18612 0.20953 -0.17778 0.17692 -0.18421 0.22132 C -0.18455 0.22387 -0.18872 0.22965 -0.19028 0.23127 C -0.2 0.24191 -0.21355 0.24561 -0.22448 0.25301 C -0.23351 0.25925 -0.23698 0.25809 -0.24688 0.26688 C -0.24948 0.2692 -0.25591 0.27105 -0.25591 0.27128 C -0.2507 0.27567 -0.2382 0.28955 -0.23351 0.27683 " pathEditMode="relative" rAng="0" ptsTypes="fffffffffff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" y="13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-0.01133 C 0.03299 -0.02521 0.02934 -0.02452 0.02049 -0.03122 C 0.01893 -0.03238 0.01754 -0.03377 0.01615 -0.03515 C 0.01511 -0.03631 0.01424 -0.03816 0.01302 -0.03909 C 0.01198 -0.04001 0.00521 -0.04255 0.00417 -0.04302 C -0.00711 -0.04209 -0.02309 -0.04394 -0.03316 -0.03515 C -0.03541 -0.02637 -0.03246 -0.01688 -0.03159 -0.0074 C -0.0335 0.00208 -0.03524 0.00532 -0.04218 0.00856 C -0.04705 0.00624 -0.05555 -0.00139 -0.05555 -0.00116 C -0.0585 -0.01272 -0.0618 -0.01642 -0.07048 -0.0192 C -0.09548 -0.01735 -0.10121 -0.02475 -0.09739 0.00647 C -0.09722 0.00856 -0.09635 0.01041 -0.09583 0.01249 C -0.09635 0.01526 -0.096 0.0185 -0.09739 0.02058 C -0.09843 0.0222 -0.10034 0.02243 -0.10191 0.02243 C -0.11597 0.02151 -0.13107 0.01804 -0.14514 0.01457 C -0.16545 0.01596 -0.18159 0.01896 -0.20191 0.02058 C -0.20538 0.01989 -0.21232 0.0185 -0.21232 0.01873 " pathEditMode="relative" rAng="0" ptsTypes="ffffffffffffffff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67 0.00347 C 0.00729 0.00601 -0.00087 0.00463 -0.01007 0.00162 C -0.0335 0.00347 -0.03819 0.00555 -0.06232 0.00347 C -0.06389 0.00208 -0.06562 0.00139 -0.06684 -0.00046 C -0.06944 -0.00486 -0.0684 -0.01457 -0.06684 -0.01827 C -0.06666 -0.0185 -0.05798 -0.0222 -0.05781 -0.0222 C -0.04844 -0.02336 -0.03889 -0.02359 -0.02951 -0.02428 C -0.01771 -0.02752 -0.01371 -0.03053 -0.00712 -0.04417 C -0.00764 -0.0488 -0.00764 -0.05365 -0.00868 -0.05805 C -0.01198 -0.07285 -0.0408 -0.06984 -0.04444 -0.07007 C -0.05208 -0.07169 -0.05746 -0.07239 -0.06389 -0.07794 C -0.06493 -0.08002 -0.06719 -0.08164 -0.06684 -0.08395 C -0.06649 -0.08626 -0.06406 -0.08765 -0.06232 -0.08788 C -0.05243 -0.0895 -0.04236 -0.08927 -0.03246 -0.08996 C -0.02916 -0.09667 -0.02812 -0.10199 -0.02656 -0.10985 C -0.02708 -0.11517 -0.02673 -0.12049 -0.02812 -0.12558 C -0.03437 -0.14893 -0.05712 -0.14061 -0.07135 -0.14153 C -0.09462 -0.14038 -0.10139 -0.14084 -0.11909 -0.13367 C -0.12465 -0.12234 -0.12795 -0.12581 -0.13854 -0.12766 C -0.14531 -0.12673 -0.15573 -0.12905 -0.15937 -0.1198 " pathEditMode="relative" rAng="0" ptsTypes="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" y="-7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1249 C -0.04566 -0.0141 -0.04705 -0.01387 -0.08056 -0.02428 C -0.08576 -0.02914 -0.08611 -0.0333 -0.08958 -0.04024 C -0.09115 -0.04718 -0.0941 -0.05018 -0.09705 -0.05619 C -0.10226 -0.07863 -0.12326 -0.07955 -0.13733 -0.08603 C -0.14531 -0.08533 -0.1533 -0.08533 -0.16128 -0.08395 C -0.16441 -0.08348 -0.17014 -0.08002 -0.17014 -0.07978 C -0.17031 -0.07932 -0.17309 -0.06891 -0.17309 -0.06799 C -0.17309 -0.06521 -0.1717 -0.06013 -0.1717 -0.0599 " pathEditMode="relative" rAng="0" ptsTypes="ffffffff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-3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1 -0.02405 C 0.0158 -0.0192 0.01007 -0.02105 -0.00225 -0.02405 C -0.0125 -0.03839 -0.01093 -0.05435 -0.00069 -0.06799 C -0.00017 -0.06984 -3.61111E-6 -0.07193 0.0007 -0.07378 C 0.00139 -0.0754 0.00313 -0.07609 0.00365 -0.07794 C 0.00521 -0.08303 0.00677 -0.09367 0.00677 -0.09343 C 0.00521 -0.105 0.00348 -0.11494 -0.00382 -0.12165 C -0.00729 -0.12836 -0.0085 -0.13113 -0.01423 -0.13344 C -0.02534 -0.14824 -0.01284 -0.13321 -0.02309 -0.14154 C -0.03507 -0.15125 -0.01562 -0.13923 -0.03055 -0.1494 C -0.03698 -0.15379 -0.04305 -0.1568 -0.05 -0.15935 C -0.06996 -0.15634 -0.08871 -0.14639 -0.10816 -0.13946 C -0.11198 -0.1346 -0.1125 -0.13021 -0.11423 -0.1235 C -0.11302 -0.11309 -0.11336 -0.09945 -0.10972 -0.08973 C -0.10885 -0.08765 -0.10764 -0.0858 -0.10677 -0.08372 C -0.10607 -0.08187 -0.10642 -0.0791 -0.1052 -0.07794 C -0.1026 -0.0754 -0.09635 -0.07378 -0.09635 -0.07355 C -0.09965 -0.06083 -0.0993 -0.06614 -0.0993 -0.05805 " pathEditMode="relative" rAng="0" ptsTypes="fffffffffffffff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-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81128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normAutofit lnSpcReduction="1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en-GB" sz="2400" dirty="0" smtClean="0"/>
              <a:t>An </a:t>
            </a:r>
            <a:r>
              <a:rPr lang="en-GB" sz="2400" b="1" dirty="0" smtClean="0"/>
              <a:t>orchestra</a:t>
            </a:r>
            <a:r>
              <a:rPr lang="en-GB" sz="2400" dirty="0" smtClean="0"/>
              <a:t> is a large instrumental ensemble that contains </a:t>
            </a:r>
          </a:p>
          <a:p>
            <a:pPr>
              <a:buNone/>
            </a:pPr>
            <a:r>
              <a:rPr lang="en-GB" sz="2400" dirty="0" smtClean="0"/>
              <a:t>sections of string, brass, woodwind, and percussion instruments.</a:t>
            </a:r>
          </a:p>
          <a:p>
            <a:pPr>
              <a:buNone/>
            </a:pPr>
            <a:r>
              <a:rPr lang="en-GB" sz="2400" dirty="0" smtClean="0"/>
              <a:t>A full-size orchestra may sometimes be called a "</a:t>
            </a:r>
            <a:r>
              <a:rPr lang="en-GB" sz="2400" b="1" dirty="0" smtClean="0"/>
              <a:t>symphony </a:t>
            </a:r>
          </a:p>
          <a:p>
            <a:pPr>
              <a:buNone/>
            </a:pPr>
            <a:r>
              <a:rPr lang="en-GB" sz="2400" b="1" dirty="0" smtClean="0"/>
              <a:t>orchestra</a:t>
            </a:r>
            <a:r>
              <a:rPr lang="en-GB" sz="2400" dirty="0" smtClean="0"/>
              <a:t>" or "</a:t>
            </a:r>
            <a:r>
              <a:rPr lang="en-GB" sz="2400" b="1" dirty="0" smtClean="0"/>
              <a:t>philharmonic orchestra</a:t>
            </a:r>
            <a:r>
              <a:rPr lang="en-GB" sz="2400" dirty="0" smtClean="0"/>
              <a:t>  </a:t>
            </a:r>
          </a:p>
          <a:p>
            <a:pPr>
              <a:buNone/>
            </a:pPr>
            <a:r>
              <a:rPr lang="en-GB" sz="2400" dirty="0" smtClean="0"/>
              <a:t>e.g.</a:t>
            </a:r>
          </a:p>
          <a:p>
            <a:pPr>
              <a:buNone/>
            </a:pPr>
            <a:r>
              <a:rPr lang="en-GB" sz="2400" b="1" dirty="0" smtClean="0"/>
              <a:t> PKF – Prague </a:t>
            </a:r>
            <a:r>
              <a:rPr lang="en-GB" sz="2400" b="1" dirty="0" err="1" smtClean="0"/>
              <a:t>Philharmonia</a:t>
            </a:r>
            <a:r>
              <a:rPr lang="en-GB" sz="2400" b="1" dirty="0" smtClean="0"/>
              <a:t> </a:t>
            </a:r>
            <a:r>
              <a:rPr lang="en-GB" sz="2400" dirty="0" smtClean="0"/>
              <a:t>(former name was </a:t>
            </a:r>
            <a:r>
              <a:rPr lang="en-GB" sz="2400" dirty="0" err="1" smtClean="0"/>
              <a:t>Pražská</a:t>
            </a: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dirty="0" err="1" smtClean="0"/>
              <a:t>komorní</a:t>
            </a:r>
            <a:r>
              <a:rPr lang="en-GB" sz="2400" dirty="0" smtClean="0"/>
              <a:t> </a:t>
            </a:r>
            <a:r>
              <a:rPr lang="en-GB" sz="2400" dirty="0" err="1" smtClean="0"/>
              <a:t>filharmonie</a:t>
            </a:r>
            <a:r>
              <a:rPr lang="en-GB" sz="2400" dirty="0" smtClean="0"/>
              <a:t>)</a:t>
            </a:r>
          </a:p>
          <a:p>
            <a:pPr>
              <a:buNone/>
            </a:pPr>
            <a:r>
              <a:rPr lang="en-GB" sz="2400" b="1" dirty="0" smtClean="0"/>
              <a:t>CNSO – Czech National Symphony orchestra</a:t>
            </a:r>
          </a:p>
          <a:p>
            <a:pPr>
              <a:buNone/>
            </a:pPr>
            <a:r>
              <a:rPr lang="en-GB" sz="2400" b="1" dirty="0" smtClean="0"/>
              <a:t>====================================================</a:t>
            </a:r>
          </a:p>
          <a:p>
            <a:pPr>
              <a:buNone/>
            </a:pPr>
            <a:r>
              <a:rPr lang="en-GB" sz="2400" b="1" dirty="0" smtClean="0"/>
              <a:t>Various </a:t>
            </a:r>
            <a:r>
              <a:rPr lang="en-GB" sz="2400" b="1" dirty="0" smtClean="0">
                <a:solidFill>
                  <a:srgbClr val="FF0000"/>
                </a:solidFill>
              </a:rPr>
              <a:t>musical bands and musical genres:</a:t>
            </a:r>
          </a:p>
          <a:p>
            <a:pPr>
              <a:buNone/>
            </a:pPr>
            <a:r>
              <a:rPr lang="en-GB" sz="2400" b="1" dirty="0" err="1" smtClean="0">
                <a:hlinkClick r:id="rId2"/>
              </a:rPr>
              <a:t>Seznam</a:t>
            </a:r>
            <a:r>
              <a:rPr lang="en-GB" sz="2400" b="1" dirty="0" smtClean="0">
                <a:hlinkClick r:id="rId2"/>
              </a:rPr>
              <a:t> </a:t>
            </a:r>
            <a:r>
              <a:rPr lang="en-GB" sz="2400" b="1" dirty="0" err="1" smtClean="0">
                <a:hlinkClick r:id="rId2"/>
              </a:rPr>
              <a:t>českých</a:t>
            </a:r>
            <a:r>
              <a:rPr lang="en-GB" sz="2400" b="1" dirty="0" smtClean="0">
                <a:hlinkClick r:id="rId2"/>
              </a:rPr>
              <a:t> </a:t>
            </a:r>
            <a:r>
              <a:rPr lang="en-GB" sz="2400" b="1" dirty="0" err="1" smtClean="0">
                <a:hlinkClick r:id="rId2"/>
              </a:rPr>
              <a:t>hudebních</a:t>
            </a:r>
            <a:r>
              <a:rPr lang="en-GB" sz="2400" b="1" dirty="0" smtClean="0">
                <a:hlinkClick r:id="rId2"/>
              </a:rPr>
              <a:t> </a:t>
            </a:r>
            <a:r>
              <a:rPr lang="en-GB" sz="2400" b="1" dirty="0" err="1" smtClean="0">
                <a:hlinkClick r:id="rId2"/>
              </a:rPr>
              <a:t>skupin</a:t>
            </a:r>
            <a:r>
              <a:rPr lang="en-GB" sz="2400" b="1" dirty="0" smtClean="0">
                <a:hlinkClick r:id="rId2"/>
              </a:rPr>
              <a:t> – </a:t>
            </a:r>
            <a:r>
              <a:rPr lang="en-GB" sz="2400" b="1" dirty="0" err="1" smtClean="0">
                <a:hlinkClick r:id="rId2"/>
              </a:rPr>
              <a:t>Wikipedie</a:t>
            </a:r>
            <a:r>
              <a:rPr lang="en-GB" sz="2400" dirty="0" smtClean="0"/>
              <a:t> </a:t>
            </a:r>
            <a:endParaRPr lang="en-GB" dirty="0">
              <a:ln w="11430">
                <a:noFill/>
              </a:ln>
              <a:effectLst/>
            </a:endParaRPr>
          </a:p>
        </p:txBody>
      </p:sp>
      <p:pic>
        <p:nvPicPr>
          <p:cNvPr id="4106" name="Picture 10" descr="C:\Users\admin\AppData\Local\Microsoft\Windows\Temporary Internet Files\Content.IE5\MZFI9CWU\MP9003852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60648"/>
            <a:ext cx="792088" cy="1108924"/>
          </a:xfrm>
          <a:prstGeom prst="rect">
            <a:avLst/>
          </a:prstGeom>
          <a:noFill/>
        </p:spPr>
      </p:pic>
      <p:pic>
        <p:nvPicPr>
          <p:cNvPr id="4108" name="Picture 12" descr="C:\Users\admin\AppData\Local\Microsoft\Windows\Temporary Internet Files\Content.IE5\0IUHG890\MP9003852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52320" y="260648"/>
            <a:ext cx="1612979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108" name="Picture 12" descr="C:\Users\admin\AppData\Local\Microsoft\Windows\Temporary Internet Files\Content.IE5\0IUHG890\MP9003852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2320" y="260648"/>
            <a:ext cx="1612979" cy="1152128"/>
          </a:xfrm>
          <a:prstGeom prst="rect">
            <a:avLst/>
          </a:prstGeom>
          <a:noFill/>
        </p:spPr>
      </p:pic>
      <p:pic>
        <p:nvPicPr>
          <p:cNvPr id="7" name="Picture 3" descr="C:\Users\admin\AppData\Local\Microsoft\Windows\Temporary Internet Files\Content.IE5\0IUHG890\MP90042272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b="27782"/>
          <a:stretch>
            <a:fillRect/>
          </a:stretch>
        </p:blipFill>
        <p:spPr bwMode="auto">
          <a:xfrm>
            <a:off x="4211959" y="3429000"/>
            <a:ext cx="4608513" cy="332819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39552" y="1859340"/>
            <a:ext cx="828092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 smtClean="0"/>
              <a:t>	</a:t>
            </a:r>
            <a:r>
              <a:rPr lang="cs-CZ" sz="2400" dirty="0" err="1" smtClean="0"/>
              <a:t>give</a:t>
            </a:r>
            <a:r>
              <a:rPr lang="cs-CZ" sz="2400" dirty="0" smtClean="0"/>
              <a:t> as many </a:t>
            </a:r>
            <a:r>
              <a:rPr lang="cs-CZ" sz="2400" dirty="0" err="1" smtClean="0"/>
              <a:t>examples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music </a:t>
            </a:r>
            <a:r>
              <a:rPr lang="cs-CZ" sz="2400" dirty="0" err="1" smtClean="0">
                <a:solidFill>
                  <a:srgbClr val="FF0000"/>
                </a:solidFill>
              </a:rPr>
              <a:t>genres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as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(</a:t>
            </a:r>
            <a:r>
              <a:rPr lang="cs-CZ" sz="2400" dirty="0" err="1" smtClean="0"/>
              <a:t>the</a:t>
            </a:r>
            <a:r>
              <a:rPr lang="cs-CZ" sz="2400" dirty="0" smtClean="0"/>
              <a:t> last  </a:t>
            </a:r>
            <a:r>
              <a:rPr lang="cs-CZ" sz="2400" dirty="0" err="1" smtClean="0"/>
              <a:t>website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help </a:t>
            </a:r>
            <a:r>
              <a:rPr lang="cs-CZ" sz="2400" dirty="0" err="1" smtClean="0"/>
              <a:t>you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en-US" sz="2400" b="1" dirty="0" err="1" smtClean="0"/>
              <a:t>Český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slavík</a:t>
            </a:r>
            <a:r>
              <a:rPr lang="en-US" sz="2400" dirty="0" smtClean="0"/>
              <a:t> (English: Czech Nightingale) is </a:t>
            </a:r>
            <a:r>
              <a:rPr lang="en-US" sz="2400" b="1" dirty="0" smtClean="0"/>
              <a:t>a Czech award</a:t>
            </a:r>
            <a:r>
              <a:rPr lang="en-US" sz="2400" dirty="0" smtClean="0"/>
              <a:t> </a:t>
            </a:r>
            <a:endParaRPr lang="cs-CZ" sz="2400" dirty="0" smtClean="0"/>
          </a:p>
          <a:p>
            <a:r>
              <a:rPr lang="en-US" sz="2400" dirty="0" smtClean="0"/>
              <a:t>to recognize outstanding achievement and annual popularity in the </a:t>
            </a:r>
            <a:r>
              <a:rPr lang="en-US" sz="2400" b="1" dirty="0" smtClean="0"/>
              <a:t>Czech music industry. 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2013: </a:t>
            </a:r>
          </a:p>
          <a:p>
            <a:r>
              <a:rPr lang="cs-CZ" sz="2400" b="1" dirty="0" smtClean="0">
                <a:hlinkClick r:id="rId5"/>
              </a:rPr>
              <a:t>Český slavík </a:t>
            </a:r>
            <a:r>
              <a:rPr lang="cs-CZ" sz="2400" b="1" dirty="0" err="1" smtClean="0">
                <a:hlinkClick r:id="rId5"/>
              </a:rPr>
              <a:t>Mattoni</a:t>
            </a:r>
            <a:endParaRPr lang="cs-CZ" sz="2400" b="1" dirty="0"/>
          </a:p>
        </p:txBody>
      </p:sp>
      <p:sp>
        <p:nvSpPr>
          <p:cNvPr id="9" name="Pěticípá hvězda 8"/>
          <p:cNvSpPr/>
          <p:nvPr/>
        </p:nvSpPr>
        <p:spPr>
          <a:xfrm>
            <a:off x="1475656" y="548680"/>
            <a:ext cx="792088" cy="648072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endParaRPr lang="cs-CZ" b="1" dirty="0"/>
          </a:p>
        </p:txBody>
      </p:sp>
      <p:sp>
        <p:nvSpPr>
          <p:cNvPr id="10" name="Pěticípá hvězda 9"/>
          <p:cNvSpPr/>
          <p:nvPr/>
        </p:nvSpPr>
        <p:spPr>
          <a:xfrm>
            <a:off x="611560" y="1700808"/>
            <a:ext cx="792088" cy="648072"/>
          </a:xfrm>
          <a:prstGeom prst="star5">
            <a:avLst>
              <a:gd name="adj" fmla="val 38145"/>
              <a:gd name="hf" fmla="val 105146"/>
              <a:gd name="vf" fmla="val 11055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task</a:t>
            </a:r>
            <a:endParaRPr lang="cs-CZ" b="1" dirty="0"/>
          </a:p>
        </p:txBody>
      </p:sp>
      <p:pic>
        <p:nvPicPr>
          <p:cNvPr id="11" name="MS900074195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172400" y="407707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6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err="1" smtClean="0"/>
              <a:t>String</a:t>
            </a:r>
            <a:r>
              <a:rPr lang="cs-CZ" sz="2400" b="1" dirty="0" smtClean="0"/>
              <a:t> musical </a:t>
            </a:r>
            <a:r>
              <a:rPr lang="cs-CZ" sz="2400" b="1" dirty="0" err="1" smtClean="0"/>
              <a:t>instruments</a:t>
            </a:r>
            <a:r>
              <a:rPr lang="cs-CZ" sz="2400" b="1" dirty="0" smtClean="0"/>
              <a:t>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dirty="0">
              <a:ln w="11430">
                <a:noFill/>
              </a:ln>
              <a:effectLst/>
            </a:endParaRPr>
          </a:p>
        </p:txBody>
      </p:sp>
      <p:pic>
        <p:nvPicPr>
          <p:cNvPr id="4104" name="Picture 8" descr="C:\Users\admin\AppData\Local\Microsoft\Windows\Temporary Internet Files\Content.IE5\0IUHG890\MP9003827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523756"/>
            <a:ext cx="4997353" cy="3569539"/>
          </a:xfrm>
          <a:prstGeom prst="rect">
            <a:avLst/>
          </a:prstGeom>
          <a:noFill/>
        </p:spPr>
      </p:pic>
      <p:pic>
        <p:nvPicPr>
          <p:cNvPr id="4106" name="Picture 10" descr="C:\Users\admin\AppData\Local\Microsoft\Windows\Temporary Internet Files\Content.IE5\MZFI9CWU\MP9003852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60648"/>
            <a:ext cx="792088" cy="1108924"/>
          </a:xfrm>
          <a:prstGeom prst="rect">
            <a:avLst/>
          </a:prstGeom>
          <a:noFill/>
        </p:spPr>
      </p:pic>
      <p:pic>
        <p:nvPicPr>
          <p:cNvPr id="4108" name="Picture 12" descr="C:\Users\admin\AppData\Local\Microsoft\Windows\Temporary Internet Files\Content.IE5\0IUHG890\MP9003852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52320" y="260648"/>
            <a:ext cx="1612979" cy="1152128"/>
          </a:xfrm>
          <a:prstGeom prst="rect">
            <a:avLst/>
          </a:prstGeom>
          <a:noFill/>
        </p:spPr>
      </p:pic>
      <p:pic>
        <p:nvPicPr>
          <p:cNvPr id="4111" name="Picture 15" descr="C:\Users\admin\AppData\Local\Microsoft\Windows\Temporary Internet Files\Content.IE5\AORQ2QD9\MP9003853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429000"/>
            <a:ext cx="3182754" cy="2273395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 rot="10800000" flipV="1">
            <a:off x="827584" y="2060848"/>
            <a:ext cx="352839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Strunné nástroje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7452320" y="5661248"/>
            <a:ext cx="129614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violine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 rot="10800000" flipV="1">
            <a:off x="539552" y="5229200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guitar</a:t>
            </a:r>
            <a:endParaRPr lang="cs-CZ" sz="2400" dirty="0"/>
          </a:p>
        </p:txBody>
      </p:sp>
      <p:pic>
        <p:nvPicPr>
          <p:cNvPr id="13" name="MS900054309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5940152" y="184482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862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1" grpId="0" animBg="1"/>
      <p:bldP spid="22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81128"/>
          </a:xfrm>
          <a:solidFill>
            <a:srgbClr val="FFFF99">
              <a:alpha val="15000"/>
            </a:srgbClr>
          </a:solidFill>
          <a:ln>
            <a:noFill/>
          </a:ln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en-US" sz="2400" b="1" dirty="0" smtClean="0">
                <a:solidFill>
                  <a:srgbClr val="C00000"/>
                </a:solidFill>
              </a:rPr>
              <a:t>Woodwind</a:t>
            </a:r>
            <a:r>
              <a:rPr lang="cs-CZ" sz="2400" b="1" dirty="0" smtClean="0">
                <a:solidFill>
                  <a:srgbClr val="C00000"/>
                </a:solidFill>
              </a:rPr>
              <a:t> musical </a:t>
            </a:r>
            <a:r>
              <a:rPr lang="cs-CZ" sz="2400" b="1" dirty="0" err="1" smtClean="0">
                <a:solidFill>
                  <a:srgbClr val="C00000"/>
                </a:solidFill>
              </a:rPr>
              <a:t>instruments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b="1" dirty="0">
              <a:ln w="11430">
                <a:noFill/>
              </a:ln>
              <a:solidFill>
                <a:srgbClr val="C00000"/>
              </a:soli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 rot="10800000" flipV="1">
            <a:off x="539552" y="1772816"/>
            <a:ext cx="4032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Dechové nástroje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122" name="Picture 2" descr="C:\Users\admin\AppData\Local\Microsoft\Windows\Temporary Internet Files\Content.IE5\8B2KY4MX\MP9003853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11560" y="2348880"/>
            <a:ext cx="2697474" cy="3776464"/>
          </a:xfrm>
          <a:prstGeom prst="rect">
            <a:avLst/>
          </a:prstGeom>
          <a:noFill/>
        </p:spPr>
      </p:pic>
      <p:pic>
        <p:nvPicPr>
          <p:cNvPr id="5124" name="Picture 4" descr="C:\Users\admin\AppData\Local\Microsoft\Windows\Temporary Internet Files\Content.IE5\KE6TJJ0T\MP9003853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120653">
            <a:off x="6481643" y="3467186"/>
            <a:ext cx="2043100" cy="2860340"/>
          </a:xfrm>
          <a:prstGeom prst="rect">
            <a:avLst/>
          </a:prstGeom>
          <a:noFill/>
        </p:spPr>
      </p:pic>
      <p:pic>
        <p:nvPicPr>
          <p:cNvPr id="5125" name="Picture 5" descr="C:\Users\admin\AppData\Local\Microsoft\Windows\Temporary Internet Files\Content.IE5\0IUHG890\MP9003853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06685">
            <a:off x="3813912" y="1710427"/>
            <a:ext cx="3034751" cy="424865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 rot="10800000" flipV="1">
            <a:off x="7631832" y="2967335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clarinet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3851920" y="4941168"/>
            <a:ext cx="230425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Transverse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flute</a:t>
            </a:r>
            <a:endParaRPr lang="cs-CZ" sz="2400" b="1" dirty="0" smtClean="0"/>
          </a:p>
          <a:p>
            <a:r>
              <a:rPr lang="cs-CZ" sz="2400" i="1" dirty="0" smtClean="0"/>
              <a:t>Příčná flétna</a:t>
            </a:r>
            <a:endParaRPr lang="cs-CZ" sz="2400" i="1" dirty="0"/>
          </a:p>
        </p:txBody>
      </p:sp>
      <p:sp>
        <p:nvSpPr>
          <p:cNvPr id="15" name="Obdélník 14"/>
          <p:cNvSpPr/>
          <p:nvPr/>
        </p:nvSpPr>
        <p:spPr>
          <a:xfrm rot="10800000" flipV="1">
            <a:off x="611560" y="2348880"/>
            <a:ext cx="252028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Recorder</a:t>
            </a:r>
            <a:endParaRPr lang="cs-CZ" sz="2400" dirty="0" smtClean="0"/>
          </a:p>
          <a:p>
            <a:r>
              <a:rPr lang="cs-CZ" sz="2400" i="1" dirty="0" smtClean="0"/>
              <a:t>Zobcová flétna</a:t>
            </a:r>
            <a:endParaRPr lang="cs-CZ" sz="2400" i="1" dirty="0"/>
          </a:p>
        </p:txBody>
      </p:sp>
      <p:pic>
        <p:nvPicPr>
          <p:cNvPr id="5131" name="Picture 11" descr="C:\Users\admin\AppData\Local\Microsoft\Windows\Temporary Internet Files\Content.IE5\K33EA7V5\MP9003853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 flipH="1">
            <a:off x="7508333" y="132628"/>
            <a:ext cx="1000143" cy="14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1" grpId="0" animBg="1"/>
      <p:bldP spid="12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25963"/>
          </a:xfrm>
          <a:solidFill>
            <a:srgbClr val="FFFF99">
              <a:alpha val="15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dirty="0" err="1" smtClean="0">
                <a:ln w="11430">
                  <a:noFill/>
                </a:ln>
                <a:effectLst/>
              </a:rPr>
              <a:t>brass</a:t>
            </a:r>
            <a:endParaRPr lang="cs-CZ" dirty="0">
              <a:ln w="11430">
                <a:noFill/>
              </a:ln>
              <a:effectLst/>
            </a:endParaRPr>
          </a:p>
        </p:txBody>
      </p:sp>
      <p:pic>
        <p:nvPicPr>
          <p:cNvPr id="6146" name="Picture 2" descr="C:\Users\admin\AppData\Local\Microsoft\Windows\Temporary Internet Files\Content.IE5\BIBUSXGR\MP9003853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712488">
            <a:off x="827584" y="2338592"/>
            <a:ext cx="2483768" cy="1774121"/>
          </a:xfrm>
          <a:prstGeom prst="rect">
            <a:avLst/>
          </a:prstGeom>
          <a:noFill/>
        </p:spPr>
      </p:pic>
      <p:pic>
        <p:nvPicPr>
          <p:cNvPr id="6149" name="Picture 5" descr="C:\Users\admin\AppData\Local\Microsoft\Windows\Temporary Internet Files\Content.IE5\MZFI9CWU\MP9003853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118219"/>
            <a:ext cx="2552328" cy="1823092"/>
          </a:xfrm>
          <a:prstGeom prst="rect">
            <a:avLst/>
          </a:prstGeom>
          <a:noFill/>
        </p:spPr>
      </p:pic>
      <p:pic>
        <p:nvPicPr>
          <p:cNvPr id="6150" name="Picture 6" descr="C:\Users\admin\AppData\Local\Microsoft\Windows\Temporary Internet Files\Content.IE5\KE6TJJ0T\MP9003853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1700808"/>
            <a:ext cx="3150096" cy="4410134"/>
          </a:xfrm>
          <a:prstGeom prst="rect">
            <a:avLst/>
          </a:prstGeom>
          <a:noFill/>
        </p:spPr>
      </p:pic>
      <p:pic>
        <p:nvPicPr>
          <p:cNvPr id="16" name="Picture 3" descr="C:\Users\admin\AppData\Local\Microsoft\Windows\Temporary Internet Files\Content.IE5\MZFI9CWU\MP90038536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5767576">
            <a:off x="2636251" y="2616984"/>
            <a:ext cx="3208856" cy="2292040"/>
          </a:xfrm>
          <a:prstGeom prst="rect">
            <a:avLst/>
          </a:prstGeom>
          <a:noFill/>
        </p:spPr>
      </p:pic>
      <p:pic>
        <p:nvPicPr>
          <p:cNvPr id="6151" name="Picture 7" descr="C:\Users\admin\AppData\Local\Microsoft\Windows\Temporary Internet Files\Content.IE5\R25N6JJS\MP90038529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5400000" flipH="1">
            <a:off x="7452319" y="116632"/>
            <a:ext cx="1080120" cy="151216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 rot="10800000" flipV="1">
            <a:off x="539552" y="1772816"/>
            <a:ext cx="22322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žesťové nástroje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 rot="10800000" flipV="1">
            <a:off x="6732240" y="5229200"/>
            <a:ext cx="201622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French</a:t>
            </a:r>
            <a:r>
              <a:rPr lang="cs-CZ" sz="2400" dirty="0" smtClean="0"/>
              <a:t> </a:t>
            </a:r>
            <a:r>
              <a:rPr lang="cs-CZ" sz="2400" dirty="0" err="1" smtClean="0"/>
              <a:t>horn</a:t>
            </a:r>
            <a:endParaRPr lang="cs-CZ" sz="2400" dirty="0" smtClean="0"/>
          </a:p>
          <a:p>
            <a:r>
              <a:rPr lang="cs-CZ" sz="2400" i="1" dirty="0" smtClean="0"/>
              <a:t>Lesní roh</a:t>
            </a:r>
            <a:endParaRPr lang="cs-CZ" sz="2400" i="1" dirty="0"/>
          </a:p>
        </p:txBody>
      </p:sp>
      <p:sp>
        <p:nvSpPr>
          <p:cNvPr id="20" name="Obdélník 19"/>
          <p:cNvSpPr/>
          <p:nvPr/>
        </p:nvSpPr>
        <p:spPr>
          <a:xfrm rot="10800000" flipV="1">
            <a:off x="3815916" y="2204864"/>
            <a:ext cx="190821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saxophone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 rot="10800000" flipV="1">
            <a:off x="1907704" y="5404574"/>
            <a:ext cx="151216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Trombone</a:t>
            </a:r>
          </a:p>
          <a:p>
            <a:r>
              <a:rPr lang="cs-CZ" sz="2400" i="1" dirty="0" smtClean="0"/>
              <a:t>pozoun</a:t>
            </a:r>
            <a:endParaRPr lang="cs-CZ" sz="2400" i="1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467544" y="2492896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trumpet</a:t>
            </a:r>
            <a:endParaRPr lang="cs-CZ" sz="2400" dirty="0"/>
          </a:p>
        </p:txBody>
      </p:sp>
      <p:pic>
        <p:nvPicPr>
          <p:cNvPr id="14" name="dglxasset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9" cstate="print"/>
          <a:stretch>
            <a:fillRect/>
          </a:stretch>
        </p:blipFill>
        <p:spPr>
          <a:xfrm>
            <a:off x="4419600" y="5517232"/>
            <a:ext cx="304800" cy="304800"/>
          </a:xfrm>
          <a:prstGeom prst="rect">
            <a:avLst/>
          </a:prstGeom>
        </p:spPr>
      </p:pic>
      <p:pic>
        <p:nvPicPr>
          <p:cNvPr id="17" name="MS900082211[1].mid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0" cstate="print"/>
          <a:stretch>
            <a:fillRect/>
          </a:stretch>
        </p:blipFill>
        <p:spPr>
          <a:xfrm>
            <a:off x="4067944" y="177281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2948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3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286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music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rgbClr val="FFFF99">
              <a:alpha val="15000"/>
            </a:srgbClr>
          </a:solidFill>
          <a:ln>
            <a:noFill/>
          </a:ln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en-US" sz="2400" dirty="0" smtClean="0"/>
              <a:t>percussion </a:t>
            </a:r>
            <a:endParaRPr lang="cs-CZ" b="1" dirty="0">
              <a:ln w="11430">
                <a:noFill/>
              </a:ln>
              <a:solidFill>
                <a:srgbClr val="C00000"/>
              </a:soli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 rot="10800000" flipV="1">
            <a:off x="467544" y="1700808"/>
            <a:ext cx="172819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bicí nástroje</a:t>
            </a:r>
            <a:endParaRPr lang="cs-CZ" sz="2400" dirty="0"/>
          </a:p>
        </p:txBody>
      </p:sp>
      <p:pic>
        <p:nvPicPr>
          <p:cNvPr id="7170" name="Picture 2" descr="C:\Users\admin\AppData\Local\Microsoft\Windows\Temporary Internet Files\Content.IE5\AORQ2QD9\MP9003853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683060"/>
            <a:ext cx="4888631" cy="3491880"/>
          </a:xfrm>
          <a:prstGeom prst="rect">
            <a:avLst/>
          </a:prstGeom>
          <a:noFill/>
        </p:spPr>
      </p:pic>
      <p:pic>
        <p:nvPicPr>
          <p:cNvPr id="7171" name="Picture 3" descr="C:\Users\admin\AppData\Local\Microsoft\Windows\Temporary Internet Files\Content.IE5\K33EA7V5\MP9003827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5" y="3480432"/>
            <a:ext cx="3960441" cy="2828887"/>
          </a:xfrm>
          <a:prstGeom prst="rect">
            <a:avLst/>
          </a:prstGeom>
          <a:noFill/>
        </p:spPr>
      </p:pic>
      <p:pic>
        <p:nvPicPr>
          <p:cNvPr id="7172" name="Picture 4" descr="C:\Users\admin\AppData\Local\Microsoft\Windows\Temporary Internet Files\Content.IE5\BIBUSXGR\MP9003853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60648"/>
            <a:ext cx="1584176" cy="1131554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 rot="10800000" flipV="1">
            <a:off x="467544" y="2967335"/>
            <a:ext cx="309634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crash</a:t>
            </a:r>
            <a:r>
              <a:rPr lang="cs-CZ" sz="2400" dirty="0" smtClean="0"/>
              <a:t> </a:t>
            </a:r>
            <a:r>
              <a:rPr lang="cs-CZ" sz="2400" dirty="0" err="1" smtClean="0"/>
              <a:t>cymbal</a:t>
            </a:r>
            <a:r>
              <a:rPr lang="cs-CZ" sz="2400" dirty="0" smtClean="0"/>
              <a:t>=</a:t>
            </a:r>
            <a:r>
              <a:rPr lang="cs-CZ" sz="2400" i="1" dirty="0" smtClean="0"/>
              <a:t>činel</a:t>
            </a:r>
            <a:endParaRPr lang="cs-CZ" sz="2400" i="1" dirty="0"/>
          </a:p>
        </p:txBody>
      </p:sp>
      <p:sp>
        <p:nvSpPr>
          <p:cNvPr id="19" name="Obdélník 18"/>
          <p:cNvSpPr/>
          <p:nvPr/>
        </p:nvSpPr>
        <p:spPr>
          <a:xfrm rot="10800000" flipV="1">
            <a:off x="7596336" y="1772816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drums</a:t>
            </a:r>
            <a:endParaRPr lang="cs-CZ" sz="2400" dirty="0"/>
          </a:p>
        </p:txBody>
      </p:sp>
      <p:pic>
        <p:nvPicPr>
          <p:cNvPr id="10" name="MS900065451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1043608" y="2420888"/>
            <a:ext cx="304800" cy="304800"/>
          </a:xfrm>
          <a:prstGeom prst="rect">
            <a:avLst/>
          </a:prstGeom>
        </p:spPr>
      </p:pic>
      <p:pic>
        <p:nvPicPr>
          <p:cNvPr id="11" name="MS900074186[1].mid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8" cstate="print"/>
          <a:stretch>
            <a:fillRect/>
          </a:stretch>
        </p:blipFill>
        <p:spPr>
          <a:xfrm>
            <a:off x="2987824" y="2348880"/>
            <a:ext cx="304800" cy="304800"/>
          </a:xfrm>
          <a:prstGeom prst="rect">
            <a:avLst/>
          </a:prstGeom>
        </p:spPr>
      </p:pic>
      <p:pic>
        <p:nvPicPr>
          <p:cNvPr id="2050" name="Picture 2" descr="C:\Users\admin\AppData\Local\Microsoft\Windows\Temporary Internet Files\Content.IE5\8B2KY4MX\MP90038539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0174475">
            <a:off x="6304088" y="4447909"/>
            <a:ext cx="2166423" cy="1547445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MZFI9CWU\dglxasset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4583446"/>
            <a:ext cx="2088232" cy="1491594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KE6TJJ0T\dglxasset[2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9551" y="332656"/>
            <a:ext cx="1411357" cy="100811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 rot="10800000" flipV="1">
            <a:off x="7380312" y="5733256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triangle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 rot="10800000" flipV="1">
            <a:off x="5004048" y="5620598"/>
            <a:ext cx="165618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xylophone</a:t>
            </a:r>
            <a:endParaRPr lang="cs-CZ" sz="2400" dirty="0" smtClean="0"/>
          </a:p>
          <a:p>
            <a:r>
              <a:rPr lang="cs-CZ" sz="2400" dirty="0" smtClean="0"/>
              <a:t>/´</a:t>
            </a:r>
            <a:r>
              <a:rPr lang="cs-CZ" sz="2400" dirty="0" err="1" smtClean="0"/>
              <a:t>zail</a:t>
            </a:r>
            <a:r>
              <a:rPr lang="cs-CZ" sz="2400" dirty="0" smtClean="0"/>
              <a:t>……/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6856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3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996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7" grpId="0" animBg="1"/>
      <p:bldP spid="18" grpId="0" animBg="1"/>
      <p:bldP spid="19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art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normAutofit fontScale="92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smtClean="0"/>
              <a:t> </a:t>
            </a:r>
            <a:r>
              <a:rPr lang="en-US" sz="2400" b="1" dirty="0" smtClean="0"/>
              <a:t>visual arts</a:t>
            </a:r>
            <a:r>
              <a:rPr lang="cs-CZ" sz="2400" b="1" dirty="0" smtClean="0"/>
              <a:t>:</a:t>
            </a:r>
          </a:p>
          <a:p>
            <a:pPr>
              <a:buNone/>
            </a:pPr>
            <a:r>
              <a:rPr lang="en-US" sz="2400" b="1" dirty="0" smtClean="0"/>
              <a:t>painting</a:t>
            </a:r>
            <a:r>
              <a:rPr lang="cs-CZ" sz="2400" b="1" dirty="0" smtClean="0"/>
              <a:t> </a:t>
            </a:r>
            <a:r>
              <a:rPr lang="cs-CZ" sz="2400" dirty="0" smtClean="0"/>
              <a:t>….</a:t>
            </a:r>
            <a:r>
              <a:rPr lang="cs-CZ" sz="2400" dirty="0" err="1" smtClean="0"/>
              <a:t>Leonardo</a:t>
            </a:r>
            <a:r>
              <a:rPr lang="cs-CZ" sz="2400" dirty="0" smtClean="0"/>
              <a:t> </a:t>
            </a:r>
            <a:r>
              <a:rPr lang="cs-CZ" sz="2400" dirty="0" err="1" smtClean="0"/>
              <a:t>da</a:t>
            </a:r>
            <a:r>
              <a:rPr lang="cs-CZ" sz="2400" dirty="0" smtClean="0"/>
              <a:t> Vinci – </a:t>
            </a:r>
            <a:r>
              <a:rPr lang="cs-CZ" sz="2400" dirty="0" err="1" smtClean="0"/>
              <a:t>Mona</a:t>
            </a:r>
            <a:r>
              <a:rPr lang="cs-CZ" sz="2400" dirty="0" smtClean="0"/>
              <a:t> </a:t>
            </a:r>
            <a:r>
              <a:rPr lang="cs-CZ" sz="2400" dirty="0" err="1" smtClean="0"/>
              <a:t>Lisa</a:t>
            </a:r>
            <a:r>
              <a:rPr lang="cs-CZ" sz="2400" dirty="0" smtClean="0"/>
              <a:t>, </a:t>
            </a:r>
            <a:r>
              <a:rPr lang="cs-CZ" sz="2400" dirty="0" err="1" smtClean="0"/>
              <a:t>P.Picasso</a:t>
            </a:r>
            <a:r>
              <a:rPr lang="cs-CZ" sz="2400" dirty="0" smtClean="0"/>
              <a:t>, .... </a:t>
            </a:r>
          </a:p>
          <a:p>
            <a:pPr>
              <a:buNone/>
            </a:pPr>
            <a:r>
              <a:rPr lang="cs-CZ" sz="2400" dirty="0" smtClean="0"/>
              <a:t>František Hora (</a:t>
            </a:r>
            <a:r>
              <a:rPr lang="cs-CZ" sz="2400" dirty="0" err="1" smtClean="0"/>
              <a:t>Třebenice</a:t>
            </a:r>
            <a:r>
              <a:rPr lang="cs-CZ" sz="2400" dirty="0" smtClean="0"/>
              <a:t>,   </a:t>
            </a:r>
            <a:r>
              <a:rPr lang="cs-CZ" sz="2400" dirty="0" smtClean="0">
                <a:hlinkClick r:id="rId2"/>
              </a:rPr>
              <a:t>František Hora: Významné osobnosti:</a:t>
            </a:r>
          </a:p>
          <a:p>
            <a:pPr>
              <a:buNone/>
            </a:pPr>
            <a:r>
              <a:rPr lang="cs-CZ" sz="2400" dirty="0" smtClean="0">
                <a:hlinkClick r:id="rId2"/>
              </a:rPr>
              <a:t>Město </a:t>
            </a:r>
            <a:r>
              <a:rPr lang="cs-CZ" sz="2400" dirty="0" err="1" smtClean="0">
                <a:hlinkClick r:id="rId2"/>
              </a:rPr>
              <a:t>Třebenice</a:t>
            </a:r>
            <a:r>
              <a:rPr lang="cs-CZ" sz="2400" dirty="0" smtClean="0"/>
              <a:t> )  </a:t>
            </a:r>
            <a:r>
              <a:rPr lang="cs-CZ" sz="2400" dirty="0" err="1" smtClean="0"/>
              <a:t>and</a:t>
            </a:r>
            <a:r>
              <a:rPr lang="cs-CZ" sz="2400" dirty="0" smtClean="0"/>
              <a:t> Emil Fila – </a:t>
            </a:r>
            <a:r>
              <a:rPr lang="cs-CZ" sz="2400" dirty="0" err="1" smtClean="0"/>
              <a:t>landscape</a:t>
            </a:r>
            <a:r>
              <a:rPr lang="cs-CZ" sz="2400" dirty="0" smtClean="0"/>
              <a:t> </a:t>
            </a:r>
            <a:r>
              <a:rPr lang="cs-CZ" sz="2400" dirty="0" err="1" smtClean="0"/>
              <a:t>paintings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Middle</a:t>
            </a:r>
            <a:r>
              <a:rPr lang="cs-CZ" sz="2400" dirty="0" smtClean="0"/>
              <a:t> </a:t>
            </a:r>
            <a:r>
              <a:rPr lang="cs-CZ" sz="2400" dirty="0" err="1" smtClean="0"/>
              <a:t>Highland</a:t>
            </a:r>
            <a:r>
              <a:rPr lang="cs-CZ" sz="2400" dirty="0" smtClean="0"/>
              <a:t>; </a:t>
            </a:r>
            <a:r>
              <a:rPr lang="cs-CZ" sz="2400" dirty="0" err="1" smtClean="0"/>
              <a:t>J.Mánes</a:t>
            </a:r>
            <a:r>
              <a:rPr lang="cs-CZ" sz="2400" dirty="0" smtClean="0"/>
              <a:t>, M. Aleš…… </a:t>
            </a:r>
          </a:p>
          <a:p>
            <a:pPr>
              <a:buNone/>
            </a:pPr>
            <a:r>
              <a:rPr lang="cs-CZ" sz="2400" b="1" dirty="0" err="1" smtClean="0"/>
              <a:t>Sculpture</a:t>
            </a:r>
            <a:r>
              <a:rPr lang="cs-CZ" sz="2400" b="1" dirty="0" smtClean="0"/>
              <a:t>- </a:t>
            </a:r>
            <a:r>
              <a:rPr lang="cs-CZ" sz="2400" dirty="0" smtClean="0"/>
              <a:t>…………….. Ferdinand Maxmilián </a:t>
            </a:r>
            <a:r>
              <a:rPr lang="cs-CZ" sz="2400" dirty="0" err="1" smtClean="0"/>
              <a:t>Brokoff</a:t>
            </a:r>
            <a:r>
              <a:rPr lang="cs-CZ" sz="2400" dirty="0" smtClean="0"/>
              <a:t>,….</a:t>
            </a:r>
          </a:p>
          <a:p>
            <a:pPr>
              <a:buNone/>
            </a:pPr>
            <a:r>
              <a:rPr lang="cs-CZ" sz="2400" b="1" dirty="0" err="1" smtClean="0"/>
              <a:t>Printm</a:t>
            </a:r>
            <a:r>
              <a:rPr lang="en-US" sz="2400" b="1" dirty="0" err="1" smtClean="0"/>
              <a:t>aking</a:t>
            </a:r>
            <a:r>
              <a:rPr lang="cs-CZ" sz="2400" b="1" dirty="0" smtClean="0"/>
              <a:t> </a:t>
            </a:r>
            <a:r>
              <a:rPr lang="cs-CZ" sz="2400" dirty="0" smtClean="0"/>
              <a:t>- </a:t>
            </a:r>
            <a:r>
              <a:rPr lang="en-US" sz="2400" dirty="0" smtClean="0">
                <a:hlinkClick r:id="rId3"/>
              </a:rPr>
              <a:t>Printmaking - Wikipedia, the free encyclopedia</a:t>
            </a:r>
            <a:endParaRPr lang="cs-CZ" sz="2400" dirty="0"/>
          </a:p>
          <a:p>
            <a:pPr>
              <a:buNone/>
            </a:pPr>
            <a:r>
              <a:rPr lang="en-US" sz="2400" b="1" dirty="0" smtClean="0"/>
              <a:t>Photography</a:t>
            </a:r>
            <a:r>
              <a:rPr lang="cs-CZ" sz="2400" dirty="0" smtClean="0"/>
              <a:t> – ……….Josef </a:t>
            </a:r>
            <a:r>
              <a:rPr lang="cs-CZ" sz="2400" dirty="0" err="1" smtClean="0"/>
              <a:t>Saudek</a:t>
            </a:r>
            <a:r>
              <a:rPr lang="cs-CZ" sz="2400" dirty="0" smtClean="0"/>
              <a:t>, Karel </a:t>
            </a:r>
            <a:r>
              <a:rPr lang="cs-CZ" sz="2400" dirty="0" err="1" smtClean="0"/>
              <a:t>Plicka</a:t>
            </a:r>
            <a:r>
              <a:rPr lang="cs-CZ" sz="2400" dirty="0" smtClean="0"/>
              <a:t>, František </a:t>
            </a:r>
            <a:r>
              <a:rPr lang="cs-CZ" sz="2400" dirty="0" err="1" smtClean="0"/>
              <a:t>Drtikol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A</a:t>
            </a:r>
            <a:r>
              <a:rPr lang="en-US" sz="2400" b="1" dirty="0" err="1" smtClean="0"/>
              <a:t>rchitecture</a:t>
            </a:r>
            <a:r>
              <a:rPr lang="cs-CZ" sz="2400" b="1" dirty="0" smtClean="0"/>
              <a:t> </a:t>
            </a:r>
            <a:r>
              <a:rPr lang="cs-CZ" sz="2400" dirty="0" smtClean="0"/>
              <a:t>– …………Antonín </a:t>
            </a:r>
            <a:r>
              <a:rPr lang="cs-CZ" sz="2400" dirty="0" err="1" smtClean="0"/>
              <a:t>Balšánek</a:t>
            </a:r>
            <a:r>
              <a:rPr lang="cs-CZ" sz="2400" dirty="0" smtClean="0"/>
              <a:t>, Jan </a:t>
            </a:r>
            <a:r>
              <a:rPr lang="cs-CZ" sz="2400" dirty="0" err="1" smtClean="0"/>
              <a:t>Kaplický</a:t>
            </a:r>
            <a:r>
              <a:rPr lang="cs-CZ" sz="2400" dirty="0" smtClean="0"/>
              <a:t> (</a:t>
            </a:r>
            <a:r>
              <a:rPr lang="cs-CZ" sz="2400" dirty="0" err="1" smtClean="0"/>
              <a:t>Prague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treasure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architectural</a:t>
            </a:r>
            <a:r>
              <a:rPr lang="cs-CZ" sz="2400" dirty="0" smtClean="0"/>
              <a:t> </a:t>
            </a:r>
            <a:r>
              <a:rPr lang="cs-CZ" sz="2400" dirty="0" err="1" smtClean="0"/>
              <a:t>styles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en-US" sz="2400" b="1" dirty="0" smtClean="0"/>
              <a:t>decorative arts</a:t>
            </a:r>
            <a:r>
              <a:rPr lang="cs-CZ" sz="2400" b="1" dirty="0" smtClean="0"/>
              <a:t> </a:t>
            </a:r>
            <a:r>
              <a:rPr lang="cs-CZ" sz="2400" dirty="0" smtClean="0"/>
              <a:t>- </a:t>
            </a:r>
            <a:r>
              <a:rPr lang="en-US" sz="2400" dirty="0" smtClean="0">
                <a:hlinkClick r:id="rId4"/>
              </a:rPr>
              <a:t>Museum of Decorative Arts in Prague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>
              <a:ln w="11430">
                <a:noFill/>
              </a:ln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Romanesque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style (GB = Norman style)	11th-13th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century</a:t>
            </a: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semi</a:t>
            </a:r>
            <a:r>
              <a:rPr lang="cs-CZ" sz="2400" dirty="0" smtClean="0"/>
              <a:t>-</a:t>
            </a:r>
            <a:r>
              <a:rPr lang="cs-CZ" sz="2400" dirty="0" err="1" smtClean="0"/>
              <a:t>circular</a:t>
            </a:r>
            <a:r>
              <a:rPr lang="cs-CZ" sz="2400" dirty="0" smtClean="0"/>
              <a:t> </a:t>
            </a:r>
            <a:r>
              <a:rPr lang="cs-CZ" sz="2400" dirty="0" err="1" smtClean="0"/>
              <a:t>arches</a:t>
            </a:r>
            <a:r>
              <a:rPr lang="cs-CZ" sz="2400" dirty="0" smtClean="0">
                <a:hlinkClick r:id="rId2" action="ppaction://hlinkfile" tooltip="Arch"/>
              </a:rPr>
              <a:t> </a:t>
            </a:r>
            <a:r>
              <a:rPr lang="cs-CZ" sz="2400" dirty="0" smtClean="0"/>
              <a:t>/a:č/ = polokruhové oblouky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thick</a:t>
            </a:r>
            <a:r>
              <a:rPr lang="cs-CZ" sz="2400" dirty="0" smtClean="0"/>
              <a:t> </a:t>
            </a:r>
            <a:r>
              <a:rPr lang="cs-CZ" sz="2400" dirty="0" err="1" smtClean="0"/>
              <a:t>walls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small</a:t>
            </a:r>
            <a:r>
              <a:rPr lang="cs-CZ" sz="2400" dirty="0" smtClean="0"/>
              <a:t> </a:t>
            </a:r>
            <a:r>
              <a:rPr lang="cs-CZ" sz="2400" dirty="0" err="1" smtClean="0"/>
              <a:t>windows</a:t>
            </a:r>
            <a:endParaRPr lang="cs-CZ" sz="2400" dirty="0" smtClean="0"/>
          </a:p>
        </p:txBody>
      </p:sp>
      <p:pic>
        <p:nvPicPr>
          <p:cNvPr id="6146" name="Picture 2" descr="File:RotundaRi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11358" b="8518"/>
          <a:stretch>
            <a:fillRect/>
          </a:stretch>
        </p:blipFill>
        <p:spPr bwMode="auto">
          <a:xfrm>
            <a:off x="5940152" y="2776053"/>
            <a:ext cx="2731254" cy="3013417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3347864" y="2420888"/>
            <a:ext cx="3240360" cy="1008112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 rot="10800000" flipV="1">
            <a:off x="4932040" y="5373216"/>
            <a:ext cx="374441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Rotunda </a:t>
            </a:r>
            <a:r>
              <a:rPr lang="cs-CZ" sz="2400" dirty="0" err="1" smtClean="0"/>
              <a:t>of</a:t>
            </a:r>
            <a:r>
              <a:rPr lang="cs-CZ" sz="2400" dirty="0" smtClean="0"/>
              <a:t> St. </a:t>
            </a:r>
            <a:r>
              <a:rPr lang="cs-CZ" sz="2400" dirty="0" err="1" smtClean="0"/>
              <a:t>George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Říp</a:t>
            </a:r>
            <a:endParaRPr lang="cs-CZ" sz="2400" dirty="0"/>
          </a:p>
        </p:txBody>
      </p:sp>
      <p:pic>
        <p:nvPicPr>
          <p:cNvPr id="6148" name="Picture 4" descr="http://upload.wikimedia.org/wikipedia/commons/thumb/e/ec/Bazilika_Svat%C3%A9ho_Ji%C5%99%C3%AD.jpg/220px-Bazilika_Svat%C3%A9ho_Ji%C5%99%C3%A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3223878"/>
            <a:ext cx="1800200" cy="270030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 rot="10800000" flipV="1">
            <a:off x="539552" y="5085184"/>
            <a:ext cx="2808312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St. </a:t>
            </a:r>
            <a:r>
              <a:rPr lang="cs-CZ" sz="2400" dirty="0" err="1" smtClean="0"/>
              <a:t>George</a:t>
            </a:r>
            <a:r>
              <a:rPr lang="cs-CZ" sz="2400" dirty="0" smtClean="0"/>
              <a:t>'s </a:t>
            </a:r>
            <a:r>
              <a:rPr lang="cs-CZ" sz="2400" dirty="0" err="1" smtClean="0"/>
              <a:t>Basilica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Prague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endParaRPr lang="cs-CZ" sz="2400" dirty="0">
              <a:ln w="11430">
                <a:noFill/>
              </a:ln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347864" y="2420888"/>
            <a:ext cx="576064" cy="1512168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 rot="10800000" flipV="1">
            <a:off x="539552" y="1628800"/>
            <a:ext cx="287193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Románský   sloh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539552" y="1628800"/>
            <a:ext cx="288032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………………     sloh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44408" y="23488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28529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24" grpId="0" animBg="1"/>
      <p:bldP spid="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Gothic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style				12th to15th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century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pointed</a:t>
            </a:r>
            <a:r>
              <a:rPr lang="cs-CZ" sz="2400" dirty="0" smtClean="0"/>
              <a:t> </a:t>
            </a:r>
            <a:r>
              <a:rPr lang="cs-CZ" sz="2400" dirty="0" err="1" smtClean="0"/>
              <a:t>arches</a:t>
            </a:r>
            <a:r>
              <a:rPr lang="cs-CZ" sz="2400" dirty="0" smtClean="0"/>
              <a:t> /a:č</a:t>
            </a:r>
            <a:r>
              <a:rPr lang="cs-CZ" sz="2400" dirty="0" smtClean="0"/>
              <a:t>/ = lomené oblouky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Stained</a:t>
            </a:r>
            <a:r>
              <a:rPr lang="cs-CZ" sz="2400" dirty="0" smtClean="0"/>
              <a:t>- </a:t>
            </a:r>
            <a:r>
              <a:rPr lang="cs-CZ" sz="2400" dirty="0" err="1" smtClean="0"/>
              <a:t>glass</a:t>
            </a:r>
            <a:r>
              <a:rPr lang="cs-CZ" sz="2400" dirty="0" smtClean="0"/>
              <a:t> </a:t>
            </a:r>
            <a:r>
              <a:rPr lang="cs-CZ" sz="2400" dirty="0" smtClean="0"/>
              <a:t>	</a:t>
            </a:r>
            <a:r>
              <a:rPr lang="cs-CZ" sz="2400" dirty="0" err="1" smtClean="0"/>
              <a:t>windows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v</a:t>
            </a:r>
            <a:r>
              <a:rPr lang="cs-CZ" sz="2400" dirty="0" err="1" smtClean="0"/>
              <a:t>aulted</a:t>
            </a:r>
            <a:r>
              <a:rPr lang="cs-CZ" sz="2400" dirty="0" smtClean="0"/>
              <a:t> </a:t>
            </a:r>
            <a:r>
              <a:rPr lang="cs-CZ" sz="2400" dirty="0" err="1" smtClean="0"/>
              <a:t>roofs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 rot="10800000" flipV="1">
            <a:off x="467544" y="1628800"/>
            <a:ext cx="216024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gotický  sloh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467544" y="1628800"/>
            <a:ext cx="230425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………..     sloh</a:t>
            </a:r>
            <a:endParaRPr lang="cs-CZ" sz="2400" dirty="0"/>
          </a:p>
        </p:txBody>
      </p:sp>
      <p:pic>
        <p:nvPicPr>
          <p:cNvPr id="6152" name="Picture 8" descr="Praha, Katedrála, JV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2"/>
            <a:ext cx="3528392" cy="3500165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843808" y="2492896"/>
            <a:ext cx="3024336" cy="3024336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635896" y="2852936"/>
            <a:ext cx="2448272" cy="2736304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6" name="Picture 12" descr="Soubor:Vít - vitráž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308987"/>
            <a:ext cx="2088232" cy="2784309"/>
          </a:xfrm>
          <a:prstGeom prst="rect">
            <a:avLst/>
          </a:prstGeom>
          <a:noFill/>
        </p:spPr>
      </p:pic>
      <p:cxnSp>
        <p:nvCxnSpPr>
          <p:cNvPr id="34" name="Přímá spojovací šipka 33"/>
          <p:cNvCxnSpPr/>
          <p:nvPr/>
        </p:nvCxnSpPr>
        <p:spPr>
          <a:xfrm flipH="1">
            <a:off x="2483768" y="2492896"/>
            <a:ext cx="288032" cy="1224136"/>
          </a:xfrm>
          <a:prstGeom prst="straightConnector1">
            <a:avLst/>
          </a:prstGeom>
          <a:ln w="3492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Obdélník 83"/>
          <p:cNvSpPr/>
          <p:nvPr/>
        </p:nvSpPr>
        <p:spPr>
          <a:xfrm rot="10800000" flipV="1">
            <a:off x="899592" y="2492896"/>
            <a:ext cx="345638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vitrážová okna</a:t>
            </a:r>
            <a:endParaRPr lang="cs-CZ" sz="2400" dirty="0"/>
          </a:p>
        </p:txBody>
      </p:sp>
      <p:cxnSp>
        <p:nvCxnSpPr>
          <p:cNvPr id="48" name="Přímá spojovací šipka 47"/>
          <p:cNvCxnSpPr/>
          <p:nvPr/>
        </p:nvCxnSpPr>
        <p:spPr>
          <a:xfrm flipH="1">
            <a:off x="2555776" y="2780928"/>
            <a:ext cx="1152128" cy="1944216"/>
          </a:xfrm>
          <a:prstGeom prst="straightConnector1">
            <a:avLst/>
          </a:prstGeom>
          <a:ln w="3492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>
            <a:off x="3347864" y="2924944"/>
            <a:ext cx="288032" cy="504056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H="1">
            <a:off x="2555776" y="2492896"/>
            <a:ext cx="288032" cy="936104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 rot="10800000" flipV="1">
            <a:off x="1475656" y="5661248"/>
            <a:ext cx="4320480" cy="46166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St </a:t>
            </a:r>
            <a:r>
              <a:rPr lang="cs-CZ" sz="2400" dirty="0" err="1" smtClean="0"/>
              <a:t>Vitus</a:t>
            </a:r>
            <a:r>
              <a:rPr lang="cs-CZ" sz="2400" dirty="0" smtClean="0"/>
              <a:t> </a:t>
            </a:r>
            <a:r>
              <a:rPr lang="cs-CZ" sz="2400" dirty="0" err="1" smtClean="0"/>
              <a:t>Cathedral</a:t>
            </a:r>
            <a:r>
              <a:rPr lang="cs-CZ" sz="2400" dirty="0" smtClean="0"/>
              <a:t>, </a:t>
            </a:r>
            <a:r>
              <a:rPr lang="cs-CZ" sz="2400" dirty="0" err="1" smtClean="0"/>
              <a:t>Prague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endParaRPr lang="cs-CZ" sz="2400" dirty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843808" y="2492896"/>
            <a:ext cx="504056" cy="504056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971600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396808" y="2501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/>
      <p:bldP spid="22" grpId="0" animBg="1"/>
      <p:bldP spid="84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Rennaisance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style(GB=Tudor &amp;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Jacobean</a:t>
            </a:r>
            <a:r>
              <a:rPr lang="cs-CZ" sz="2400" dirty="0" smtClean="0">
                <a:ln w="11430">
                  <a:noFill/>
                </a:ln>
                <a:effectLst/>
              </a:rPr>
              <a:t>) 15th to 16th cent.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ln w="11430">
                  <a:noFill/>
                </a:ln>
              </a:rPr>
              <a:t>Facades ornamented by </a:t>
            </a:r>
            <a:r>
              <a:rPr lang="en-GB" sz="2400" dirty="0" err="1" smtClean="0">
                <a:ln w="11430">
                  <a:noFill/>
                </a:ln>
              </a:rPr>
              <a:t>grafitte</a:t>
            </a:r>
            <a:r>
              <a:rPr lang="en-GB" sz="2400" dirty="0" smtClean="0">
                <a:ln w="11430">
                  <a:noFill/>
                </a:ln>
              </a:rPr>
              <a:t>/</a:t>
            </a:r>
            <a:r>
              <a:rPr lang="en-GB" sz="2400" dirty="0" err="1" smtClean="0">
                <a:ln w="11430">
                  <a:noFill/>
                </a:ln>
              </a:rPr>
              <a:t>sgraffito</a:t>
            </a:r>
            <a:r>
              <a:rPr lang="en-GB" sz="2400" dirty="0" smtClean="0">
                <a:ln w="11430">
                  <a:noFill/>
                </a:ln>
              </a:rPr>
              <a:t> and stucco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ln w="11430">
                  <a:noFill/>
                </a:ln>
                <a:effectLst/>
              </a:rPr>
              <a:t>Rectangular or square  windows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ln w="11430">
                  <a:noFill/>
                </a:ln>
              </a:rPr>
              <a:t>Summer palaces</a:t>
            </a:r>
          </a:p>
          <a:p>
            <a:pPr>
              <a:buNone/>
            </a:pPr>
            <a:r>
              <a:rPr lang="en-GB" sz="2400" dirty="0" smtClean="0">
                <a:ln w="11430">
                  <a:noFill/>
                </a:ln>
                <a:solidFill>
                  <a:schemeClr val="bg2">
                    <a:lumMod val="75000"/>
                  </a:schemeClr>
                </a:solidFill>
                <a:effectLst/>
              </a:rPr>
              <a:t>(Queen Ann´s Palace, Prague)</a:t>
            </a:r>
            <a:endParaRPr lang="en-GB" sz="2400" dirty="0" smtClean="0">
              <a:ln w="11430">
                <a:noFill/>
              </a:ln>
              <a:solidFill>
                <a:schemeClr val="bg2">
                  <a:lumMod val="75000"/>
                </a:schemeClr>
              </a:solidFill>
              <a:effectLst/>
            </a:endParaRPr>
          </a:p>
        </p:txBody>
      </p:sp>
      <p:sp>
        <p:nvSpPr>
          <p:cNvPr id="24" name="Obdélník 23"/>
          <p:cNvSpPr/>
          <p:nvPr/>
        </p:nvSpPr>
        <p:spPr>
          <a:xfrm rot="10800000" flipV="1">
            <a:off x="467544" y="1628800"/>
            <a:ext cx="288032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Renesanční sloh</a:t>
            </a:r>
            <a:endParaRPr lang="cs-CZ" sz="2400" dirty="0"/>
          </a:p>
        </p:txBody>
      </p:sp>
      <p:pic>
        <p:nvPicPr>
          <p:cNvPr id="34818" name="Picture 2" descr="http://upload.wikimedia.org/wikipedia/commons/thumb/b/b4/Litomysl_zamek_od_JZ_DSCN0628.JPG/220px-Litomysl_zamek_od_JZ_DSCN062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212976"/>
            <a:ext cx="3256628" cy="2368458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4211960" y="2348880"/>
            <a:ext cx="2880320" cy="2088232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699792" y="2780928"/>
            <a:ext cx="3744416" cy="1800200"/>
          </a:xfrm>
          <a:prstGeom prst="straightConnector1">
            <a:avLst/>
          </a:prstGeom>
          <a:ln w="349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 rot="10800000" flipV="1">
            <a:off x="467544" y="1700808"/>
            <a:ext cx="280831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………………     sloh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 rot="10800000" flipV="1">
            <a:off x="4211960" y="5085184"/>
            <a:ext cx="424847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err="1" smtClean="0"/>
              <a:t>Renaissance</a:t>
            </a:r>
            <a:r>
              <a:rPr lang="cs-CZ" sz="2400" dirty="0" smtClean="0"/>
              <a:t> </a:t>
            </a:r>
            <a:r>
              <a:rPr lang="cs-CZ" sz="2400" dirty="0" err="1" smtClean="0"/>
              <a:t>chateau</a:t>
            </a:r>
            <a:r>
              <a:rPr lang="cs-CZ" sz="2400" dirty="0" smtClean="0"/>
              <a:t> in Litomyšl</a:t>
            </a:r>
            <a:endParaRPr lang="cs-CZ" sz="2400" dirty="0">
              <a:ln w="11430">
                <a:noFill/>
              </a:ln>
            </a:endParaRPr>
          </a:p>
        </p:txBody>
      </p:sp>
      <p:pic>
        <p:nvPicPr>
          <p:cNvPr id="9226" name="Picture 10" descr="Soubor:Breznice PB CZ chateau sgraffito detail 60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933056"/>
            <a:ext cx="2376264" cy="178219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 rot="10800000" flipV="1">
            <a:off x="1043608" y="5517232"/>
            <a:ext cx="237626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Březnice </a:t>
            </a:r>
            <a:r>
              <a:rPr lang="cs-CZ" sz="2400" dirty="0" err="1" smtClean="0"/>
              <a:t>Chateau</a:t>
            </a:r>
            <a:endParaRPr lang="cs-CZ" sz="2400" dirty="0">
              <a:ln w="11430">
                <a:noFill/>
              </a:ln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39330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2" grpId="0" animBg="1"/>
      <p:bldP spid="16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Baroque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style 			1600/ CZ 1620 - 1750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emphasis was placed on</a:t>
            </a:r>
            <a:r>
              <a:rPr lang="cs-CZ" sz="2400" dirty="0" smtClean="0"/>
              <a:t> - </a:t>
            </a:r>
            <a:r>
              <a:rPr lang="en-US" sz="2000" dirty="0" smtClean="0"/>
              <a:t> </a:t>
            </a:r>
            <a:endParaRPr lang="cs-CZ" sz="2000" dirty="0" smtClean="0"/>
          </a:p>
          <a:p>
            <a:pPr lvl="1">
              <a:buFont typeface="Wingdings" pitchFamily="2" charset="2"/>
              <a:buChar char="Ø"/>
            </a:pPr>
            <a:r>
              <a:rPr lang="en-US" sz="2400" dirty="0" smtClean="0"/>
              <a:t> </a:t>
            </a:r>
            <a:r>
              <a:rPr lang="cs-CZ" sz="2400" dirty="0" err="1" smtClean="0"/>
              <a:t>Interior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decoration</a:t>
            </a:r>
            <a:r>
              <a:rPr lang="cs-CZ" sz="2400" dirty="0" smtClean="0"/>
              <a:t> </a:t>
            </a:r>
            <a:r>
              <a:rPr lang="cs-CZ" sz="2400" dirty="0" err="1" smtClean="0"/>
              <a:t>often</a:t>
            </a:r>
            <a:r>
              <a:rPr lang="cs-CZ" sz="2400" dirty="0" smtClean="0"/>
              <a:t> in </a:t>
            </a:r>
            <a:r>
              <a:rPr lang="cs-CZ" sz="2400" dirty="0" err="1" smtClean="0"/>
              <a:t>gold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marble</a:t>
            </a:r>
            <a:endParaRPr lang="cs-CZ" sz="2400" dirty="0" smtClean="0"/>
          </a:p>
          <a:p>
            <a:pPr lvl="1">
              <a:buFont typeface="Wingdings" pitchFamily="2" charset="2"/>
              <a:buChar char="Ø"/>
            </a:pPr>
            <a:r>
              <a:rPr lang="en-US" sz="2400" dirty="0" smtClean="0"/>
              <a:t>domes</a:t>
            </a:r>
            <a:endParaRPr lang="cs-CZ" sz="2400" dirty="0" smtClean="0"/>
          </a:p>
          <a:p>
            <a:pPr lvl="1">
              <a:buFont typeface="Wingdings" pitchFamily="2" charset="2"/>
              <a:buChar char="Ø"/>
            </a:pPr>
            <a:r>
              <a:rPr lang="en-US" sz="2400" dirty="0" smtClean="0"/>
              <a:t> light-and-shade </a:t>
            </a:r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</p:txBody>
      </p:sp>
      <p:pic>
        <p:nvPicPr>
          <p:cNvPr id="33800" name="Picture 8" descr="http://upload.wikimedia.org/wikipedia/commons/thumb/5/50/Operation_Banner_Service_Held_at_St_Pauls_Cathedral_in_2008_MOD_45151837.jpg/280px-Operation_Banner_Service_Held_at_St_Pauls_Cathedral_in_2008_MOD_4515183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889196"/>
            <a:ext cx="2089421" cy="314159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  <p:pic>
        <p:nvPicPr>
          <p:cNvPr id="33794" name="Picture 2" descr="File:Iglesia de San Nicolás, Prag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789040"/>
            <a:ext cx="2808793" cy="21030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3419872" y="3013501"/>
            <a:ext cx="374441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St. Paul´s </a:t>
            </a:r>
            <a:r>
              <a:rPr lang="cs-CZ" sz="2400" dirty="0" err="1" smtClean="0"/>
              <a:t>Cathedral</a:t>
            </a:r>
            <a:r>
              <a:rPr lang="cs-CZ" sz="2400" dirty="0" smtClean="0"/>
              <a:t>, London</a:t>
            </a:r>
          </a:p>
          <a:p>
            <a:r>
              <a:rPr lang="cs-CZ" sz="2400" dirty="0" smtClean="0"/>
              <a:t>Arch. – Ch. </a:t>
            </a:r>
            <a:r>
              <a:rPr lang="cs-CZ" sz="2400" dirty="0" err="1" smtClean="0"/>
              <a:t>Wren</a:t>
            </a:r>
            <a:endParaRPr lang="cs-CZ" sz="2400" dirty="0"/>
          </a:p>
        </p:txBody>
      </p:sp>
      <p:pic>
        <p:nvPicPr>
          <p:cNvPr id="33798" name="Picture 6" descr="http://upload.wikimedia.org/wikipedia/commons/thumb/1/1a/St_Pauls_aerial.jpg/390px-St_Pauls_aeria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3789040"/>
            <a:ext cx="3073125" cy="211178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</p:pic>
      <p:sp>
        <p:nvSpPr>
          <p:cNvPr id="24" name="Obdélník 23"/>
          <p:cNvSpPr/>
          <p:nvPr/>
        </p:nvSpPr>
        <p:spPr>
          <a:xfrm rot="10800000" flipV="1">
            <a:off x="539552" y="1628800"/>
            <a:ext cx="287193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Barokní  sloh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539552" y="1628800"/>
            <a:ext cx="288032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………………     sloh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 rot="10800000" flipV="1">
            <a:off x="467544" y="5260558"/>
            <a:ext cx="374441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St. </a:t>
            </a:r>
            <a:r>
              <a:rPr lang="cs-CZ" sz="2400" dirty="0" err="1" smtClean="0"/>
              <a:t>Nicholas</a:t>
            </a:r>
            <a:r>
              <a:rPr lang="cs-CZ" sz="2400" dirty="0" smtClean="0"/>
              <a:t> </a:t>
            </a:r>
            <a:r>
              <a:rPr lang="cs-CZ" sz="2400" dirty="0" err="1" smtClean="0"/>
              <a:t>Church</a:t>
            </a:r>
            <a:r>
              <a:rPr lang="cs-CZ" sz="2400" dirty="0" smtClean="0"/>
              <a:t>, </a:t>
            </a:r>
            <a:r>
              <a:rPr lang="cs-CZ" sz="2400" dirty="0" err="1" smtClean="0"/>
              <a:t>Prague</a:t>
            </a:r>
            <a:endParaRPr lang="cs-CZ" sz="2400" dirty="0" smtClean="0"/>
          </a:p>
          <a:p>
            <a:r>
              <a:rPr lang="cs-CZ" sz="2400" dirty="0" smtClean="0">
                <a:ln w="11430">
                  <a:noFill/>
                </a:ln>
              </a:rPr>
              <a:t>Arch. Ch.&amp;I. </a:t>
            </a:r>
            <a:r>
              <a:rPr lang="cs-CZ" sz="2400" dirty="0" err="1" smtClean="0">
                <a:ln w="11430">
                  <a:noFill/>
                </a:ln>
              </a:rPr>
              <a:t>Dientzenhofer</a:t>
            </a:r>
            <a:endParaRPr lang="cs-CZ" sz="2400" dirty="0">
              <a:ln w="11430">
                <a:noFill/>
              </a:ln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8736" y="2933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44408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4" grpId="0" animBg="1"/>
      <p:bldP spid="22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Rococo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smtClean="0">
                <a:ln w="11430">
                  <a:noFill/>
                </a:ln>
                <a:effectLst/>
              </a:rPr>
              <a:t>style 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numerous curves</a:t>
            </a:r>
            <a:r>
              <a:rPr lang="cs-CZ" sz="2400" dirty="0" smtClean="0"/>
              <a:t> (S- </a:t>
            </a:r>
            <a:r>
              <a:rPr lang="cs-CZ" sz="2400" dirty="0" err="1" smtClean="0"/>
              <a:t>curves</a:t>
            </a:r>
            <a:r>
              <a:rPr lang="cs-CZ" sz="2400" dirty="0" smtClean="0"/>
              <a:t>, </a:t>
            </a:r>
            <a:r>
              <a:rPr lang="cs-CZ" sz="2400" dirty="0" err="1" smtClean="0"/>
              <a:t>scroll</a:t>
            </a:r>
            <a:r>
              <a:rPr lang="cs-CZ" sz="2400" dirty="0" smtClean="0"/>
              <a:t>-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forms</a:t>
            </a:r>
            <a:r>
              <a:rPr lang="cs-CZ" sz="2400" dirty="0" smtClean="0"/>
              <a:t>)</a:t>
            </a:r>
            <a:r>
              <a:rPr lang="en-US" sz="2400" dirty="0" smtClean="0"/>
              <a:t> decorations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Uses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naturalistic</a:t>
            </a:r>
            <a:r>
              <a:rPr lang="cs-CZ" sz="2400" dirty="0" smtClean="0"/>
              <a:t> </a:t>
            </a:r>
            <a:r>
              <a:rPr lang="cs-CZ" sz="2400" dirty="0" err="1" smtClean="0"/>
              <a:t>elements</a:t>
            </a:r>
            <a:r>
              <a:rPr lang="cs-CZ" sz="2400" dirty="0" smtClean="0"/>
              <a:t>(</a:t>
            </a:r>
            <a:r>
              <a:rPr lang="cs-CZ" sz="2400" dirty="0" err="1" smtClean="0"/>
              <a:t>shells</a:t>
            </a:r>
            <a:r>
              <a:rPr lang="cs-CZ" sz="2400" dirty="0" smtClean="0"/>
              <a:t>, </a:t>
            </a:r>
            <a:r>
              <a:rPr lang="cs-CZ" sz="2400" dirty="0" err="1" smtClean="0"/>
              <a:t>flowers</a:t>
            </a:r>
            <a:r>
              <a:rPr lang="cs-CZ" sz="2400" dirty="0" smtClean="0"/>
              <a:t>, </a:t>
            </a:r>
            <a:r>
              <a:rPr lang="cs-CZ" sz="2400" dirty="0" err="1" smtClean="0"/>
              <a:t>trees</a:t>
            </a:r>
            <a:r>
              <a:rPr lang="cs-CZ" sz="240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</a:t>
            </a:r>
            <a:r>
              <a:rPr lang="en-US" sz="2400" dirty="0" smtClean="0"/>
              <a:t>he usage of pale</a:t>
            </a:r>
            <a:r>
              <a:rPr lang="cs-CZ" sz="2400" dirty="0" smtClean="0"/>
              <a:t>/</a:t>
            </a:r>
            <a:r>
              <a:rPr lang="cs-CZ" sz="2400" dirty="0" err="1" smtClean="0"/>
              <a:t>light</a:t>
            </a:r>
            <a:r>
              <a:rPr lang="cs-CZ" sz="2400" dirty="0" smtClean="0"/>
              <a:t>/pastel </a:t>
            </a:r>
            <a:r>
              <a:rPr lang="en-US" sz="2400" dirty="0" smtClean="0"/>
              <a:t> </a:t>
            </a:r>
            <a:r>
              <a:rPr lang="en-US" sz="2400" dirty="0" err="1" smtClean="0"/>
              <a:t>colours</a:t>
            </a:r>
            <a:r>
              <a:rPr lang="en-US" sz="2400" dirty="0" smtClean="0"/>
              <a:t>.</a:t>
            </a:r>
            <a:r>
              <a:rPr lang="en-US" sz="2400" baseline="30000" dirty="0" smtClean="0">
                <a:hlinkClick r:id="" action="ppaction://hlinkfile"/>
              </a:rPr>
              <a:t>[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 rot="10800000" flipV="1">
            <a:off x="539552" y="1628800"/>
            <a:ext cx="287193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Rokokový sloh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539552" y="1628800"/>
            <a:ext cx="288032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………………     sloh</a:t>
            </a:r>
            <a:endParaRPr lang="cs-CZ" sz="2400" dirty="0"/>
          </a:p>
        </p:txBody>
      </p:sp>
      <p:pic>
        <p:nvPicPr>
          <p:cNvPr id="36868" name="Picture 4" descr="Soubor:Nove hrady zam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5790" b="23159"/>
          <a:stretch>
            <a:fillRect/>
          </a:stretch>
        </p:blipFill>
        <p:spPr bwMode="auto">
          <a:xfrm>
            <a:off x="1933841" y="3378550"/>
            <a:ext cx="5577908" cy="2841789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 rot="10800000" flipV="1">
            <a:off x="1916152" y="5758674"/>
            <a:ext cx="288032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Nove Hrady </a:t>
            </a:r>
            <a:r>
              <a:rPr lang="cs-CZ" sz="2400" dirty="0" err="1" smtClean="0"/>
              <a:t>Chateau</a:t>
            </a:r>
            <a:endParaRPr lang="cs-CZ" sz="2400" dirty="0">
              <a:ln w="11430">
                <a:noFill/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328" y="34290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2" grpId="0" animBg="1"/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architecture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normAutofit lnSpcReduction="1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endParaRPr lang="cs-CZ" sz="2400" dirty="0" smtClean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Neo</a:t>
            </a:r>
            <a:r>
              <a:rPr lang="cs-CZ" sz="2400" dirty="0" smtClean="0">
                <a:ln w="11430">
                  <a:noFill/>
                </a:ln>
                <a:effectLst/>
              </a:rPr>
              <a:t>-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Classical</a:t>
            </a:r>
            <a:r>
              <a:rPr lang="cs-CZ" sz="2400" dirty="0" smtClean="0">
                <a:ln w="11430">
                  <a:noFill/>
                </a:ln>
                <a:effectLst/>
              </a:rPr>
              <a:t> style	-1</a:t>
            </a:r>
            <a:r>
              <a:rPr lang="cs-CZ" sz="2400" dirty="0" smtClean="0">
                <a:ln w="11430">
                  <a:noFill/>
                </a:ln>
              </a:rPr>
              <a:t>770-1840,</a:t>
            </a: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</a:rPr>
              <a:t>						 </a:t>
            </a:r>
            <a:r>
              <a:rPr lang="cs-CZ" sz="2400" dirty="0" err="1" smtClean="0">
                <a:ln w="11430">
                  <a:noFill/>
                </a:ln>
                <a:effectLst/>
              </a:rPr>
              <a:t>The</a:t>
            </a:r>
            <a:r>
              <a:rPr lang="cs-CZ" sz="2400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Estates</a:t>
            </a:r>
            <a:r>
              <a:rPr lang="cs-CZ" sz="2400" b="1" dirty="0" smtClean="0">
                <a:ln w="11430">
                  <a:noFill/>
                </a:ln>
                <a:effectLst/>
              </a:rPr>
              <a:t> </a:t>
            </a:r>
            <a:r>
              <a:rPr lang="cs-CZ" sz="2400" b="1" dirty="0" err="1" smtClean="0">
                <a:ln w="11430">
                  <a:noFill/>
                </a:ln>
                <a:effectLst/>
              </a:rPr>
              <a:t>Theatre</a:t>
            </a:r>
            <a:endParaRPr lang="cs-CZ" sz="2400" b="1" dirty="0" smtClean="0">
              <a:ln w="11430">
                <a:noFill/>
              </a:ln>
              <a:effectLst/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Neo</a:t>
            </a:r>
            <a:r>
              <a:rPr lang="cs-CZ" sz="2400" dirty="0" smtClean="0">
                <a:ln w="11430">
                  <a:noFill/>
                </a:ln>
              </a:rPr>
              <a:t>-</a:t>
            </a:r>
            <a:r>
              <a:rPr lang="cs-CZ" sz="2400" dirty="0" err="1" smtClean="0">
                <a:ln w="11430">
                  <a:noFill/>
                </a:ln>
              </a:rPr>
              <a:t>Gothic</a:t>
            </a:r>
            <a:r>
              <a:rPr lang="cs-CZ" sz="2400" dirty="0" smtClean="0">
                <a:ln w="11430">
                  <a:noFill/>
                </a:ln>
              </a:rPr>
              <a:t> style		- </a:t>
            </a:r>
            <a:r>
              <a:rPr lang="cs-CZ" sz="2400" dirty="0" err="1" smtClean="0">
                <a:ln w="11430">
                  <a:noFill/>
                </a:ln>
              </a:rPr>
              <a:t>untill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end</a:t>
            </a:r>
            <a:r>
              <a:rPr lang="cs-CZ" sz="2400" dirty="0" smtClean="0">
                <a:ln w="11430">
                  <a:noFill/>
                </a:ln>
              </a:rPr>
              <a:t> 19th cent.</a:t>
            </a: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</a:rPr>
              <a:t>					  	</a:t>
            </a: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b="1" dirty="0" smtClean="0">
                <a:ln w="11430">
                  <a:noFill/>
                </a:ln>
              </a:rPr>
              <a:t>Hluboká </a:t>
            </a:r>
            <a:r>
              <a:rPr lang="cs-CZ" sz="2400" b="1" dirty="0" err="1" smtClean="0">
                <a:ln w="11430">
                  <a:noFill/>
                </a:ln>
              </a:rPr>
              <a:t>Chateaux</a:t>
            </a:r>
            <a:r>
              <a:rPr lang="cs-CZ" sz="2400" dirty="0" smtClean="0">
                <a:ln w="11430">
                  <a:noFill/>
                </a:ln>
              </a:rPr>
              <a:t>, </a:t>
            </a: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</a:rPr>
              <a:t>					  	</a:t>
            </a:r>
            <a:r>
              <a:rPr lang="cs-CZ" sz="2400" b="1" dirty="0" err="1" smtClean="0">
                <a:ln w="11430">
                  <a:noFill/>
                </a:ln>
              </a:rPr>
              <a:t>Palace</a:t>
            </a:r>
            <a:r>
              <a:rPr lang="cs-CZ" sz="2400" b="1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of</a:t>
            </a:r>
            <a:r>
              <a:rPr lang="cs-CZ" sz="2400" b="1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Westminster</a:t>
            </a:r>
            <a:endParaRPr lang="cs-CZ" sz="2400" b="1" dirty="0" smtClean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Neo</a:t>
            </a:r>
            <a:r>
              <a:rPr lang="cs-CZ" sz="2400" dirty="0" smtClean="0">
                <a:ln w="11430">
                  <a:noFill/>
                </a:ln>
              </a:rPr>
              <a:t>-</a:t>
            </a:r>
            <a:r>
              <a:rPr lang="cs-CZ" sz="2400" dirty="0" err="1" smtClean="0">
                <a:ln w="11430">
                  <a:noFill/>
                </a:ln>
              </a:rPr>
              <a:t>Renaissance</a:t>
            </a:r>
            <a:r>
              <a:rPr lang="cs-CZ" sz="2400" dirty="0" smtClean="0">
                <a:ln w="11430">
                  <a:noFill/>
                </a:ln>
              </a:rPr>
              <a:t> style		- </a:t>
            </a: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National</a:t>
            </a:r>
            <a:r>
              <a:rPr lang="cs-CZ" sz="2400" b="1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Theatre</a:t>
            </a:r>
            <a:endParaRPr lang="cs-CZ" sz="2400" b="1" dirty="0" smtClean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Neo</a:t>
            </a:r>
            <a:r>
              <a:rPr lang="cs-CZ" sz="2400" dirty="0" smtClean="0">
                <a:ln w="11430">
                  <a:noFill/>
                </a:ln>
              </a:rPr>
              <a:t>-</a:t>
            </a:r>
            <a:r>
              <a:rPr lang="cs-CZ" sz="2400" dirty="0" err="1" smtClean="0">
                <a:ln w="11430">
                  <a:noFill/>
                </a:ln>
              </a:rPr>
              <a:t>Baroque</a:t>
            </a:r>
            <a:r>
              <a:rPr lang="cs-CZ" sz="2400" dirty="0" smtClean="0">
                <a:ln w="11430">
                  <a:noFill/>
                </a:ln>
              </a:rPr>
              <a:t> style		- </a:t>
            </a: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b="1" dirty="0" smtClean="0">
                <a:ln w="11430">
                  <a:noFill/>
                </a:ln>
              </a:rPr>
              <a:t>Straka </a:t>
            </a:r>
            <a:r>
              <a:rPr lang="cs-CZ" sz="2400" b="1" dirty="0" err="1" smtClean="0">
                <a:ln w="11430">
                  <a:noFill/>
                </a:ln>
              </a:rPr>
              <a:t>Academy</a:t>
            </a:r>
            <a:r>
              <a:rPr lang="cs-CZ" sz="2400" b="1" dirty="0" smtClean="0">
                <a:ln w="11430">
                  <a:noFill/>
                </a:ln>
              </a:rPr>
              <a:t>, 					</a:t>
            </a:r>
            <a:r>
              <a:rPr lang="cs-CZ" sz="2400" dirty="0" err="1" smtClean="0">
                <a:ln w="11430">
                  <a:noFill/>
                </a:ln>
              </a:rPr>
              <a:t>Prague</a:t>
            </a:r>
            <a:endParaRPr lang="cs-CZ" sz="2400" dirty="0" smtClean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Art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Nouveau</a:t>
            </a:r>
            <a:r>
              <a:rPr lang="cs-CZ" sz="2400" dirty="0" smtClean="0">
                <a:ln w="11430">
                  <a:noFill/>
                </a:ln>
              </a:rPr>
              <a:t> style		- 1890-1910</a:t>
            </a: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</a:rPr>
              <a:t>						</a:t>
            </a: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Municipal</a:t>
            </a:r>
            <a:r>
              <a:rPr lang="cs-CZ" sz="2400" b="1" dirty="0" smtClean="0">
                <a:ln w="11430">
                  <a:noFill/>
                </a:ln>
              </a:rPr>
              <a:t> House, 					</a:t>
            </a:r>
            <a:r>
              <a:rPr lang="cs-CZ" sz="2400" dirty="0" err="1" smtClean="0">
                <a:ln w="11430">
                  <a:noFill/>
                </a:ln>
              </a:rPr>
              <a:t>Prague</a:t>
            </a:r>
            <a:endParaRPr lang="cs-CZ" sz="2400" dirty="0" smtClean="0">
              <a:ln w="11430">
                <a:noFill/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>
              <a:alpha val="62000"/>
            </a:srgb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art</a:t>
            </a:r>
            <a:endParaRPr lang="cs-CZ" b="1" dirty="0">
              <a:solidFill>
                <a:srgbClr val="FFC0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>
              <a:alpha val="10000"/>
            </a:srgbClr>
          </a:solidFill>
          <a:ln>
            <a:noFill/>
          </a:ln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buNone/>
            </a:pPr>
            <a:endParaRPr lang="cs-CZ" sz="2400" dirty="0" smtClean="0">
              <a:ln w="11430">
                <a:noFill/>
              </a:ln>
            </a:endParaRPr>
          </a:p>
          <a:p>
            <a:pPr>
              <a:buNone/>
            </a:pPr>
            <a:endParaRPr lang="cs-CZ" sz="2400" dirty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Modernist</a:t>
            </a:r>
            <a:r>
              <a:rPr lang="cs-CZ" sz="2400" dirty="0" smtClean="0">
                <a:ln w="11430">
                  <a:noFill/>
                </a:ln>
              </a:rPr>
              <a:t> style (</a:t>
            </a:r>
            <a:r>
              <a:rPr lang="cs-CZ" sz="2400" dirty="0" err="1" smtClean="0">
                <a:ln w="11430">
                  <a:noFill/>
                </a:ln>
              </a:rPr>
              <a:t>Functionalism</a:t>
            </a:r>
            <a:r>
              <a:rPr lang="cs-CZ" sz="2400" dirty="0" smtClean="0">
                <a:ln w="11430">
                  <a:noFill/>
                </a:ln>
              </a:rPr>
              <a:t>) 1900s –</a:t>
            </a:r>
            <a:r>
              <a:rPr lang="cs-CZ" sz="2400" dirty="0" err="1" smtClean="0">
                <a:ln w="11430">
                  <a:noFill/>
                </a:ln>
              </a:rPr>
              <a:t>glass</a:t>
            </a:r>
            <a:r>
              <a:rPr lang="cs-CZ" sz="2400" dirty="0" smtClean="0">
                <a:ln w="11430">
                  <a:noFill/>
                </a:ln>
              </a:rPr>
              <a:t>, </a:t>
            </a:r>
            <a:r>
              <a:rPr lang="cs-CZ" sz="2400" dirty="0" err="1" smtClean="0">
                <a:ln w="11430">
                  <a:noFill/>
                </a:ln>
              </a:rPr>
              <a:t>steel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concrete</a:t>
            </a:r>
            <a:endParaRPr lang="cs-CZ" sz="2400" dirty="0" smtClean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smtClean="0">
                <a:ln w="11430">
                  <a:noFill/>
                </a:ln>
              </a:rPr>
              <a:t>					- </a:t>
            </a:r>
            <a:r>
              <a:rPr lang="en-US" sz="2400" b="1" dirty="0" smtClean="0"/>
              <a:t>Villa </a:t>
            </a:r>
            <a:r>
              <a:rPr lang="en-US" sz="2400" b="1" dirty="0" err="1" smtClean="0"/>
              <a:t>Tugendhat</a:t>
            </a:r>
            <a:r>
              <a:rPr lang="en-US" sz="2400" b="1" dirty="0" smtClean="0"/>
              <a:t> </a:t>
            </a:r>
            <a:r>
              <a:rPr lang="cs-CZ" sz="2400" dirty="0" smtClean="0"/>
              <a:t>,  Brno</a:t>
            </a: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Post-</a:t>
            </a:r>
            <a:r>
              <a:rPr lang="cs-CZ" sz="2400" dirty="0" err="1" smtClean="0">
                <a:ln w="11430">
                  <a:noFill/>
                </a:ln>
              </a:rPr>
              <a:t>Modernist</a:t>
            </a:r>
            <a:r>
              <a:rPr lang="cs-CZ" sz="2400" dirty="0" smtClean="0">
                <a:ln w="11430">
                  <a:noFill/>
                </a:ln>
              </a:rPr>
              <a:t> style	- 1980s, USA, </a:t>
            </a:r>
            <a:r>
              <a:rPr lang="cs-CZ" sz="2400" dirty="0" err="1" smtClean="0">
                <a:ln w="11430">
                  <a:noFill/>
                </a:ln>
              </a:rPr>
              <a:t>offices</a:t>
            </a:r>
            <a:endParaRPr lang="cs-CZ" sz="2400" dirty="0" smtClean="0">
              <a:ln w="11430">
                <a:noFill/>
              </a:ln>
            </a:endParaRPr>
          </a:p>
          <a:p>
            <a:pPr>
              <a:buNone/>
            </a:pPr>
            <a:r>
              <a:rPr lang="cs-CZ" sz="2400" dirty="0" err="1" smtClean="0">
                <a:ln w="11430">
                  <a:noFill/>
                </a:ln>
              </a:rPr>
              <a:t>The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HighTech</a:t>
            </a:r>
            <a:r>
              <a:rPr lang="cs-CZ" sz="2400" dirty="0" smtClean="0">
                <a:ln w="11430">
                  <a:noFill/>
                </a:ln>
              </a:rPr>
              <a:t> style		- 1980s,</a:t>
            </a:r>
            <a:r>
              <a:rPr lang="cs-CZ" sz="2400" dirty="0" err="1" smtClean="0">
                <a:ln w="11430">
                  <a:noFill/>
                </a:ln>
              </a:rPr>
              <a:t>highly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developed</a:t>
            </a:r>
            <a:r>
              <a:rPr lang="cs-CZ" sz="2400" dirty="0" smtClean="0">
                <a:ln w="11430">
                  <a:noFill/>
                </a:ln>
              </a:rPr>
              <a:t> 					</a:t>
            </a:r>
            <a:r>
              <a:rPr lang="cs-CZ" sz="2400" dirty="0" err="1" smtClean="0">
                <a:ln w="11430">
                  <a:noFill/>
                </a:ln>
              </a:rPr>
              <a:t>structure</a:t>
            </a:r>
            <a:r>
              <a:rPr lang="cs-CZ" sz="2400" dirty="0" smtClean="0">
                <a:ln w="11430">
                  <a:noFill/>
                </a:ln>
              </a:rPr>
              <a:t>, </a:t>
            </a:r>
            <a:r>
              <a:rPr lang="cs-CZ" sz="2400" dirty="0" err="1" smtClean="0">
                <a:ln w="11430">
                  <a:noFill/>
                </a:ln>
              </a:rPr>
              <a:t>technical</a:t>
            </a:r>
            <a:r>
              <a:rPr lang="cs-CZ" sz="2400" dirty="0" smtClean="0">
                <a:ln w="11430">
                  <a:noFill/>
                </a:ln>
              </a:rPr>
              <a:t> </a:t>
            </a:r>
            <a:r>
              <a:rPr lang="cs-CZ" sz="2400" dirty="0" err="1" smtClean="0">
                <a:ln w="11430">
                  <a:noFill/>
                </a:ln>
              </a:rPr>
              <a:t>innovation</a:t>
            </a:r>
            <a:r>
              <a:rPr lang="cs-CZ" sz="2400" dirty="0" smtClean="0">
                <a:ln w="11430">
                  <a:noFill/>
                </a:ln>
              </a:rPr>
              <a:t> 				(</a:t>
            </a:r>
            <a:r>
              <a:rPr lang="cs-CZ" sz="2400" b="1" dirty="0" err="1" smtClean="0">
                <a:ln w="11430">
                  <a:noFill/>
                </a:ln>
              </a:rPr>
              <a:t>Lloyds</a:t>
            </a:r>
            <a:r>
              <a:rPr lang="cs-CZ" sz="2400" b="1" dirty="0" smtClean="0">
                <a:ln w="11430">
                  <a:noFill/>
                </a:ln>
              </a:rPr>
              <a:t> </a:t>
            </a:r>
            <a:r>
              <a:rPr lang="cs-CZ" sz="2400" b="1" dirty="0" err="1" smtClean="0">
                <a:ln w="11430">
                  <a:noFill/>
                </a:ln>
              </a:rPr>
              <a:t>Building</a:t>
            </a:r>
            <a:r>
              <a:rPr lang="cs-CZ" sz="2400" b="1" dirty="0" smtClean="0">
                <a:ln w="11430">
                  <a:noFill/>
                </a:ln>
              </a:rPr>
              <a:t> </a:t>
            </a:r>
            <a:r>
              <a:rPr lang="cs-CZ" sz="2400" dirty="0" smtClean="0">
                <a:ln w="11430">
                  <a:noFill/>
                </a:ln>
              </a:rPr>
              <a:t>, London) </a:t>
            </a:r>
            <a:endParaRPr lang="cs-CZ" sz="2400" dirty="0">
              <a:ln w="11430">
                <a:noFill/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6414A 1 cop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2964"/>
            <a:ext cx="4572000" cy="68465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652120" y="1556792"/>
            <a:ext cx="24826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n w="11430">
                  <a:noFill/>
                </a:ln>
              </a:rPr>
              <a:t>Lloyds</a:t>
            </a:r>
            <a:r>
              <a:rPr lang="cs-CZ" b="1" dirty="0">
                <a:ln w="11430">
                  <a:noFill/>
                </a:ln>
              </a:rPr>
              <a:t> </a:t>
            </a:r>
            <a:r>
              <a:rPr lang="cs-CZ" b="1" dirty="0" err="1">
                <a:ln w="11430">
                  <a:noFill/>
                </a:ln>
              </a:rPr>
              <a:t>Building</a:t>
            </a:r>
            <a:r>
              <a:rPr lang="cs-CZ" b="1" dirty="0">
                <a:ln w="11430">
                  <a:noFill/>
                </a:ln>
              </a:rPr>
              <a:t> </a:t>
            </a:r>
            <a:r>
              <a:rPr lang="cs-CZ" dirty="0">
                <a:ln w="11430">
                  <a:noFill/>
                </a:ln>
              </a:rPr>
              <a:t>, </a:t>
            </a:r>
            <a:r>
              <a:rPr lang="cs-CZ" dirty="0" smtClean="0">
                <a:ln w="11430">
                  <a:noFill/>
                </a:ln>
              </a:rPr>
              <a:t>London</a:t>
            </a:r>
          </a:p>
          <a:p>
            <a:r>
              <a:rPr lang="cs-CZ" dirty="0" err="1" smtClean="0">
                <a:ln w="11430">
                  <a:noFill/>
                </a:ln>
              </a:rPr>
              <a:t>High</a:t>
            </a:r>
            <a:r>
              <a:rPr lang="cs-CZ" dirty="0" smtClean="0">
                <a:ln w="11430">
                  <a:noFill/>
                </a:ln>
              </a:rPr>
              <a:t> – </a:t>
            </a:r>
            <a:r>
              <a:rPr lang="cs-CZ" dirty="0" err="1" smtClean="0">
                <a:ln w="11430">
                  <a:noFill/>
                </a:ln>
              </a:rPr>
              <a:t>Tech</a:t>
            </a:r>
            <a:r>
              <a:rPr lang="cs-CZ" dirty="0" smtClean="0">
                <a:ln w="11430">
                  <a:noFill/>
                </a:ln>
              </a:rPr>
              <a:t> style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291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7564" y="476672"/>
            <a:ext cx="784887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			Zdroje</a:t>
            </a:r>
          </a:p>
          <a:p>
            <a:r>
              <a:rPr lang="cs-CZ" dirty="0" smtClean="0"/>
              <a:t>Zvuky: MS Office</a:t>
            </a:r>
          </a:p>
          <a:p>
            <a:r>
              <a:rPr lang="cs-CZ" dirty="0" smtClean="0"/>
              <a:t>Obrázky: </a:t>
            </a:r>
            <a:r>
              <a:rPr lang="cs-CZ" dirty="0" smtClean="0"/>
              <a:t>MS Office;</a:t>
            </a:r>
          </a:p>
          <a:p>
            <a:r>
              <a:rPr lang="cs-CZ" dirty="0" smtClean="0"/>
              <a:t>1. BLANULAK</a:t>
            </a:r>
            <a:r>
              <a:rPr lang="cs-CZ" dirty="0" smtClean="0"/>
              <a:t>. </a:t>
            </a:r>
            <a:r>
              <a:rPr lang="cs-CZ" i="1" dirty="0" smtClean="0"/>
              <a:t>http://commons.wikimedia.org/wiki/File:RotundaRip.jpg</a:t>
            </a:r>
            <a:r>
              <a:rPr lang="cs-CZ" dirty="0" smtClean="0"/>
              <a:t> [online]. [cit. 27.11.2013].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</a:t>
            </a:r>
            <a:r>
              <a:rPr lang="cs-CZ" dirty="0" smtClean="0">
                <a:hlinkClick r:id="rId2"/>
              </a:rPr>
              <a:t>http://upload.wikimedia.org/wikipedia/commons/thumb/d/dc/RotundaRip.jpg/435px-RotundaRip.jpg</a:t>
            </a:r>
            <a:endParaRPr lang="cs-CZ" dirty="0" smtClean="0"/>
          </a:p>
          <a:p>
            <a:r>
              <a:rPr lang="pl-PL" dirty="0" smtClean="0"/>
              <a:t>2. PRAZAK</a:t>
            </a:r>
            <a:r>
              <a:rPr lang="pl-PL" dirty="0" smtClean="0"/>
              <a:t>. </a:t>
            </a:r>
            <a:r>
              <a:rPr lang="pl-PL" i="1" dirty="0" smtClean="0"/>
              <a:t>http://cs.wikipedia.org/wiki/Bazilika_svat%C3%A9ho_Ji%C5%99%C3%AD</a:t>
            </a:r>
            <a:r>
              <a:rPr lang="pl-PL" dirty="0" smtClean="0"/>
              <a:t> [online]. [cit. 27.11.2013]. Dostupný pod licencí Creative Commons na WWW: http://upload.wikimedia.org/wikipedia/commons/thumb/e/ec/Bazilika_Svat%C3%A9ho_Ji%C5%99%C3%AD.jpg/400px-Bazilika_Svat%C3%A9ho_Ji%C5%99%C3%AD.jpg </a:t>
            </a:r>
          </a:p>
          <a:p>
            <a:r>
              <a:rPr lang="pl-PL" dirty="0" smtClean="0"/>
              <a:t>3. BARÁNEK</a:t>
            </a:r>
            <a:r>
              <a:rPr lang="pl-PL" dirty="0" smtClean="0"/>
              <a:t>, Daniel. </a:t>
            </a:r>
            <a:r>
              <a:rPr lang="pl-PL" i="1" dirty="0" smtClean="0"/>
              <a:t>http://cs.wikipedia.org/wiki/Katedr%C3%A1la_svat%C3%A9ho_V%C3%ADta,_V%C3%A1clava_a_Vojt%C4%9Bcha</a:t>
            </a:r>
            <a:r>
              <a:rPr lang="pl-PL" dirty="0" smtClean="0"/>
              <a:t> [online]. [cit. 27.11.2013]. Dostupný  pod licencí Creative Commons na WWW: </a:t>
            </a:r>
            <a:r>
              <a:rPr lang="pl-PL" dirty="0" smtClean="0">
                <a:hlinkClick r:id="rId3"/>
              </a:rPr>
              <a:t>http://upload.wikimedia.org/wikipedia/commons/thumb/9/99/Praha%2C_Katedr%C3%A1la%2C_JV_01.jpg/605px-Praha%2C_Katedr%C3%A1la%2C_JV_01.jpg</a:t>
            </a:r>
            <a:endParaRPr lang="pl-PL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05341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4. VITVIT</a:t>
            </a:r>
            <a:r>
              <a:rPr lang="cs-CZ" dirty="0"/>
              <a:t>. </a:t>
            </a:r>
            <a:r>
              <a:rPr lang="cs-CZ" i="1" dirty="0"/>
              <a:t>http://cs.wikipedia.org/wiki/Katedr%C3%A1la_svat%C3%A9ho_V%C3%ADta,_V%C3%A1clava_a_Vojt%C4%9Bcha</a:t>
            </a:r>
            <a:r>
              <a:rPr lang="cs-CZ" dirty="0"/>
              <a:t> [online]. [cit. 27.11.2013].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http://upload.wikimedia.org/wikipedia/commons/thumb/3/30/V%C3%ADt_-_vitr%C3%A1%C5%BE.JPG/450px-V%C3%ADt_-_vitr%C3%A1%C5%BE.JPG </a:t>
            </a:r>
            <a:endParaRPr lang="pl-PL" dirty="0"/>
          </a:p>
          <a:p>
            <a:r>
              <a:rPr lang="cs-CZ" dirty="0" smtClean="0"/>
              <a:t>5.SOKOLJAN</a:t>
            </a:r>
            <a:r>
              <a:rPr lang="cs-CZ" dirty="0" smtClean="0"/>
              <a:t>. </a:t>
            </a:r>
            <a:r>
              <a:rPr lang="cs-CZ" i="1" dirty="0" smtClean="0"/>
              <a:t>http://cs.wikipedia.org/wiki/Litomy%C5%A1l</a:t>
            </a:r>
            <a:r>
              <a:rPr lang="cs-CZ" dirty="0" smtClean="0"/>
              <a:t> [online]. [cit. 27.11.2013]. Dostupný pod licencí </a:t>
            </a:r>
            <a:r>
              <a:rPr lang="cs-CZ" dirty="0" err="1" smtClean="0"/>
              <a:t>Cretive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http://upload.wikimedia.org/wikipedia/commons/thumb/b/b4/Litomysl_zamek_od_JZ_DSCN0628.JPG/800px-Litomysl_zamek_od_JZ_DSCN0628.JPG </a:t>
            </a:r>
          </a:p>
          <a:p>
            <a:r>
              <a:rPr lang="cs-CZ" dirty="0" smtClean="0"/>
              <a:t>6. </a:t>
            </a:r>
            <a:r>
              <a:rPr lang="cs-CZ" dirty="0" smtClean="0"/>
              <a:t>MIAOW </a:t>
            </a:r>
            <a:r>
              <a:rPr lang="cs-CZ" dirty="0" err="1" smtClean="0"/>
              <a:t>MIAOW.</a:t>
            </a:r>
            <a:r>
              <a:rPr lang="cs-CZ" dirty="0" smtClean="0"/>
              <a:t> </a:t>
            </a:r>
            <a:r>
              <a:rPr lang="cs-CZ" i="1" dirty="0" smtClean="0"/>
              <a:t>http://cs.wikipedia.org/wiki/Sgrafito</a:t>
            </a:r>
            <a:r>
              <a:rPr lang="cs-CZ" dirty="0" smtClean="0"/>
              <a:t> [online]. [cit. </a:t>
            </a:r>
            <a:r>
              <a:rPr lang="cs-CZ" dirty="0" smtClean="0"/>
              <a:t>28.11.2013</a:t>
            </a:r>
            <a:r>
              <a:rPr lang="cs-CZ" dirty="0" smtClean="0"/>
              <a:t>]. Dostupný na WWW: http://</a:t>
            </a:r>
            <a:r>
              <a:rPr lang="cs-CZ" dirty="0" smtClean="0"/>
              <a:t>upload.wikimedia.org/wikipedia/commons/thumb/9/90/Breznice_PB_CZ_chateau_sgraffito_detail_605.jpg/800px-Breznice_PB_CZ_chateau_sgraffito_detail_605.jpg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3548" y="404664"/>
            <a:ext cx="813690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7.HARLAND QUARRINGTON MOD. </a:t>
            </a:r>
            <a:r>
              <a:rPr lang="cs-CZ" i="1" dirty="0" smtClean="0"/>
              <a:t>http://en.wikipedia.org/wiki/St_Paul's_Cathedral</a:t>
            </a:r>
            <a:r>
              <a:rPr lang="cs-CZ" dirty="0" smtClean="0"/>
              <a:t> [online]. [cit. 27.11.2013]. Dostupný pod licencí Open </a:t>
            </a:r>
            <a:r>
              <a:rPr lang="cs-CZ" dirty="0" err="1" smtClean="0"/>
              <a:t>Government</a:t>
            </a:r>
            <a:r>
              <a:rPr lang="cs-CZ" dirty="0" smtClean="0"/>
              <a:t> Licence na WWW: </a:t>
            </a:r>
            <a:r>
              <a:rPr lang="cs-CZ" dirty="0" smtClean="0">
                <a:hlinkClick r:id="rId2"/>
              </a:rPr>
              <a:t>http://upload.wikimedia.org/wikipedia/commons/thumb/5/50/Operation_Banner_Service_Held_at_St_Pauls_Cathedral_in_2008_MOD_45151837.jpg/280px-Operation_Banner_Service_Held_at_St_Pauls_Cathedral_in_2008_MOD_45151837.jpg</a:t>
            </a:r>
            <a:endParaRPr lang="cs-CZ" dirty="0" smtClean="0"/>
          </a:p>
          <a:p>
            <a:r>
              <a:rPr lang="cs-CZ" dirty="0" smtClean="0"/>
              <a:t>8. FOSH</a:t>
            </a:r>
            <a:r>
              <a:rPr lang="cs-CZ" dirty="0"/>
              <a:t>, Mark. </a:t>
            </a:r>
            <a:r>
              <a:rPr lang="cs-CZ" i="1" dirty="0"/>
              <a:t>http://en.wikipedia.org/wiki/St_Paul's_Cathedral</a:t>
            </a:r>
            <a:r>
              <a:rPr lang="cs-CZ" dirty="0"/>
              <a:t> [online]. [cit. 27.11.2013].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Commonsna</a:t>
            </a:r>
            <a:r>
              <a:rPr lang="cs-CZ" dirty="0"/>
              <a:t>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upload.wikimedia.org/wikipedia/commons/thumb/1/1a/St_Pauls_aerial.jpg/390px-St_Pauls_aerial.jpg</a:t>
            </a:r>
            <a:endParaRPr lang="cs-CZ" dirty="0" smtClean="0"/>
          </a:p>
          <a:p>
            <a:r>
              <a:rPr lang="cs-CZ" dirty="0" smtClean="0"/>
              <a:t>9.PEMOLO</a:t>
            </a:r>
            <a:r>
              <a:rPr lang="cs-CZ" dirty="0" smtClean="0"/>
              <a:t>. </a:t>
            </a:r>
            <a:r>
              <a:rPr lang="cs-CZ" i="1" dirty="0" smtClean="0"/>
              <a:t>http://en.wikipedia.org/wiki/St._Nicholas_Church_(Mal%C3%A1_Strana)</a:t>
            </a:r>
            <a:r>
              <a:rPr lang="cs-CZ" dirty="0" smtClean="0"/>
              <a:t> [online]. [cit. 27.11.2013]. Dostupný na WWW: </a:t>
            </a:r>
            <a:r>
              <a:rPr lang="cs-CZ" dirty="0" smtClean="0">
                <a:hlinkClick r:id="rId4"/>
              </a:rPr>
              <a:t>http://upload.wikimedia.org/wikipedia/commons/thumb/d/df/Iglesia_de_San_Nicol%C3%A1s%2C_Praga.JPG/800px-Iglesia_de_San_Nicol%C3%A1s%2C_Praga.JPG</a:t>
            </a:r>
            <a:endParaRPr lang="cs-CZ" dirty="0"/>
          </a:p>
          <a:p>
            <a:r>
              <a:rPr lang="cs-CZ" dirty="0" smtClean="0"/>
              <a:t>10.KURFÜRST</a:t>
            </a:r>
            <a:r>
              <a:rPr lang="cs-CZ" dirty="0"/>
              <a:t>, Petr. </a:t>
            </a:r>
            <a:r>
              <a:rPr lang="cs-CZ" i="1" dirty="0"/>
              <a:t>http://cs.wikipedia.org/wiki/Z%C3%A1mek_Nov%C3%A9_Hrady_(okres_%C3%9Ast%C3%AD_nad_Orlic%C3%AD)</a:t>
            </a:r>
            <a:r>
              <a:rPr lang="cs-CZ" dirty="0"/>
              <a:t> [online]. [cit. 27.11.2013].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Nove hrady </a:t>
            </a:r>
            <a:r>
              <a:rPr lang="cs-CZ" dirty="0" err="1" smtClean="0"/>
              <a:t>zamek</a:t>
            </a:r>
            <a:endParaRPr lang="cs-CZ" dirty="0" smtClean="0"/>
          </a:p>
          <a:p>
            <a:r>
              <a:rPr lang="cs-CZ" dirty="0" smtClean="0"/>
              <a:t>11.</a:t>
            </a:r>
            <a:r>
              <a:rPr lang="en-US" dirty="0" smtClean="0"/>
              <a:t>LLOYD'S </a:t>
            </a:r>
            <a:r>
              <a:rPr lang="en-US" dirty="0" smtClean="0"/>
              <a:t>OF LONDON. </a:t>
            </a:r>
            <a:r>
              <a:rPr lang="en-US" i="1" dirty="0" smtClean="0"/>
              <a:t>http://en.wikipedia.org/wiki/File:6414A_1_copy.jpg</a:t>
            </a:r>
            <a:r>
              <a:rPr lang="en-US" dirty="0" smtClean="0"/>
              <a:t> [online]. [cit. 28.11.2013].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http://upload.wikimedia.org/wikipedia/commons/6/6a/6414A_1_copy.jpg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1471</TotalTime>
  <Words>933</Words>
  <Application>Microsoft Office PowerPoint</Application>
  <PresentationFormat>Předvádění na obrazovce (4:3)</PresentationFormat>
  <Paragraphs>240</Paragraphs>
  <Slides>27</Slides>
  <Notes>1</Notes>
  <HiddenSlides>0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ANOTACE</vt:lpstr>
      <vt:lpstr>CULTURE</vt:lpstr>
      <vt:lpstr>theatre</vt:lpstr>
      <vt:lpstr>theatre</vt:lpstr>
      <vt:lpstr>theatre</vt:lpstr>
      <vt:lpstr>theatre</vt:lpstr>
      <vt:lpstr>theatre</vt:lpstr>
      <vt:lpstr>theatre</vt:lpstr>
      <vt:lpstr>music</vt:lpstr>
      <vt:lpstr>music</vt:lpstr>
      <vt:lpstr>music</vt:lpstr>
      <vt:lpstr>music</vt:lpstr>
      <vt:lpstr>music</vt:lpstr>
      <vt:lpstr>music</vt:lpstr>
      <vt:lpstr>art</vt:lpstr>
      <vt:lpstr>architecture</vt:lpstr>
      <vt:lpstr>architecture</vt:lpstr>
      <vt:lpstr>architecture</vt:lpstr>
      <vt:lpstr>architecture</vt:lpstr>
      <vt:lpstr>architecture</vt:lpstr>
      <vt:lpstr>architecture</vt:lpstr>
      <vt:lpstr>art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</dc:title>
  <dc:creator>admin</dc:creator>
  <cp:lastModifiedBy>admin</cp:lastModifiedBy>
  <cp:revision>48</cp:revision>
  <dcterms:created xsi:type="dcterms:W3CDTF">2013-11-24T19:37:04Z</dcterms:created>
  <dcterms:modified xsi:type="dcterms:W3CDTF">2013-11-29T20:33:36Z</dcterms:modified>
</cp:coreProperties>
</file>