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vml" ContentType="application/vnd.openxmlformats-officedocument.vmlDrawing"/>
  <Default Extension="doc" ContentType="application/msword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2" r:id="rId3"/>
    <p:sldId id="273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1" r:id="rId18"/>
    <p:sldId id="27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3FC36-A71F-4BE3-BC3C-348014397339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191B4-9CFA-445A-811C-A1572C13BC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88686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3FC36-A71F-4BE3-BC3C-348014397339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191B4-9CFA-445A-811C-A1572C13BC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3452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3FC36-A71F-4BE3-BC3C-348014397339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191B4-9CFA-445A-811C-A1572C13BC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37640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3FC36-A71F-4BE3-BC3C-348014397339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191B4-9CFA-445A-811C-A1572C13BC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98334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3FC36-A71F-4BE3-BC3C-348014397339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191B4-9CFA-445A-811C-A1572C13BC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2807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3FC36-A71F-4BE3-BC3C-348014397339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191B4-9CFA-445A-811C-A1572C13BC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20283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3FC36-A71F-4BE3-BC3C-348014397339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191B4-9CFA-445A-811C-A1572C13BC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4613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3FC36-A71F-4BE3-BC3C-348014397339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191B4-9CFA-445A-811C-A1572C13BC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48883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3FC36-A71F-4BE3-BC3C-348014397339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191B4-9CFA-445A-811C-A1572C13BC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7809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3FC36-A71F-4BE3-BC3C-348014397339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191B4-9CFA-445A-811C-A1572C13BC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409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3FC36-A71F-4BE3-BC3C-348014397339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191B4-9CFA-445A-811C-A1572C13BC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26805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3FC36-A71F-4BE3-BC3C-34801439733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191B4-9CFA-445A-811C-A1572C13BC1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07878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3FC36-A71F-4BE3-BC3C-34801439733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191B4-9CFA-445A-811C-A1572C13BC1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98362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3FC36-A71F-4BE3-BC3C-34801439733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191B4-9CFA-445A-811C-A1572C13BC1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69960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3FC36-A71F-4BE3-BC3C-34801439733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191B4-9CFA-445A-811C-A1572C13BC1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28382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3FC36-A71F-4BE3-BC3C-34801439733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191B4-9CFA-445A-811C-A1572C13BC1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27792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3FC36-A71F-4BE3-BC3C-34801439733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191B4-9CFA-445A-811C-A1572C13BC1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961142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3FC36-A71F-4BE3-BC3C-34801439733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191B4-9CFA-445A-811C-A1572C13BC1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166096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3FC36-A71F-4BE3-BC3C-34801439733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191B4-9CFA-445A-811C-A1572C13BC1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43442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3FC36-A71F-4BE3-BC3C-34801439733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191B4-9CFA-445A-811C-A1572C13BC1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733137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3FC36-A71F-4BE3-BC3C-34801439733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191B4-9CFA-445A-811C-A1572C13BC1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393389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E3FC36-A71F-4BE3-BC3C-34801439733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191B4-9CFA-445A-811C-A1572C13BC1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7435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E3FC36-A71F-4BE3-BC3C-348014397339}" type="datetimeFigureOut">
              <a:rPr lang="cs-CZ" smtClean="0"/>
              <a:t>30.11.2013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0191B4-9CFA-445A-811C-A1572C13BC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38647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E3FC36-A71F-4BE3-BC3C-34801439733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0191B4-9CFA-445A-811C-A1572C13BC1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433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oleObject" Target="../embeddings/Microsoft_Word_97_-_2003_Document1.doc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emf"/><Relationship Id="rId3" Type="http://schemas.openxmlformats.org/officeDocument/2006/relationships/hyperlink" Target="http://www.energyweb.cz/web/EE/images/geotermalni2.gif" TargetMode="External"/><Relationship Id="rId7" Type="http://schemas.openxmlformats.org/officeDocument/2006/relationships/oleObject" Target="../embeddings/Microsoft_Word_97_-_2003_Document2.doc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2.bin"/><Relationship Id="rId5" Type="http://schemas.openxmlformats.org/officeDocument/2006/relationships/hyperlink" Target="http://www.mannvit.com/GeothermalEnergy/" TargetMode="External"/><Relationship Id="rId4" Type="http://schemas.openxmlformats.org/officeDocument/2006/relationships/hyperlink" Target="http://www.mvv.cz/files/projekty/termo_stavba_velin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43438189"/>
              </p:ext>
            </p:extLst>
          </p:nvPr>
        </p:nvGraphicFramePr>
        <p:xfrm>
          <a:off x="2339752" y="188640"/>
          <a:ext cx="4248472" cy="640901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0" name="Document" r:id="rId4" imgW="5872085" imgH="8857758" progId="Word.Document.8">
                  <p:embed/>
                </p:oleObj>
              </mc:Choice>
              <mc:Fallback>
                <p:oleObj name="Document" r:id="rId4" imgW="5872085" imgH="8857758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339752" y="188640"/>
                        <a:ext cx="4248472" cy="640901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45788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Chemie – 9.ročník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Autor: Mgr. Jitka Pospíšilová</a:t>
            </a:r>
          </a:p>
          <a:p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043608" y="836712"/>
            <a:ext cx="7191673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rgbClr val="4F81BD">
                        <a:tint val="75000"/>
                        <a:shade val="75000"/>
                        <a:satMod val="170000"/>
                      </a:srgbClr>
                    </a:gs>
                    <a:gs pos="49000">
                      <a:srgbClr val="4F81BD">
                        <a:tint val="88000"/>
                        <a:shade val="65000"/>
                        <a:satMod val="172000"/>
                      </a:srgbClr>
                    </a:gs>
                    <a:gs pos="50000">
                      <a:srgbClr val="4F81BD">
                        <a:shade val="65000"/>
                        <a:satMod val="130000"/>
                      </a:srgbClr>
                    </a:gs>
                    <a:gs pos="92000">
                      <a:srgbClr val="4F81BD">
                        <a:shade val="50000"/>
                        <a:satMod val="120000"/>
                      </a:srgbClr>
                    </a:gs>
                    <a:gs pos="100000">
                      <a:srgbClr val="4F81BD">
                        <a:shade val="48000"/>
                        <a:satMod val="120000"/>
                      </a:srgb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ZÍSKÁVÁNÍ ENERGIE Z OBNOVITELNÝCH ZDROJŮ</a:t>
            </a:r>
            <a:endParaRPr lang="cs-CZ" sz="5400" b="1" cap="all" dirty="0">
              <a:ln w="0"/>
              <a:gradFill flip="none">
                <a:gsLst>
                  <a:gs pos="0">
                    <a:srgbClr val="4F81BD">
                      <a:tint val="75000"/>
                      <a:shade val="75000"/>
                      <a:satMod val="170000"/>
                    </a:srgbClr>
                  </a:gs>
                  <a:gs pos="49000">
                    <a:srgbClr val="4F81BD">
                      <a:tint val="88000"/>
                      <a:shade val="65000"/>
                      <a:satMod val="172000"/>
                    </a:srgbClr>
                  </a:gs>
                  <a:gs pos="50000">
                    <a:srgbClr val="4F81BD">
                      <a:shade val="65000"/>
                      <a:satMod val="130000"/>
                    </a:srgbClr>
                  </a:gs>
                  <a:gs pos="92000">
                    <a:srgbClr val="4F81BD">
                      <a:shade val="50000"/>
                      <a:satMod val="120000"/>
                    </a:srgbClr>
                  </a:gs>
                  <a:gs pos="100000">
                    <a:srgbClr val="4F81BD">
                      <a:shade val="48000"/>
                      <a:satMod val="120000"/>
                    </a:srgb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56428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75000"/>
              </a:schemeClr>
            </a:gs>
            <a:gs pos="36000">
              <a:schemeClr val="accent1">
                <a:tint val="44500"/>
                <a:satMod val="160000"/>
              </a:schemeClr>
            </a:gs>
            <a:gs pos="77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Význam energie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Energie</a:t>
            </a:r>
            <a:r>
              <a:rPr lang="cs-CZ" dirty="0" smtClean="0"/>
              <a:t> je nezbytnou součástí našeho každodenního života.</a:t>
            </a:r>
          </a:p>
          <a:p>
            <a:r>
              <a:rPr lang="cs-CZ" b="1" dirty="0" smtClean="0"/>
              <a:t>Život </a:t>
            </a:r>
            <a:r>
              <a:rPr lang="cs-CZ" dirty="0" smtClean="0"/>
              <a:t>člověka bez zdrojů energie je nemyslitelný.</a:t>
            </a:r>
          </a:p>
          <a:p>
            <a:r>
              <a:rPr lang="cs-CZ" dirty="0" smtClean="0"/>
              <a:t>Většina současně využívaných zdrojů je </a:t>
            </a:r>
            <a:r>
              <a:rPr lang="cs-CZ" b="1" dirty="0" smtClean="0"/>
              <a:t>neobnovitelných</a:t>
            </a:r>
            <a:r>
              <a:rPr lang="cs-CZ" dirty="0" smtClean="0"/>
              <a:t> a jejich zásoby jsou konečné.</a:t>
            </a:r>
          </a:p>
          <a:p>
            <a:r>
              <a:rPr lang="cs-CZ" dirty="0" smtClean="0"/>
              <a:t>Proto je nutné začít ve větší míře využívat </a:t>
            </a:r>
            <a:r>
              <a:rPr lang="cs-CZ" b="1" dirty="0" smtClean="0"/>
              <a:t>obnovitelné</a:t>
            </a:r>
            <a:r>
              <a:rPr lang="cs-CZ" dirty="0" smtClean="0"/>
              <a:t> zdroje energie.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7853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75000"/>
              </a:schemeClr>
            </a:gs>
            <a:gs pos="36000">
              <a:schemeClr val="accent1">
                <a:tint val="44500"/>
                <a:satMod val="160000"/>
              </a:schemeClr>
            </a:gs>
            <a:gs pos="77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Energetické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Neobnovitelné</a:t>
            </a:r>
            <a:r>
              <a:rPr lang="cs-CZ" dirty="0" smtClean="0"/>
              <a:t> (fosilní): uhlí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ropa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zemní plyn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jaderná energie</a:t>
            </a:r>
          </a:p>
          <a:p>
            <a:r>
              <a:rPr lang="cs-CZ" b="1" dirty="0" smtClean="0"/>
              <a:t>Obnovitelné</a:t>
            </a:r>
            <a:r>
              <a:rPr lang="cs-CZ" dirty="0" smtClean="0"/>
              <a:t>: sluneční energie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voda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vítr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geotermální energie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biomasa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8075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2D050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2352" y="980728"/>
            <a:ext cx="8579296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Je základním zdrojem energie na Zemi.</a:t>
            </a:r>
          </a:p>
          <a:p>
            <a:r>
              <a:rPr lang="cs-CZ" dirty="0" smtClean="0"/>
              <a:t>Využíváme ji : </a:t>
            </a:r>
            <a:r>
              <a:rPr lang="cs-CZ" b="1" dirty="0" smtClean="0">
                <a:solidFill>
                  <a:srgbClr val="800000"/>
                </a:solidFill>
              </a:rPr>
              <a:t>a)nepřímo</a:t>
            </a:r>
            <a:r>
              <a:rPr lang="cs-CZ" dirty="0" smtClean="0">
                <a:solidFill>
                  <a:srgbClr val="FFFF66"/>
                </a:solidFill>
              </a:rPr>
              <a:t> </a:t>
            </a:r>
            <a:r>
              <a:rPr lang="cs-CZ" dirty="0" smtClean="0"/>
              <a:t>– v podobě </a:t>
            </a:r>
            <a:r>
              <a:rPr lang="cs-CZ" b="1" dirty="0" smtClean="0"/>
              <a:t>biomasy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která vzniká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fotosyntézou rostlin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CO</a:t>
            </a:r>
            <a:r>
              <a:rPr lang="cs-CZ" baseline="-25000" dirty="0" smtClean="0"/>
              <a:t>2</a:t>
            </a:r>
            <a:r>
              <a:rPr lang="cs-CZ" dirty="0" smtClean="0"/>
              <a:t> + H</a:t>
            </a:r>
            <a:r>
              <a:rPr lang="cs-CZ" baseline="-25000" dirty="0" smtClean="0"/>
              <a:t>2</a:t>
            </a:r>
            <a:r>
              <a:rPr lang="cs-CZ" dirty="0" smtClean="0"/>
              <a:t>O →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C</a:t>
            </a:r>
            <a:r>
              <a:rPr lang="cs-CZ" baseline="-25000" dirty="0" smtClean="0"/>
              <a:t>6</a:t>
            </a:r>
            <a:r>
              <a:rPr lang="cs-CZ" dirty="0" smtClean="0"/>
              <a:t>H</a:t>
            </a:r>
            <a:r>
              <a:rPr lang="cs-CZ" baseline="-25000" dirty="0" smtClean="0"/>
              <a:t>12</a:t>
            </a:r>
            <a:r>
              <a:rPr lang="cs-CZ" dirty="0" smtClean="0"/>
              <a:t>O</a:t>
            </a:r>
            <a:r>
              <a:rPr lang="cs-CZ" baseline="-25000" dirty="0" smtClean="0"/>
              <a:t>6  </a:t>
            </a:r>
            <a:r>
              <a:rPr lang="cs-CZ" dirty="0" smtClean="0"/>
              <a:t>+ O</a:t>
            </a:r>
            <a:r>
              <a:rPr lang="cs-CZ" baseline="-25000" dirty="0" smtClean="0"/>
              <a:t>2</a:t>
            </a:r>
            <a:endParaRPr lang="cs-CZ" dirty="0"/>
          </a:p>
        </p:txBody>
      </p:sp>
      <p:pic>
        <p:nvPicPr>
          <p:cNvPr id="5" name="Obrázek 4" descr="C:\Users\Jitka Pospíšilová\Desktop\P1010482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276872"/>
            <a:ext cx="3816424" cy="4176464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Obdélník 11"/>
          <p:cNvSpPr/>
          <p:nvPr/>
        </p:nvSpPr>
        <p:spPr>
          <a:xfrm>
            <a:off x="755576" y="211025"/>
            <a:ext cx="49150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Sluneční energie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73574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2D050"/>
            </a:gs>
            <a:gs pos="53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404664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b="1" dirty="0" smtClean="0">
                <a:solidFill>
                  <a:srgbClr val="800000"/>
                </a:solidFill>
              </a:rPr>
              <a:t>b)přímo</a:t>
            </a:r>
            <a:r>
              <a:rPr lang="cs-CZ" dirty="0" smtClean="0"/>
              <a:t> – </a:t>
            </a:r>
            <a:r>
              <a:rPr lang="cs-CZ" b="1" dirty="0" smtClean="0"/>
              <a:t>pasivně</a:t>
            </a:r>
            <a:r>
              <a:rPr lang="cs-CZ" dirty="0" smtClean="0"/>
              <a:t> (skleníky, zimní zahrady)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Jitka Pospíšilová\Desktop\Fotky\Barbora\10102010299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6930" y="1221338"/>
            <a:ext cx="7128792" cy="5304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7095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2D050"/>
            </a:gs>
            <a:gs pos="53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49196" y="1967384"/>
            <a:ext cx="4330824" cy="4450750"/>
          </a:xfrm>
        </p:spPr>
        <p:txBody>
          <a:bodyPr/>
          <a:lstStyle/>
          <a:p>
            <a:r>
              <a:rPr lang="cs-CZ" b="1" dirty="0" smtClean="0"/>
              <a:t>Solární kolektory </a:t>
            </a:r>
            <a:r>
              <a:rPr lang="cs-CZ" dirty="0" smtClean="0"/>
              <a:t>se používají k získávání </a:t>
            </a:r>
            <a:r>
              <a:rPr lang="cs-CZ" b="1" dirty="0" smtClean="0"/>
              <a:t>tepelné energie</a:t>
            </a:r>
            <a:r>
              <a:rPr lang="cs-CZ" dirty="0" smtClean="0"/>
              <a:t>.</a:t>
            </a:r>
          </a:p>
          <a:p>
            <a:r>
              <a:rPr lang="cs-CZ" dirty="0" smtClean="0"/>
              <a:t>Uvnitř trubic se ohřívá voda nebo vzduch.</a:t>
            </a:r>
            <a:endParaRPr lang="cs-CZ" dirty="0"/>
          </a:p>
        </p:txBody>
      </p:sp>
      <p:pic>
        <p:nvPicPr>
          <p:cNvPr id="4" name="Obrázek 3" descr="C:\Users\Jitka Pospíšilová\Desktop\alternativní zdroje energie\180420125106.jpg"/>
          <p:cNvPicPr/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-21" r="41488" b="-35"/>
          <a:stretch/>
        </p:blipFill>
        <p:spPr bwMode="auto">
          <a:xfrm>
            <a:off x="539552" y="1141862"/>
            <a:ext cx="3744416" cy="524984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5536" y="357032"/>
            <a:ext cx="86409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800000"/>
                </a:solidFill>
              </a:rPr>
              <a:t>b)přímo</a:t>
            </a:r>
            <a:r>
              <a:rPr lang="cs-CZ" sz="3200" dirty="0" smtClean="0"/>
              <a:t> – </a:t>
            </a:r>
            <a:r>
              <a:rPr lang="cs-CZ" sz="3200" b="1" dirty="0" smtClean="0"/>
              <a:t>aktivně</a:t>
            </a:r>
            <a:r>
              <a:rPr lang="cs-CZ" sz="3200" dirty="0" smtClean="0"/>
              <a:t> (solární kolektory,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                            </a:t>
            </a:r>
            <a:r>
              <a:rPr lang="cs-CZ" sz="3200" dirty="0" err="1" smtClean="0"/>
              <a:t>fotovoltaické</a:t>
            </a:r>
            <a:r>
              <a:rPr lang="cs-CZ" sz="3200" dirty="0" smtClean="0"/>
              <a:t> články)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05545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2D050"/>
            </a:gs>
            <a:gs pos="53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2040" y="1124744"/>
            <a:ext cx="3970784" cy="3240360"/>
          </a:xfrm>
        </p:spPr>
        <p:txBody>
          <a:bodyPr>
            <a:normAutofit/>
          </a:bodyPr>
          <a:lstStyle/>
          <a:p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p:pic>
        <p:nvPicPr>
          <p:cNvPr id="4" name="Zástupný symbol pro obsah 3" descr="C:\Users\Jitka Pospíšilová\Desktop\alternativní zdroje energie\170420125026.jpg"/>
          <p:cNvPicPr>
            <a:picLocks noGrp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9" r="12396"/>
          <a:stretch/>
        </p:blipFill>
        <p:spPr bwMode="auto">
          <a:xfrm>
            <a:off x="323529" y="553640"/>
            <a:ext cx="4104455" cy="5961163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716016" y="564372"/>
            <a:ext cx="3888433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b="1" dirty="0" err="1" smtClean="0"/>
              <a:t>Fotovoltaické</a:t>
            </a:r>
            <a:r>
              <a:rPr lang="cs-CZ" sz="3200" b="1" dirty="0" smtClean="0"/>
              <a:t> články</a:t>
            </a:r>
            <a:r>
              <a:rPr lang="cs-CZ" sz="3200" dirty="0" smtClean="0"/>
              <a:t> se používají k získávání </a:t>
            </a:r>
            <a:r>
              <a:rPr lang="cs-CZ" sz="3200" b="1" dirty="0" smtClean="0"/>
              <a:t>elektrické energie</a:t>
            </a:r>
            <a:r>
              <a:rPr lang="cs-CZ" sz="3200" dirty="0" smtClean="0"/>
              <a:t>.</a:t>
            </a:r>
          </a:p>
          <a:p>
            <a:endParaRPr lang="cs-CZ" sz="32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Dopadem světla na křemíkové destičky dochází k přeměně </a:t>
            </a:r>
            <a:r>
              <a:rPr lang="cs-CZ" sz="3200" b="1" dirty="0" smtClean="0"/>
              <a:t>sluneční energie na elektrickou</a:t>
            </a:r>
            <a:r>
              <a:rPr lang="cs-CZ" sz="3200" dirty="0" smtClean="0"/>
              <a:t>.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1423034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2D050"/>
            </a:gs>
            <a:gs pos="53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C:\Users\Jitka Pospíšilová\Desktop\Fotky\Fotky soukromé\Třebíč\P7270286.JPG"/>
          <p:cNvPicPr>
            <a:picLocks noGrp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16" t="14636"/>
          <a:stretch/>
        </p:blipFill>
        <p:spPr bwMode="auto">
          <a:xfrm>
            <a:off x="467544" y="1916832"/>
            <a:ext cx="4032448" cy="4525963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910933" y="5403692"/>
            <a:ext cx="36004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 historie jsou známá </a:t>
            </a:r>
            <a:r>
              <a:rPr lang="cs-CZ" sz="3200" b="1" dirty="0" smtClean="0"/>
              <a:t>vodní kola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683569" y="332656"/>
            <a:ext cx="7827764" cy="307776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Energie vody</a:t>
            </a:r>
          </a:p>
          <a:p>
            <a:pPr algn="ctr"/>
            <a:r>
              <a:rPr lang="cs-CZ" sz="3200" dirty="0">
                <a:latin typeface="+mj-lt"/>
              </a:rPr>
              <a:t>Je tradičním zdrojem energie na Zemi.</a:t>
            </a:r>
            <a:br>
              <a:rPr lang="cs-CZ" sz="3200" dirty="0">
                <a:latin typeface="+mj-lt"/>
              </a:rPr>
            </a:br>
            <a:r>
              <a:rPr lang="cs-CZ" sz="5400" b="1" dirty="0"/>
              <a:t/>
            </a:r>
            <a:br>
              <a:rPr lang="cs-CZ" sz="5400" b="1" dirty="0"/>
            </a:b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00997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2D05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Ve vodních elektrárnách je </a:t>
            </a:r>
            <a:r>
              <a:rPr lang="cs-CZ" sz="3200" b="1" dirty="0" smtClean="0"/>
              <a:t>pohybová energie </a:t>
            </a:r>
            <a:r>
              <a:rPr lang="cs-CZ" sz="3200" dirty="0" smtClean="0"/>
              <a:t>proudící vody přeměňována na </a:t>
            </a:r>
            <a:r>
              <a:rPr lang="cs-CZ" sz="3200" b="1" dirty="0" smtClean="0"/>
              <a:t>elektrickou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pic>
        <p:nvPicPr>
          <p:cNvPr id="1026" name="Picture 2" descr="C:\Users\Jitka Pospíšilová\Desktop\P727030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44824"/>
            <a:ext cx="3394472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27984" y="1844824"/>
            <a:ext cx="436587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Proud vody dopadající </a:t>
            </a:r>
          </a:p>
          <a:p>
            <a:r>
              <a:rPr lang="cs-CZ" sz="3200" dirty="0" smtClean="0"/>
              <a:t>na lopatky </a:t>
            </a:r>
            <a:r>
              <a:rPr lang="cs-CZ" sz="3200" b="1" dirty="0" smtClean="0"/>
              <a:t>turbíny </a:t>
            </a:r>
          </a:p>
          <a:p>
            <a:r>
              <a:rPr lang="cs-CZ" sz="3200" dirty="0" smtClean="0"/>
              <a:t>roztáčí turbínu a ta</a:t>
            </a:r>
          </a:p>
          <a:p>
            <a:r>
              <a:rPr lang="cs-CZ" sz="3200" dirty="0" smtClean="0"/>
              <a:t>pohání</a:t>
            </a:r>
          </a:p>
          <a:p>
            <a:r>
              <a:rPr lang="cs-CZ" sz="3200" dirty="0" smtClean="0"/>
              <a:t>rotor generátoru.</a:t>
            </a:r>
          </a:p>
          <a:p>
            <a:r>
              <a:rPr lang="cs-CZ" sz="3200" b="1" dirty="0" smtClean="0"/>
              <a:t>Generátor</a:t>
            </a:r>
            <a:r>
              <a:rPr lang="cs-CZ" sz="3200" dirty="0" smtClean="0"/>
              <a:t> díky </a:t>
            </a:r>
          </a:p>
          <a:p>
            <a:r>
              <a:rPr lang="cs-CZ" sz="3200" dirty="0" smtClean="0"/>
              <a:t>elektromagnetické</a:t>
            </a:r>
          </a:p>
          <a:p>
            <a:r>
              <a:rPr lang="cs-CZ" sz="3200" dirty="0" smtClean="0"/>
              <a:t>indukci </a:t>
            </a:r>
          </a:p>
          <a:p>
            <a:r>
              <a:rPr lang="cs-CZ" sz="3200" b="1" dirty="0" smtClean="0"/>
              <a:t>vyrábí elektrický proud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558116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2D05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1874" y="285769"/>
            <a:ext cx="40077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Energie větru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7" name="Obrázek 6" descr="C:\Users\Jitka Pospíšilová\Desktop\ASD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207" t="37890" r="48098" b="31708"/>
          <a:stretch/>
        </p:blipFill>
        <p:spPr bwMode="auto">
          <a:xfrm>
            <a:off x="467544" y="1595473"/>
            <a:ext cx="3816424" cy="489654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716016" y="1124744"/>
            <a:ext cx="4114800" cy="561662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 oblastech s roční průměrnou rychlostí větru nad </a:t>
            </a:r>
            <a:r>
              <a:rPr lang="cs-CZ" b="1" dirty="0" smtClean="0"/>
              <a:t>5m/s</a:t>
            </a:r>
            <a:r>
              <a:rPr lang="cs-CZ" dirty="0" smtClean="0"/>
              <a:t> je vhodné stavět </a:t>
            </a:r>
            <a:r>
              <a:rPr lang="cs-CZ" b="1" dirty="0" smtClean="0"/>
              <a:t>větrné</a:t>
            </a:r>
            <a:r>
              <a:rPr lang="cs-CZ" dirty="0" smtClean="0"/>
              <a:t> </a:t>
            </a:r>
            <a:r>
              <a:rPr lang="cs-CZ" b="1" dirty="0" smtClean="0"/>
              <a:t>elektrárny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Síla větru </a:t>
            </a:r>
            <a:r>
              <a:rPr lang="cs-CZ" dirty="0" smtClean="0"/>
              <a:t>roztáčí </a:t>
            </a:r>
            <a:r>
              <a:rPr lang="cs-CZ" b="1" dirty="0" smtClean="0"/>
              <a:t>lopatky</a:t>
            </a:r>
            <a:r>
              <a:rPr lang="cs-CZ" dirty="0" smtClean="0"/>
              <a:t> a ty pohánějí rotor generátoru.</a:t>
            </a:r>
          </a:p>
          <a:p>
            <a:r>
              <a:rPr lang="cs-CZ" b="1" dirty="0" smtClean="0"/>
              <a:t>Generátor</a:t>
            </a:r>
            <a:r>
              <a:rPr lang="cs-CZ" dirty="0" smtClean="0"/>
              <a:t> přeměňuje pohybovou energii větru na </a:t>
            </a:r>
            <a:r>
              <a:rPr lang="cs-CZ" b="1" dirty="0" smtClean="0"/>
              <a:t>elektrickou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3786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2D05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99992" y="3861048"/>
            <a:ext cx="3960440" cy="2592288"/>
          </a:xfrm>
        </p:spPr>
        <p:txBody>
          <a:bodyPr>
            <a:noAutofit/>
          </a:bodyPr>
          <a:lstStyle/>
          <a:p>
            <a:r>
              <a:rPr lang="cs-CZ" sz="2400" dirty="0" smtClean="0"/>
              <a:t>V elektrárnách </a:t>
            </a:r>
            <a:r>
              <a:rPr lang="cs-CZ" sz="2400" b="1" dirty="0" smtClean="0"/>
              <a:t>proud páry roztáčí turbínu </a:t>
            </a:r>
            <a:r>
              <a:rPr lang="cs-CZ" sz="2400" dirty="0" smtClean="0"/>
              <a:t>a ta pak pohání rotor generátoru. </a:t>
            </a:r>
          </a:p>
          <a:p>
            <a:r>
              <a:rPr lang="cs-CZ" sz="2400" b="1" dirty="0" smtClean="0"/>
              <a:t>Generátor</a:t>
            </a:r>
            <a:r>
              <a:rPr lang="cs-CZ" sz="2400" dirty="0" smtClean="0"/>
              <a:t> </a:t>
            </a:r>
            <a:r>
              <a:rPr lang="cs-CZ" sz="2400" dirty="0"/>
              <a:t>přeměňuje pohybovou energii </a:t>
            </a:r>
            <a:r>
              <a:rPr lang="cs-CZ" sz="2400" dirty="0" smtClean="0"/>
              <a:t>proudící páry na </a:t>
            </a:r>
            <a:r>
              <a:rPr lang="cs-CZ" sz="2400" b="1" dirty="0"/>
              <a:t>elektrickou</a:t>
            </a:r>
            <a:r>
              <a:rPr lang="cs-CZ" sz="2400" dirty="0"/>
              <a:t>.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69648" y="116632"/>
            <a:ext cx="7830743" cy="141577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Geotermální energie</a:t>
            </a:r>
          </a:p>
          <a:p>
            <a:pPr algn="ctr"/>
            <a:r>
              <a:rPr lang="cs-CZ" sz="3200" dirty="0" smtClean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     Je nejstarším zdrojem energie na Zemi.</a:t>
            </a:r>
            <a:endParaRPr lang="cs-CZ" sz="3200" cap="none" spc="0" dirty="0">
              <a:ln w="11430"/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846" y="3472827"/>
            <a:ext cx="3644060" cy="2691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52298" y="1988840"/>
            <a:ext cx="802415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Energie ukrytá v zemském jádru</a:t>
            </a:r>
            <a:r>
              <a:rPr lang="cs-CZ" sz="2800" dirty="0"/>
              <a:t> z doby vzniku Země je využívána v </a:t>
            </a:r>
            <a:r>
              <a:rPr lang="cs-CZ" sz="2800" b="1" dirty="0"/>
              <a:t>elektrárnách</a:t>
            </a:r>
            <a:r>
              <a:rPr lang="cs-CZ" sz="2800" dirty="0"/>
              <a:t> nebo v </a:t>
            </a:r>
            <a:r>
              <a:rPr lang="cs-CZ" sz="2800" b="1" dirty="0"/>
              <a:t>teplárnách</a:t>
            </a:r>
            <a:r>
              <a:rPr lang="cs-CZ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27696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2D05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0649"/>
            <a:ext cx="8712968" cy="1872207"/>
          </a:xfrm>
        </p:spPr>
        <p:txBody>
          <a:bodyPr>
            <a:normAutofit/>
          </a:bodyPr>
          <a:lstStyle/>
          <a:p>
            <a:r>
              <a:rPr lang="cs-CZ" b="1" dirty="0" smtClean="0"/>
              <a:t>Nejvíce </a:t>
            </a:r>
            <a:r>
              <a:rPr lang="cs-CZ" dirty="0"/>
              <a:t>je tato energie využívána na </a:t>
            </a:r>
            <a:r>
              <a:rPr lang="cs-CZ" b="1" dirty="0" smtClean="0"/>
              <a:t>Islandu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 Slouží zde nejen k výrobě </a:t>
            </a:r>
            <a:r>
              <a:rPr lang="cs-CZ" b="1" dirty="0" smtClean="0"/>
              <a:t>elektrické energie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 k </a:t>
            </a:r>
            <a:r>
              <a:rPr lang="cs-CZ" b="1" dirty="0" smtClean="0"/>
              <a:t>vytápění</a:t>
            </a:r>
            <a:r>
              <a:rPr lang="cs-CZ" dirty="0" smtClean="0"/>
              <a:t>, ale také např. k </a:t>
            </a:r>
            <a:r>
              <a:rPr lang="cs-CZ" b="1" dirty="0" smtClean="0"/>
              <a:t>vyhřívání chodníků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 descr="C:\Users\Jitka Pospíšilová\Desktop\termo_stavba_velin4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943" y="2636912"/>
            <a:ext cx="4459097" cy="3744416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5267582" y="2493183"/>
            <a:ext cx="360040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Geotermální energie je využívána i v </a:t>
            </a:r>
            <a:r>
              <a:rPr lang="cs-CZ" sz="3200" b="1" dirty="0"/>
              <a:t>ČR</a:t>
            </a:r>
            <a:r>
              <a:rPr lang="cs-CZ" sz="3200" dirty="0"/>
              <a:t>.</a:t>
            </a:r>
          </a:p>
          <a:p>
            <a:r>
              <a:rPr lang="cs-CZ" sz="3200" dirty="0"/>
              <a:t>Např. město </a:t>
            </a:r>
            <a:r>
              <a:rPr lang="cs-CZ" sz="3200" b="1" dirty="0"/>
              <a:t>Děčín </a:t>
            </a:r>
            <a:r>
              <a:rPr lang="cs-CZ" sz="3200" dirty="0"/>
              <a:t>využívá již několik let </a:t>
            </a:r>
            <a:r>
              <a:rPr lang="cs-CZ" sz="3200" dirty="0" smtClean="0"/>
              <a:t>tuto energii k </a:t>
            </a:r>
            <a:r>
              <a:rPr lang="cs-CZ" sz="3200" b="1" dirty="0" smtClean="0"/>
              <a:t>vytápění         obytných </a:t>
            </a:r>
            <a:r>
              <a:rPr lang="cs-CZ" sz="3200" b="1" dirty="0"/>
              <a:t>domů</a:t>
            </a:r>
            <a:r>
              <a:rPr lang="cs-CZ" sz="3200" dirty="0"/>
              <a:t>.</a:t>
            </a:r>
          </a:p>
          <a:p>
            <a:r>
              <a:rPr lang="cs-CZ" sz="3200" dirty="0" smtClean="0"/>
              <a:t>     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54358" y="6011119"/>
            <a:ext cx="802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Obr. C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4549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2D05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988840"/>
            <a:ext cx="8928992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V </a:t>
            </a:r>
            <a:r>
              <a:rPr lang="cs-CZ" b="1" dirty="0" smtClean="0"/>
              <a:t>minulosti</a:t>
            </a:r>
            <a:r>
              <a:rPr lang="cs-CZ" dirty="0" smtClean="0"/>
              <a:t> bylo nejvíce využíváno jako palivo </a:t>
            </a:r>
            <a:r>
              <a:rPr lang="cs-CZ" b="1" dirty="0" smtClean="0"/>
              <a:t>dřevo, sláma </a:t>
            </a:r>
            <a:r>
              <a:rPr lang="cs-CZ" dirty="0" smtClean="0"/>
              <a:t>popř. </a:t>
            </a:r>
            <a:r>
              <a:rPr lang="cs-CZ" b="1" dirty="0" smtClean="0"/>
              <a:t>trus dobytka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</a:t>
            </a:r>
            <a:r>
              <a:rPr lang="cs-CZ" b="1" dirty="0" smtClean="0"/>
              <a:t>současnosti </a:t>
            </a:r>
            <a:r>
              <a:rPr lang="cs-CZ" dirty="0" smtClean="0"/>
              <a:t>je využití </a:t>
            </a:r>
            <a:r>
              <a:rPr lang="cs-CZ" b="1" dirty="0" smtClean="0"/>
              <a:t>dřeva </a:t>
            </a:r>
            <a:r>
              <a:rPr lang="cs-CZ" dirty="0" smtClean="0"/>
              <a:t>z hlediska dostupnosti i z finančního hlediska stále aktuální. Do popředí se dostávají rychle rostoucí dřeviny jako </a:t>
            </a:r>
            <a:r>
              <a:rPr lang="cs-CZ" b="1" dirty="0" smtClean="0"/>
              <a:t>vrby a topoly</a:t>
            </a:r>
            <a:r>
              <a:rPr lang="cs-CZ" dirty="0" smtClean="0"/>
              <a:t>.</a:t>
            </a:r>
          </a:p>
          <a:p>
            <a:r>
              <a:rPr lang="cs-CZ" dirty="0" smtClean="0"/>
              <a:t>Klasicky je nejvíce k </a:t>
            </a:r>
            <a:r>
              <a:rPr lang="cs-CZ" b="1" dirty="0" smtClean="0"/>
              <a:t>vytápění hlavně rodinných domů</a:t>
            </a:r>
            <a:r>
              <a:rPr lang="cs-CZ" dirty="0" smtClean="0"/>
              <a:t> využíváno dřevo </a:t>
            </a:r>
            <a:r>
              <a:rPr lang="cs-CZ" b="1" dirty="0" smtClean="0"/>
              <a:t>borové, bukové a smrkové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34436" y="260648"/>
            <a:ext cx="5849732" cy="141577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Energie b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iomasy</a:t>
            </a:r>
          </a:p>
          <a:p>
            <a:pPr algn="ctr"/>
            <a:r>
              <a:rPr lang="cs-CZ" sz="3200" b="1" dirty="0" smtClean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Je využívána již od dávnověku.</a:t>
            </a:r>
            <a:endParaRPr lang="cs-CZ" sz="3200" b="1" cap="none" spc="0" dirty="0">
              <a:ln w="11430"/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1873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2D05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60032" y="332656"/>
            <a:ext cx="4053136" cy="6120680"/>
          </a:xfrm>
        </p:spPr>
        <p:txBody>
          <a:bodyPr>
            <a:normAutofit/>
          </a:bodyPr>
          <a:lstStyle/>
          <a:p>
            <a:r>
              <a:rPr lang="cs-CZ" dirty="0" smtClean="0"/>
              <a:t>Kromě dřeva je </a:t>
            </a:r>
            <a:r>
              <a:rPr lang="cs-CZ" b="1" dirty="0" smtClean="0"/>
              <a:t>v současnosti</a:t>
            </a:r>
            <a:r>
              <a:rPr lang="cs-CZ" dirty="0" smtClean="0"/>
              <a:t> jako palivo využíván také </a:t>
            </a:r>
            <a:r>
              <a:rPr lang="cs-CZ" b="1" dirty="0" smtClean="0"/>
              <a:t>bioplyn</a:t>
            </a:r>
            <a:r>
              <a:rPr lang="cs-CZ" dirty="0" smtClean="0"/>
              <a:t>. </a:t>
            </a:r>
          </a:p>
          <a:p>
            <a:r>
              <a:rPr lang="cs-CZ" dirty="0" smtClean="0"/>
              <a:t>Vyrábí se </a:t>
            </a:r>
            <a:r>
              <a:rPr lang="cs-CZ" b="1" dirty="0" smtClean="0"/>
              <a:t>enzymatickým rozkladem živočišných</a:t>
            </a:r>
            <a:r>
              <a:rPr lang="cs-CZ" dirty="0" smtClean="0"/>
              <a:t> či </a:t>
            </a:r>
            <a:r>
              <a:rPr lang="cs-CZ" b="1" dirty="0" smtClean="0"/>
              <a:t>rostlinných</a:t>
            </a:r>
            <a:r>
              <a:rPr lang="cs-CZ" dirty="0" smtClean="0"/>
              <a:t> </a:t>
            </a:r>
            <a:r>
              <a:rPr lang="cs-CZ" b="1" dirty="0" smtClean="0"/>
              <a:t>odpadů</a:t>
            </a:r>
            <a:r>
              <a:rPr lang="cs-CZ" dirty="0" smtClean="0"/>
              <a:t>, nebo např. jako produkt z </a:t>
            </a:r>
            <a:r>
              <a:rPr lang="cs-CZ" b="1" dirty="0" smtClean="0"/>
              <a:t>čističek odpadních vod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 descr="C:\Users\Jitka Pospíšilová\Desktop\1111201257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4664"/>
            <a:ext cx="4086060" cy="5976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3402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2D05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současné době jsou v ČR nejrozšířenějším zdrojem energie fosilní paliva a to především uhlí a zemní plyn.</a:t>
            </a:r>
          </a:p>
          <a:p>
            <a:r>
              <a:rPr lang="cs-CZ" dirty="0" smtClean="0"/>
              <a:t>I tato paliva jsou samozřejmě přírodní, ne však obnovitelná.</a:t>
            </a:r>
          </a:p>
          <a:p>
            <a:r>
              <a:rPr lang="cs-CZ" dirty="0" smtClean="0"/>
              <a:t>Jejich spalováním vznikají plyny (oxid uhličitý, oxid siřičitý, pára) které se podílejí na skleníkovém efektu.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3568" y="620688"/>
            <a:ext cx="75879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Situace v České republice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18243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2D05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40768"/>
            <a:ext cx="8229600" cy="4021907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cs-CZ" dirty="0"/>
          </a:p>
          <a:p>
            <a:endParaRPr lang="cs-CZ" dirty="0"/>
          </a:p>
          <a:p>
            <a:r>
              <a:rPr lang="cs-CZ" dirty="0" smtClean="0"/>
              <a:t> </a:t>
            </a:r>
            <a:r>
              <a:rPr lang="cs-CZ" dirty="0" err="1"/>
              <a:t>Energy</a:t>
            </a:r>
            <a:r>
              <a:rPr lang="cs-CZ" dirty="0"/>
              <a:t> web. Dostupné z  WWW: &lt;</a:t>
            </a:r>
            <a:r>
              <a:rPr lang="cs-CZ" dirty="0">
                <a:hlinkClick r:id="rId3"/>
              </a:rPr>
              <a:t>http://www.energyweb.cz/web/EE/</a:t>
            </a:r>
            <a:r>
              <a:rPr lang="cs-CZ" dirty="0" err="1">
                <a:hlinkClick r:id="rId3"/>
              </a:rPr>
              <a:t>images</a:t>
            </a:r>
            <a:r>
              <a:rPr lang="cs-CZ" dirty="0">
                <a:hlinkClick r:id="rId3"/>
              </a:rPr>
              <a:t>/geotermalni2.gif</a:t>
            </a:r>
            <a:r>
              <a:rPr lang="cs-CZ" dirty="0"/>
              <a:t>&gt; [online]. 2011 [cit. 2011-29-08].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MVV </a:t>
            </a:r>
            <a:r>
              <a:rPr lang="cs-CZ" dirty="0"/>
              <a:t>Energie.cz. Dostupné z WWW: &lt;</a:t>
            </a:r>
            <a:r>
              <a:rPr lang="cs-CZ" dirty="0">
                <a:hlinkClick r:id="rId4"/>
              </a:rPr>
              <a:t>http://www.mvv.cz/</a:t>
            </a:r>
            <a:r>
              <a:rPr lang="cs-CZ" dirty="0" err="1">
                <a:hlinkClick r:id="rId4"/>
              </a:rPr>
              <a:t>files</a:t>
            </a:r>
            <a:r>
              <a:rPr lang="cs-CZ" dirty="0">
                <a:hlinkClick r:id="rId4"/>
              </a:rPr>
              <a:t>/projekty/termo_stavba_velin4.jpg</a:t>
            </a:r>
            <a:r>
              <a:rPr lang="cs-CZ" dirty="0"/>
              <a:t>&gt; [online]. 2011 [cit. 2011-29-08</a:t>
            </a:r>
            <a:r>
              <a:rPr lang="cs-CZ" dirty="0" smtClean="0"/>
              <a:t>].</a:t>
            </a:r>
          </a:p>
          <a:p>
            <a:endParaRPr lang="cs-CZ" dirty="0">
              <a:hlinkClick r:id="rId5"/>
            </a:endParaRPr>
          </a:p>
          <a:p>
            <a:r>
              <a:rPr lang="cs-CZ" dirty="0"/>
              <a:t> foto: Mgr. Jitka Pospíšilová</a:t>
            </a:r>
          </a:p>
          <a:p>
            <a:pPr marL="0" indent="0">
              <a:buNone/>
            </a:pPr>
            <a:endParaRPr lang="cs-CZ" dirty="0">
              <a:hlinkClick r:id="rId5"/>
            </a:endParaRPr>
          </a:p>
          <a:p>
            <a:endParaRPr lang="cs-CZ" dirty="0" smtClean="0">
              <a:hlinkClick r:id="rId5"/>
            </a:endParaRPr>
          </a:p>
          <a:p>
            <a:endParaRPr lang="cs-CZ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67744" y="590212"/>
            <a:ext cx="44285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Použité zdroje: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14230051"/>
              </p:ext>
            </p:extLst>
          </p:nvPr>
        </p:nvGraphicFramePr>
        <p:xfrm>
          <a:off x="533400" y="5883275"/>
          <a:ext cx="8289925" cy="501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4" name="Document" r:id="rId7" imgW="5757666" imgH="351013" progId="Word.Document.8">
                  <p:embed/>
                </p:oleObj>
              </mc:Choice>
              <mc:Fallback>
                <p:oleObj name="Document" r:id="rId7" imgW="5757666" imgH="351013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533400" y="5883275"/>
                        <a:ext cx="8289925" cy="5016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49026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846</TotalTime>
  <Words>570</Words>
  <Application>Microsoft Office PowerPoint</Application>
  <PresentationFormat>Předvádění na obrazovce (4:3)</PresentationFormat>
  <Paragraphs>85</Paragraphs>
  <Slides>17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0" baseType="lpstr">
      <vt:lpstr>Motiv systému Office</vt:lpstr>
      <vt:lpstr>1_Motiv systému Office</vt:lpstr>
      <vt:lpstr>Document</vt:lpstr>
      <vt:lpstr>Prezentace aplikace PowerPoint</vt:lpstr>
      <vt:lpstr>Prezentace aplikace PowerPoint</vt:lpstr>
      <vt:lpstr>Význam energie</vt:lpstr>
      <vt:lpstr>Energetické zdroje</vt:lpstr>
      <vt:lpstr>Prezentace aplikace PowerPoint</vt:lpstr>
      <vt:lpstr>Prezentace aplikace PowerPoint</vt:lpstr>
      <vt:lpstr>Prezentace aplikace PowerPoint</vt:lpstr>
      <vt:lpstr> </vt:lpstr>
      <vt:lpstr>Prezentace aplikace PowerPoint</vt:lpstr>
      <vt:lpstr>Ve vodních elektrárnách je pohybová energie proudící vody přeměňována na elektrickou.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Pospíšilová</dc:creator>
  <cp:lastModifiedBy>Jitka Pospíšilová</cp:lastModifiedBy>
  <cp:revision>56</cp:revision>
  <dcterms:created xsi:type="dcterms:W3CDTF">2012-11-07T17:49:11Z</dcterms:created>
  <dcterms:modified xsi:type="dcterms:W3CDTF">2013-11-30T12:11:31Z</dcterms:modified>
</cp:coreProperties>
</file>