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56" r:id="rId3"/>
    <p:sldId id="257" r:id="rId4"/>
    <p:sldId id="262" r:id="rId5"/>
    <p:sldId id="271" r:id="rId6"/>
    <p:sldId id="272" r:id="rId7"/>
    <p:sldId id="273" r:id="rId8"/>
    <p:sldId id="258" r:id="rId9"/>
    <p:sldId id="274" r:id="rId10"/>
    <p:sldId id="275" r:id="rId11"/>
    <p:sldId id="259" r:id="rId12"/>
    <p:sldId id="260" r:id="rId13"/>
    <p:sldId id="261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63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61508A2-EF57-45ED-A706-1C8D1B85F6C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28B911E-6D48-4290-AC6F-2CC92C566F8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ietnam_War_protesters.jpg" TargetMode="External"/><Relationship Id="rId13" Type="http://schemas.openxmlformats.org/officeDocument/2006/relationships/hyperlink" Target="http://cs.wikipedia.org/wiki/Soubor:FNL_Flag.svg" TargetMode="External"/><Relationship Id="rId3" Type="http://schemas.openxmlformats.org/officeDocument/2006/relationships/hyperlink" Target="http://cs.wikipedia.org/wiki/Soubor:Viet_Cong_soldier_DD-ST-99-04298.jpg" TargetMode="External"/><Relationship Id="rId7" Type="http://schemas.openxmlformats.org/officeDocument/2006/relationships/hyperlink" Target="http://cs.wikipedia.org/wiki/Soubor:Napalm.jpg" TargetMode="External"/><Relationship Id="rId12" Type="http://schemas.openxmlformats.org/officeDocument/2006/relationships/hyperlink" Target="http://cs.wikipedia.org/wiki/Soubor:Flag_of_the_United_States.svg" TargetMode="External"/><Relationship Id="rId2" Type="http://schemas.openxmlformats.org/officeDocument/2006/relationships/hyperlink" Target="http://cs.wikipedia.org/wiki/Soubor:NoordVietnamKaart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US_riverboat_using_napalm_in_Vietnam.jpg" TargetMode="External"/><Relationship Id="rId11" Type="http://schemas.openxmlformats.org/officeDocument/2006/relationships/hyperlink" Target="http://cs.wikipedia.org/wiki/Soubor:Flag_of_North_Vietnam.svg" TargetMode="External"/><Relationship Id="rId5" Type="http://schemas.openxmlformats.org/officeDocument/2006/relationships/hyperlink" Target="http://cs.wikipedia.org/wiki/Soubor:UH-1D_helicopters_in_Vietnam_1966.jpg" TargetMode="External"/><Relationship Id="rId10" Type="http://schemas.openxmlformats.org/officeDocument/2006/relationships/hyperlink" Target="http://cs.wikipedia.org/wiki/Soubor:Flag_of_South_Vietnam.svg" TargetMode="External"/><Relationship Id="rId4" Type="http://schemas.openxmlformats.org/officeDocument/2006/relationships/hyperlink" Target="http://cs.wikipedia.org/wiki/Soubor:Marine_da_nang.jpg" TargetMode="External"/><Relationship Id="rId9" Type="http://schemas.openxmlformats.org/officeDocument/2006/relationships/hyperlink" Target="http://cs.wikipedia.org/wiki/Soubor:Richard_Nixon_campaign_rally_1968.png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%C3%A1lka_ve_Vietnam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829629"/>
              </p:ext>
            </p:extLst>
          </p:nvPr>
        </p:nvGraphicFramePr>
        <p:xfrm>
          <a:off x="-12255" y="4628"/>
          <a:ext cx="9138890" cy="68533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3" imgW="3878753" imgH="2907670" progId="PowerPoint.Show.8">
                  <p:embed/>
                </p:oleObj>
              </mc:Choice>
              <mc:Fallback>
                <p:oleObj name="Prezentace" r:id="rId3" imgW="3878753" imgH="2907670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2255" y="4628"/>
                        <a:ext cx="9138890" cy="68533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71040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VÁLKA VE VIETNAMU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LÉTA 1964 - 1975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0248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FAKTOGRAFIE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8566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Válečný konflikt mezi severní částí Vietnamu v čele s Ho Či </a:t>
            </a:r>
            <a:r>
              <a:rPr lang="cs-CZ" dirty="0" err="1" smtClean="0"/>
              <a:t>Minem</a:t>
            </a:r>
            <a:r>
              <a:rPr lang="cs-CZ" dirty="0" smtClean="0"/>
              <a:t> – baštou komunismu a jižní částí Vietnamu v čele s </a:t>
            </a:r>
            <a:r>
              <a:rPr lang="cs-CZ" dirty="0" err="1" smtClean="0"/>
              <a:t>Ngo</a:t>
            </a:r>
            <a:r>
              <a:rPr lang="cs-CZ" dirty="0" smtClean="0"/>
              <a:t> </a:t>
            </a:r>
            <a:r>
              <a:rPr lang="cs-CZ" dirty="0" err="1" smtClean="0"/>
              <a:t>Dinh</a:t>
            </a:r>
            <a:r>
              <a:rPr lang="cs-CZ" dirty="0" smtClean="0"/>
              <a:t> </a:t>
            </a:r>
            <a:r>
              <a:rPr lang="cs-CZ" dirty="0" err="1" smtClean="0"/>
              <a:t>Ziemem</a:t>
            </a:r>
            <a:r>
              <a:rPr lang="cs-CZ" dirty="0" smtClean="0"/>
              <a:t> – nacionálně diktátorský režim.</a:t>
            </a:r>
          </a:p>
          <a:p>
            <a:r>
              <a:rPr lang="cs-CZ" dirty="0" smtClean="0"/>
              <a:t>Severní část podporována zeměmi komunistického tábora (Čínou, </a:t>
            </a:r>
            <a:r>
              <a:rPr lang="cs-CZ" dirty="0" err="1" smtClean="0"/>
              <a:t>Sovět.svazem</a:t>
            </a:r>
            <a:r>
              <a:rPr lang="cs-CZ" dirty="0" smtClean="0"/>
              <a:t>, Kubou,…, ale i Československem).</a:t>
            </a:r>
          </a:p>
          <a:p>
            <a:r>
              <a:rPr lang="cs-CZ" dirty="0" smtClean="0"/>
              <a:t>Jižní část podporována USA, Jižní Koreou, Thajskem, Austrálií,…</a:t>
            </a:r>
          </a:p>
          <a:p>
            <a:r>
              <a:rPr lang="cs-CZ" dirty="0" smtClean="0"/>
              <a:t>Po korejské válce opět jeden z konfliktů období studené války, zástupná válka (hlavně pro USA, které chtějí ukázat svůj potencionál).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43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PŘÍČINY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7525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1954 – francouzská Indočína po porážce Francie rozdělena na Laos, Kambodžu, Vietnamskou demokratickou republiku (v čele s komunisty, </a:t>
            </a:r>
            <a:r>
              <a:rPr lang="cs-CZ" dirty="0" err="1" smtClean="0"/>
              <a:t>hl.město</a:t>
            </a:r>
            <a:r>
              <a:rPr lang="cs-CZ" dirty="0" smtClean="0"/>
              <a:t> Hanoj) a Vietnamskou republiku (podporovanou politicky, vojensky i ekonomicky USA, </a:t>
            </a:r>
            <a:r>
              <a:rPr lang="cs-CZ" dirty="0" err="1" smtClean="0"/>
              <a:t>hl.město</a:t>
            </a:r>
            <a:r>
              <a:rPr lang="cs-CZ" dirty="0" smtClean="0"/>
              <a:t> Saigon).</a:t>
            </a:r>
          </a:p>
          <a:p>
            <a:r>
              <a:rPr lang="cs-CZ" dirty="0" smtClean="0"/>
              <a:t>Poč.60.let – rozpory mezi oběma částmi Vietnamu, na jihu zavražděn diktátor </a:t>
            </a:r>
            <a:r>
              <a:rPr lang="cs-CZ" dirty="0" err="1" smtClean="0"/>
              <a:t>Ngo</a:t>
            </a:r>
            <a:r>
              <a:rPr lang="cs-CZ" dirty="0" smtClean="0"/>
              <a:t> </a:t>
            </a:r>
            <a:r>
              <a:rPr lang="cs-CZ" dirty="0" err="1" smtClean="0"/>
              <a:t>Dinh</a:t>
            </a:r>
            <a:r>
              <a:rPr lang="cs-CZ" dirty="0" smtClean="0"/>
              <a:t> </a:t>
            </a:r>
            <a:r>
              <a:rPr lang="cs-CZ" dirty="0" err="1" smtClean="0"/>
              <a:t>Ziem</a:t>
            </a:r>
            <a:r>
              <a:rPr lang="cs-CZ" dirty="0" smtClean="0"/>
              <a:t> – šance pro </a:t>
            </a:r>
            <a:r>
              <a:rPr lang="cs-CZ" dirty="0" err="1" smtClean="0"/>
              <a:t>severovietnamské</a:t>
            </a:r>
            <a:r>
              <a:rPr lang="cs-CZ" dirty="0" smtClean="0"/>
              <a:t> komunisty ovlivnit vývoj i v jižní části Vietnamu – tam neklidná situace.</a:t>
            </a:r>
          </a:p>
          <a:p>
            <a:r>
              <a:rPr lang="cs-CZ" dirty="0" smtClean="0"/>
              <a:t>Záminka pro rozpoutání války – Tonkinský incident – napadení amerického torpédoborce USS </a:t>
            </a:r>
            <a:r>
              <a:rPr lang="cs-CZ" dirty="0" err="1" smtClean="0"/>
              <a:t>Maddox</a:t>
            </a:r>
            <a:r>
              <a:rPr lang="cs-CZ" dirty="0" smtClean="0"/>
              <a:t> v Tonkinském zálivu čluny </a:t>
            </a:r>
            <a:r>
              <a:rPr lang="cs-CZ" dirty="0" err="1" smtClean="0"/>
              <a:t>severovietnamských</a:t>
            </a:r>
            <a:r>
              <a:rPr lang="cs-CZ" dirty="0" smtClean="0"/>
              <a:t> komunistů (ti jej měli považovat za jihovietnamský křižník).</a:t>
            </a:r>
          </a:p>
        </p:txBody>
      </p:sp>
    </p:spTree>
    <p:extLst>
      <p:ext uri="{BB962C8B-B14F-4D97-AF65-F5344CB8AC3E}">
        <p14:creationId xmlns:p14="http://schemas.microsoft.com/office/powerpoint/2010/main" val="150692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VÁLČÍCÍ STRANY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JIŽNÍ VIETNAM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400" y="3253500"/>
            <a:ext cx="3419475" cy="2278225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SEVERNÍ VIETNAM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3253500"/>
            <a:ext cx="3419475" cy="2278225"/>
          </a:xfrm>
        </p:spPr>
      </p:pic>
    </p:spTree>
    <p:extLst>
      <p:ext uri="{BB962C8B-B14F-4D97-AF65-F5344CB8AC3E}">
        <p14:creationId xmlns:p14="http://schemas.microsoft.com/office/powerpoint/2010/main" val="859012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VÁLČÍCÍ STRANY II.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USA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550" y="3212976"/>
            <a:ext cx="4241801" cy="223224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VIETCONG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212976"/>
            <a:ext cx="3419475" cy="2278225"/>
          </a:xfrm>
        </p:spPr>
      </p:pic>
    </p:spTree>
    <p:extLst>
      <p:ext uri="{BB962C8B-B14F-4D97-AF65-F5344CB8AC3E}">
        <p14:creationId xmlns:p14="http://schemas.microsoft.com/office/powerpoint/2010/main" val="3211147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VIETCONG (ČESKY VIETKONG)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Národní fronta osvobození Jižního Vietnamu – komunisticky orientovaná povstalecká organizace – armáda bojující proti jihovietnamským a americkým vojákům – ti </a:t>
            </a:r>
            <a:r>
              <a:rPr lang="cs-CZ" dirty="0" err="1" smtClean="0"/>
              <a:t>Vietcong</a:t>
            </a:r>
            <a:r>
              <a:rPr lang="cs-CZ" dirty="0" smtClean="0"/>
              <a:t> nazývali V-C = Victor  Charlie, příslušníky </a:t>
            </a:r>
            <a:r>
              <a:rPr lang="cs-CZ" dirty="0" err="1" smtClean="0"/>
              <a:t>Vietcongu</a:t>
            </a:r>
            <a:r>
              <a:rPr lang="cs-CZ" dirty="0" smtClean="0"/>
              <a:t> pak Charlie.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143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ČASOVÉ VYMEZENÍ A PRŮBĚH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20169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Ozbrojené konflikty 1964 – 1975:</a:t>
            </a:r>
          </a:p>
          <a:p>
            <a:pPr marL="68580" indent="0">
              <a:buNone/>
            </a:pPr>
            <a:r>
              <a:rPr lang="cs-CZ" dirty="0" smtClean="0"/>
              <a:t>1) 1964 – incident v Tonkinském zálivu + počátky bojů.</a:t>
            </a:r>
          </a:p>
          <a:p>
            <a:pPr marL="68580" indent="0">
              <a:buNone/>
            </a:pPr>
            <a:r>
              <a:rPr lang="cs-CZ" dirty="0" smtClean="0"/>
              <a:t>2) 1965 – aktivity partyzánů v oblasti Centrální vysočiny s cílem rozdělit Jižní Vietnam na dvě části a tyto pak snáze zlikvidovat. Ale původně nepředpokládaná vojenská podpora USA – nejtěžší boje v údolí </a:t>
            </a:r>
            <a:r>
              <a:rPr lang="cs-CZ" dirty="0" err="1" smtClean="0"/>
              <a:t>Ia</a:t>
            </a:r>
            <a:r>
              <a:rPr lang="cs-CZ" dirty="0" smtClean="0"/>
              <a:t> </a:t>
            </a:r>
            <a:r>
              <a:rPr lang="cs-CZ" dirty="0" err="1" smtClean="0"/>
              <a:t>Drang</a:t>
            </a:r>
            <a:r>
              <a:rPr lang="cs-CZ" dirty="0" smtClean="0"/>
              <a:t> a vrcholu  </a:t>
            </a:r>
            <a:r>
              <a:rPr lang="cs-CZ" dirty="0" err="1" smtClean="0"/>
              <a:t>Chu</a:t>
            </a:r>
            <a:r>
              <a:rPr lang="cs-CZ" dirty="0" smtClean="0"/>
              <a:t> </a:t>
            </a:r>
            <a:r>
              <a:rPr lang="cs-CZ" dirty="0" err="1" smtClean="0"/>
              <a:t>Pon</a:t>
            </a:r>
            <a:r>
              <a:rPr lang="cs-CZ" dirty="0" smtClean="0"/>
              <a:t> – aby Američané zvládli situaci proti </a:t>
            </a:r>
            <a:r>
              <a:rPr lang="cs-CZ" dirty="0" err="1" smtClean="0"/>
              <a:t>severovietnamské</a:t>
            </a:r>
            <a:r>
              <a:rPr lang="cs-CZ" dirty="0" smtClean="0"/>
              <a:t> armádě, nasadili i bombardéry B-52. </a:t>
            </a:r>
            <a:r>
              <a:rPr lang="cs-CZ" dirty="0" err="1" smtClean="0"/>
              <a:t>Severovietnam.armáda</a:t>
            </a:r>
            <a:r>
              <a:rPr lang="cs-CZ" dirty="0" smtClean="0"/>
              <a:t> se až poté stáhla do Kambodže.</a:t>
            </a:r>
          </a:p>
          <a:p>
            <a:pPr marL="68580" indent="0">
              <a:buNone/>
            </a:pPr>
            <a:r>
              <a:rPr lang="cs-CZ" dirty="0" smtClean="0"/>
              <a:t>3) 1966 – bombardování severu americkým letectvem (pokračovalo až do 1973, 100.000 mrtvých civilistů).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970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PRŮBĚH VÁLKY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824536"/>
          </a:xfrm>
        </p:spPr>
        <p:txBody>
          <a:bodyPr>
            <a:normAutofit fontScale="77500" lnSpcReduction="20000"/>
          </a:bodyPr>
          <a:lstStyle/>
          <a:p>
            <a:pPr marL="68580" indent="0">
              <a:buNone/>
            </a:pPr>
            <a:r>
              <a:rPr lang="cs-CZ" dirty="0" smtClean="0"/>
              <a:t>5) 1967 – útoky jihovietnamské a americké armády na oblast </a:t>
            </a:r>
            <a:r>
              <a:rPr lang="cs-CZ" dirty="0" err="1" smtClean="0"/>
              <a:t>tzv.Železného</a:t>
            </a:r>
            <a:r>
              <a:rPr lang="cs-CZ" dirty="0" smtClean="0"/>
              <a:t> trojúhelníku západně od Saigonu – načas zastaveny údery komunistických partyzánů na Saigon.</a:t>
            </a:r>
          </a:p>
          <a:p>
            <a:pPr marL="68580" indent="0">
              <a:buNone/>
            </a:pPr>
            <a:r>
              <a:rPr lang="cs-CZ" dirty="0" smtClean="0"/>
              <a:t>USA poprvé nabídnou mírové řešení, které je Severním Vietnamem odmítnuto.</a:t>
            </a:r>
          </a:p>
          <a:p>
            <a:pPr marL="68580" indent="0">
              <a:buNone/>
            </a:pPr>
            <a:r>
              <a:rPr lang="cs-CZ" dirty="0" smtClean="0"/>
              <a:t>6) 1968 – ofenzíva Tet – masivní útok </a:t>
            </a:r>
            <a:r>
              <a:rPr lang="cs-CZ" dirty="0" err="1" smtClean="0"/>
              <a:t>severovietnamské</a:t>
            </a:r>
            <a:r>
              <a:rPr lang="cs-CZ" dirty="0" smtClean="0"/>
              <a:t> armády a </a:t>
            </a:r>
            <a:r>
              <a:rPr lang="cs-CZ" dirty="0" err="1" smtClean="0"/>
              <a:t>Vietcongu</a:t>
            </a:r>
            <a:r>
              <a:rPr lang="cs-CZ" dirty="0" smtClean="0"/>
              <a:t> na území Jižního Vietnamu (Tet = </a:t>
            </a:r>
            <a:r>
              <a:rPr lang="cs-CZ" dirty="0" err="1" smtClean="0"/>
              <a:t>vietnam.začátek</a:t>
            </a:r>
            <a:r>
              <a:rPr lang="cs-CZ" dirty="0" smtClean="0"/>
              <a:t> nového roku). Ofenzíva sice Američany a Jižním Vietnamem odražena, ale politicky šlo o úspěch </a:t>
            </a:r>
            <a:r>
              <a:rPr lang="cs-CZ" dirty="0" err="1" smtClean="0"/>
              <a:t>Sev.Vietnamu</a:t>
            </a:r>
            <a:r>
              <a:rPr lang="cs-CZ" dirty="0" smtClean="0"/>
              <a:t> – v USA požadavky na ukončení nesmyslně vedené války.</a:t>
            </a:r>
          </a:p>
          <a:p>
            <a:pPr marL="68580" indent="0">
              <a:buNone/>
            </a:pPr>
            <a:r>
              <a:rPr lang="cs-CZ" dirty="0" smtClean="0"/>
              <a:t>7) 1969 – pokračující boje, stav </a:t>
            </a:r>
            <a:r>
              <a:rPr lang="cs-CZ" dirty="0" err="1" smtClean="0"/>
              <a:t>amer.armády</a:t>
            </a:r>
            <a:r>
              <a:rPr lang="cs-CZ" dirty="0" smtClean="0"/>
              <a:t> na vrcholu – 543.000 (většina </a:t>
            </a:r>
            <a:r>
              <a:rPr lang="cs-CZ" dirty="0" err="1" smtClean="0"/>
              <a:t>amer.armády</a:t>
            </a:r>
            <a:r>
              <a:rPr lang="cs-CZ" dirty="0" smtClean="0"/>
              <a:t>). Na </a:t>
            </a:r>
            <a:r>
              <a:rPr lang="cs-CZ" dirty="0" err="1" smtClean="0"/>
              <a:t>zač.září</a:t>
            </a:r>
            <a:r>
              <a:rPr lang="cs-CZ" dirty="0" smtClean="0"/>
              <a:t> umírá Ho Či Min – v závěti rozkazuje dovést boje do konečného vítězství </a:t>
            </a:r>
            <a:r>
              <a:rPr lang="cs-CZ" dirty="0" err="1" smtClean="0"/>
              <a:t>vietnam.komunistů</a:t>
            </a:r>
            <a:r>
              <a:rPr lang="cs-CZ" dirty="0" smtClean="0"/>
              <a:t>. V USA v listopadu </a:t>
            </a:r>
            <a:r>
              <a:rPr lang="cs-CZ" dirty="0" err="1" smtClean="0"/>
              <a:t>nejv.demonstrace</a:t>
            </a:r>
            <a:r>
              <a:rPr lang="cs-CZ" dirty="0" smtClean="0"/>
              <a:t> proti válce – 250.000 lidí. Prezidentem </a:t>
            </a:r>
            <a:r>
              <a:rPr lang="cs-CZ" dirty="0" err="1" smtClean="0"/>
              <a:t>R.Nixon</a:t>
            </a:r>
            <a:r>
              <a:rPr lang="cs-CZ" dirty="0" smtClean="0"/>
              <a:t> – slib stáhnout vojska z Vietnamu, ale laxní postupy.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08337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PRŮBĚH VÁLKY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132856"/>
            <a:ext cx="6777317" cy="4248472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dirty="0" smtClean="0"/>
              <a:t>8) 1970 – 72 – pokračující útoky </a:t>
            </a:r>
            <a:r>
              <a:rPr lang="cs-CZ" dirty="0" err="1" smtClean="0"/>
              <a:t>vietnam.komunist.armády</a:t>
            </a:r>
            <a:r>
              <a:rPr lang="cs-CZ" dirty="0" smtClean="0"/>
              <a:t>, masakry civilního obyvatelstva, Američané podporují Jižní Vietnam hlavně ze vzduchu. V USA vypukne aféra </a:t>
            </a:r>
            <a:r>
              <a:rPr lang="cs-CZ" dirty="0" err="1" smtClean="0"/>
              <a:t>Watergate</a:t>
            </a:r>
            <a:r>
              <a:rPr lang="cs-CZ" dirty="0" smtClean="0"/>
              <a:t> – konec prezidenta </a:t>
            </a:r>
            <a:r>
              <a:rPr lang="cs-CZ" dirty="0" err="1" smtClean="0"/>
              <a:t>R.Nixona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smtClean="0"/>
              <a:t>9) 1973 – 75 – závěrečná etapa války, 1973 mírová jednání v Paříži mezi Severním Vietnamem, </a:t>
            </a:r>
            <a:r>
              <a:rPr lang="cs-CZ" dirty="0" err="1" smtClean="0"/>
              <a:t>Vietcongem</a:t>
            </a:r>
            <a:r>
              <a:rPr lang="cs-CZ" dirty="0" smtClean="0"/>
              <a:t>, Jižním Vietnamem a USA – USA se zavázaly odejít do 60 dnů z Vietnamu, komunisté složit zbraně. Po odsunu </a:t>
            </a:r>
            <a:r>
              <a:rPr lang="cs-CZ" dirty="0" err="1" smtClean="0"/>
              <a:t>amer.vojáků</a:t>
            </a:r>
            <a:r>
              <a:rPr lang="cs-CZ" dirty="0" smtClean="0"/>
              <a:t> však komunisté zahájí novou ofenzívu proti vyčerpanému Jižnímu Vietnamu – 30.4.1975 padl Saigon a 1.6. definitivně skončily všechny boje. 2.7.1976 vyhlášena existence sjednocené Vietnamské socialistické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7680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DŮSLEDKY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8566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Původně národně osvobozenecká válka, které přešla ve válku občanskou se značnými ztrátami na životech Vietnamců, Kambodžanů, Laosanů a Američanů – celkový počet mrtvých civilistů až 2.5 mil., celkový počet mrtvých vojáků 1.4 mil. (z toho USA 58.209), počet raněných a nezvěstných též v řádu milionů.</a:t>
            </a:r>
          </a:p>
          <a:p>
            <a:r>
              <a:rPr lang="cs-CZ" dirty="0" smtClean="0"/>
              <a:t>Ze strany USA agresivní zájmová válka s užitím chemických a zápalných bojových zbraní, a to i proti civilnímu obyvatelstvu (!!!)</a:t>
            </a:r>
          </a:p>
          <a:p>
            <a:r>
              <a:rPr lang="cs-CZ" dirty="0" smtClean="0"/>
              <a:t>V USA samotných „vietnamský syndrom“ – únava z války, demonstrace, hnutí </a:t>
            </a:r>
            <a:r>
              <a:rPr lang="cs-CZ" dirty="0" err="1" smtClean="0"/>
              <a:t>hippies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Sjednocení Severního a Jižního Vietnamu pod komunistickou nadvládou.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936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8800" dirty="0" smtClean="0"/>
              <a:t>OBRAZOVÁ ČÁST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835855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SITUAČNÍ MAPA SEVERNÍHO VIETNAMU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108990"/>
            <a:ext cx="3820228" cy="4344346"/>
          </a:xfrm>
        </p:spPr>
      </p:pic>
    </p:spTree>
    <p:extLst>
      <p:ext uri="{BB962C8B-B14F-4D97-AF65-F5344CB8AC3E}">
        <p14:creationId xmlns:p14="http://schemas.microsoft.com/office/powerpoint/2010/main" val="2283391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VOJÁK VIETCONGU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052832"/>
            <a:ext cx="2777451" cy="4328495"/>
          </a:xfrm>
        </p:spPr>
      </p:pic>
    </p:spTree>
    <p:extLst>
      <p:ext uri="{BB962C8B-B14F-4D97-AF65-F5344CB8AC3E}">
        <p14:creationId xmlns:p14="http://schemas.microsoft.com/office/powerpoint/2010/main" val="133114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AMERICKÝ VOJÁK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122257"/>
            <a:ext cx="2808312" cy="4226580"/>
          </a:xfrm>
        </p:spPr>
      </p:pic>
    </p:spTree>
    <p:extLst>
      <p:ext uri="{BB962C8B-B14F-4D97-AF65-F5344CB8AC3E}">
        <p14:creationId xmlns:p14="http://schemas.microsoft.com/office/powerpoint/2010/main" val="32574944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AMERICKÉ VRTULNÍKY V BOJOVÉ AKCI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121534"/>
            <a:ext cx="6264696" cy="4048560"/>
          </a:xfrm>
        </p:spPr>
      </p:pic>
    </p:spTree>
    <p:extLst>
      <p:ext uri="{BB962C8B-B14F-4D97-AF65-F5344CB8AC3E}">
        <p14:creationId xmlns:p14="http://schemas.microsoft.com/office/powerpoint/2010/main" val="5449398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POUŽITÍ NAPALMU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4678" y="2324100"/>
            <a:ext cx="5253657" cy="3508375"/>
          </a:xfrm>
        </p:spPr>
      </p:pic>
    </p:spTree>
    <p:extLst>
      <p:ext uri="{BB962C8B-B14F-4D97-AF65-F5344CB8AC3E}">
        <p14:creationId xmlns:p14="http://schemas.microsoft.com/office/powerpoint/2010/main" val="34235386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VÝBUCH NAPALMU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137679"/>
            <a:ext cx="4341761" cy="4171641"/>
          </a:xfrm>
        </p:spPr>
      </p:pic>
    </p:spTree>
    <p:extLst>
      <p:ext uri="{BB962C8B-B14F-4D97-AF65-F5344CB8AC3E}">
        <p14:creationId xmlns:p14="http://schemas.microsoft.com/office/powerpoint/2010/main" val="27413565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PROTESTY PROTI VÁLCE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093666"/>
            <a:ext cx="3456384" cy="4320480"/>
          </a:xfrm>
        </p:spPr>
      </p:pic>
    </p:spTree>
    <p:extLst>
      <p:ext uri="{BB962C8B-B14F-4D97-AF65-F5344CB8AC3E}">
        <p14:creationId xmlns:p14="http://schemas.microsoft.com/office/powerpoint/2010/main" val="5676885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RICHARD NIXON PŘI VOLEBNÍ KAMPANI V R.1968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1477" y="2324100"/>
            <a:ext cx="5474400" cy="3841204"/>
          </a:xfrm>
        </p:spPr>
      </p:pic>
    </p:spTree>
    <p:extLst>
      <p:ext uri="{BB962C8B-B14F-4D97-AF65-F5344CB8AC3E}">
        <p14:creationId xmlns:p14="http://schemas.microsoft.com/office/powerpoint/2010/main" val="9836762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057676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ÚSTŘEDNÍ ZPRAVODAJSKÁ SLUŽBA SPOJENÝCH STÁTŮ AMERICKÝCH.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cs.wikipedia.org/wiki/Soubor:NoordVietnamKaart.png</a:t>
            </a:r>
            <a:endParaRPr lang="cs-CZ" dirty="0" smtClean="0"/>
          </a:p>
          <a:p>
            <a:r>
              <a:rPr lang="cs-CZ" dirty="0"/>
              <a:t>DEFENSE VISUAL INFORMATION CENTER.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cs.wikipedia.org/wiki/Soubor:Viet_Cong_soldier_DD-ST-99-04298.jpg</a:t>
            </a:r>
            <a:endParaRPr lang="cs-CZ" dirty="0" smtClean="0"/>
          </a:p>
          <a:p>
            <a:r>
              <a:rPr lang="en-US" dirty="0"/>
              <a:t>NATIONAL ARCHIVES AND RECORDS ADMINISTRATION. </a:t>
            </a:r>
            <a:r>
              <a:rPr lang="en-US" i="1" dirty="0" err="1"/>
              <a:t>wikipedia</a:t>
            </a:r>
            <a:r>
              <a:rPr lang="en-US" dirty="0"/>
              <a:t> [online]. [cit. 24.10.2013].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cs.wikipedia.org/wiki/Soubor:Marine_da_nang.jpg</a:t>
            </a:r>
            <a:endParaRPr lang="cs-CZ" dirty="0" smtClean="0"/>
          </a:p>
          <a:p>
            <a:r>
              <a:rPr lang="en-US" dirty="0" smtClean="0"/>
              <a:t> </a:t>
            </a:r>
            <a:r>
              <a:rPr lang="en-US" dirty="0"/>
              <a:t>NATIONAL ARCHIVES AND RECORDS ADMINISTRATION. </a:t>
            </a:r>
            <a:r>
              <a:rPr lang="en-US" i="1" dirty="0" err="1"/>
              <a:t>wikipedia</a:t>
            </a:r>
            <a:r>
              <a:rPr lang="en-US" dirty="0"/>
              <a:t> [online]. [cit. 24.10.2013].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cs.wikipedia.org/wiki/Soubor:UH-1D_helicopters_in_Vietnam_1966.jpg</a:t>
            </a:r>
            <a:endParaRPr lang="cs-CZ" dirty="0" smtClean="0"/>
          </a:p>
          <a:p>
            <a:r>
              <a:rPr lang="cs-CZ" dirty="0"/>
              <a:t>U.S.NAVAL WAR COLLEGE MUSEUM.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cs.wikipedia.org/wiki/Soubor:US_riverboat_using_napalm_in_Vietnam.jpg</a:t>
            </a:r>
            <a:endParaRPr lang="cs-CZ" dirty="0" smtClean="0"/>
          </a:p>
          <a:p>
            <a:r>
              <a:rPr lang="en-US" dirty="0"/>
              <a:t>NATIONAL ARCHIVES AND RECORDS ADMINISTRATION. </a:t>
            </a:r>
            <a:r>
              <a:rPr lang="en-US" i="1" dirty="0" err="1"/>
              <a:t>wikipedia</a:t>
            </a:r>
            <a:r>
              <a:rPr lang="en-US" dirty="0"/>
              <a:t> [online]. [cit. 24.10.2013].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7"/>
              </a:rPr>
              <a:t>http://</a:t>
            </a:r>
            <a:r>
              <a:rPr lang="en-US" dirty="0" smtClean="0">
                <a:hlinkClick r:id="rId7"/>
              </a:rPr>
              <a:t>cs.wikipedia.org/wiki/Soubor:Napalm.jpg</a:t>
            </a:r>
            <a:endParaRPr lang="cs-CZ" dirty="0" smtClean="0"/>
          </a:p>
          <a:p>
            <a:r>
              <a:rPr lang="cs-CZ" dirty="0"/>
              <a:t>US ARCHIV ARCWEB.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cs.wikipedia.org/wiki/Soubor:Vietnam_War_protesters.jpg</a:t>
            </a:r>
            <a:r>
              <a:rPr lang="pt-BR" dirty="0"/>
              <a:t>OLIVER F.ATKINS. </a:t>
            </a:r>
            <a:r>
              <a:rPr lang="pt-BR" i="1" dirty="0"/>
              <a:t>Wikipedia</a:t>
            </a:r>
            <a:r>
              <a:rPr lang="pt-BR" dirty="0"/>
              <a:t> [online]. [cit. 24.10.2013]. Dostupný na WWW: </a:t>
            </a:r>
            <a:r>
              <a:rPr lang="pt-BR" dirty="0">
                <a:hlinkClick r:id="rId9"/>
              </a:rPr>
              <a:t>http://</a:t>
            </a:r>
            <a:r>
              <a:rPr lang="pt-BR" dirty="0" smtClean="0">
                <a:hlinkClick r:id="rId9"/>
              </a:rPr>
              <a:t>cs.wikipedia.org/wiki/Soubor:Richard_Nixon_campaign_rally_1968.png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cs.wikipedia.org/wiki/Soubor:Flag_of_South_Vietnam.svg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cs.wikipedia.org/wiki/Soubor:Flag_of_North_Vietnam.svg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cs.wikipedia.org/wiki/Soubor:Flag_of_the_United_States.svg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24.10.2013]. Dostupný na WWW: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cs.wikipedia.org/wiki/Soubor:FNL_Flag.svg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6252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cs.wikipedia.org/wiki/V%C3%A1lka_ve_Vietnamu</a:t>
            </a:r>
            <a:endParaRPr lang="cs-CZ" dirty="0" smtClean="0"/>
          </a:p>
          <a:p>
            <a:r>
              <a:rPr lang="cs-CZ" dirty="0" smtClean="0"/>
              <a:t>Vlastní práce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3550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</TotalTime>
  <Words>987</Words>
  <Application>Microsoft Office PowerPoint</Application>
  <PresentationFormat>Předvádění na obrazovce (4:3)</PresentationFormat>
  <Paragraphs>69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Austin</vt:lpstr>
      <vt:lpstr>Microsoft PowerPoint 97-2003 Presentation</vt:lpstr>
      <vt:lpstr>Prezentace aplikace PowerPoint</vt:lpstr>
      <vt:lpstr>VÁLKA VE VIETNAMU</vt:lpstr>
      <vt:lpstr>ZÁKLADNÍ FAKTOGRAFIE</vt:lpstr>
      <vt:lpstr>PŘÍČINY VÁLKY</vt:lpstr>
      <vt:lpstr>VÁLČÍCÍ STRANY</vt:lpstr>
      <vt:lpstr>VÁLČÍCÍ STRANY II.</vt:lpstr>
      <vt:lpstr>VIETCONG (ČESKY VIETKONG)</vt:lpstr>
      <vt:lpstr>ČASOVÉ VYMEZENÍ A PRŮBĚH VÁLKY</vt:lpstr>
      <vt:lpstr>PRŮBĚH VÁLKY - POKRAČOVÁNÍ</vt:lpstr>
      <vt:lpstr>PRŮBĚH VÁLKY - POKRAČOVÁNÍ</vt:lpstr>
      <vt:lpstr>DŮSLEDKY VÁLKY</vt:lpstr>
      <vt:lpstr>Prezentace aplikace PowerPoint</vt:lpstr>
      <vt:lpstr>SITUAČNÍ MAPA SEVERNÍHO VIETNAMU</vt:lpstr>
      <vt:lpstr>VOJÁK VIETCONGU</vt:lpstr>
      <vt:lpstr>AMERICKÝ VOJÁK</vt:lpstr>
      <vt:lpstr>AMERICKÉ VRTULNÍKY V BOJOVÉ AKCI</vt:lpstr>
      <vt:lpstr>POUŽITÍ NAPALMU</vt:lpstr>
      <vt:lpstr>VÝBUCH NAPALMU</vt:lpstr>
      <vt:lpstr>PROTESTY PROTI VÁLCE</vt:lpstr>
      <vt:lpstr>RICHARD NIXON PŘI VOLEBNÍ KAMPANI V R.1968</vt:lpstr>
      <vt:lpstr>POUŽITÉ 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VÁLKA VE VIETNAMU</dc:title>
  <dc:creator>Ivan Nývlt</dc:creator>
  <cp:lastModifiedBy>Iva Herrmannová</cp:lastModifiedBy>
  <cp:revision>16</cp:revision>
  <dcterms:created xsi:type="dcterms:W3CDTF">2013-10-24T09:24:37Z</dcterms:created>
  <dcterms:modified xsi:type="dcterms:W3CDTF">2013-11-17T13:34:23Z</dcterms:modified>
</cp:coreProperties>
</file>