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81" r:id="rId2"/>
    <p:sldId id="256" r:id="rId3"/>
    <p:sldId id="26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1" r:id="rId14"/>
    <p:sldId id="272" r:id="rId15"/>
    <p:sldId id="269" r:id="rId16"/>
    <p:sldId id="270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58" r:id="rId26"/>
    <p:sldId id="267" r:id="rId27"/>
    <p:sldId id="282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93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6F9DD10-5353-461D-BA8C-1C1D773B0FB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8E4D111-7DC4-4669-8846-D6C3E7DA0C3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F9DD10-5353-461D-BA8C-1C1D773B0FB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E4D111-7DC4-4669-8846-D6C3E7DA0C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6F9DD10-5353-461D-BA8C-1C1D773B0FB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8E4D111-7DC4-4669-8846-D6C3E7DA0C3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F9DD10-5353-461D-BA8C-1C1D773B0FB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E4D111-7DC4-4669-8846-D6C3E7DA0C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F9DD10-5353-461D-BA8C-1C1D773B0FB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E4D111-7DC4-4669-8846-D6C3E7DA0C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F9DD10-5353-461D-BA8C-1C1D773B0FB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E4D111-7DC4-4669-8846-D6C3E7DA0C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6F9DD10-5353-461D-BA8C-1C1D773B0FB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E4D111-7DC4-4669-8846-D6C3E7DA0C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F9DD10-5353-461D-BA8C-1C1D773B0FB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E4D111-7DC4-4669-8846-D6C3E7DA0C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F9DD10-5353-461D-BA8C-1C1D773B0FB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E4D111-7DC4-4669-8846-D6C3E7DA0C3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F9DD10-5353-461D-BA8C-1C1D773B0FB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E4D111-7DC4-4669-8846-D6C3E7DA0C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E6F9DD10-5353-461D-BA8C-1C1D773B0FB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8E4D111-7DC4-4669-8846-D6C3E7DA0C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E6F9DD10-5353-461D-BA8C-1C1D773B0FB2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8E4D111-7DC4-4669-8846-D6C3E7DA0C3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undesarchiv_Bild_101I-209-0090-28,_Russland-Nord,_Infanterie_und_Panzer_35t.jpg" TargetMode="External"/><Relationship Id="rId3" Type="http://schemas.openxmlformats.org/officeDocument/2006/relationships/hyperlink" Target="http://cs.wikipedia.org/wiki/Soubor:Gliwice-radiostacja.jpg" TargetMode="External"/><Relationship Id="rId7" Type="http://schemas.openxmlformats.org/officeDocument/2006/relationships/hyperlink" Target="http://commons.wikimedia.org/wiki/File:The_Royal_Army_Service_Corps_during_the_Second_World_War_COL77.jpg" TargetMode="External"/><Relationship Id="rId2" Type="http://schemas.openxmlformats.org/officeDocument/2006/relationships/hyperlink" Target="http://cs.wikipedia.org/wiki/Soubor:Bundesarchiv_Bild_183-U1002-502,_Japanisch-Chinesischer_Krie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undesarchiv_Bild_101I-758-0056-35,_Norwegen,_deutsche_Kriegsschiffe.jpg" TargetMode="External"/><Relationship Id="rId11" Type="http://schemas.openxmlformats.org/officeDocument/2006/relationships/hyperlink" Target="http://commons.wikimedia.org/wiki/File:AEC_Matador_towing_4.5_inch_gun_Libya-Tunisia_Feb_1943_IWM_E_22538.jpg" TargetMode="External"/><Relationship Id="rId5" Type="http://schemas.openxmlformats.org/officeDocument/2006/relationships/hyperlink" Target="http://cs.wikipedia.org/wiki/Soubor:Bundesarchiv_Bild_183-H28708,_Paris,_Eiffelturm,_Besuch_Adolf_Hitler.jpg" TargetMode="External"/><Relationship Id="rId10" Type="http://schemas.openxmlformats.org/officeDocument/2006/relationships/hyperlink" Target="http://cs.wikipedia.org/wiki/Soubor:Germans_in_Stalingrad.jpg" TargetMode="External"/><Relationship Id="rId4" Type="http://schemas.openxmlformats.org/officeDocument/2006/relationships/hyperlink" Target="http://cs.wikipedia.org/wiki/Soubor:Second_World_War_Europe.png" TargetMode="External"/><Relationship Id="rId9" Type="http://schemas.openxmlformats.org/officeDocument/2006/relationships/hyperlink" Target="http://cs.wikipedia.org/wiki/Soubor:USS_California_sinking-Pearl_Harbor.jp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Yalta_summit_1945_with_Churchill,_Roosevelt,_Stalin.jpg" TargetMode="External"/><Relationship Id="rId13" Type="http://schemas.openxmlformats.org/officeDocument/2006/relationships/hyperlink" Target="http://cs.wikipedia.org/wiki/Soubor:Nagasakibomb.jpg" TargetMode="External"/><Relationship Id="rId3" Type="http://schemas.openxmlformats.org/officeDocument/2006/relationships/hyperlink" Target="http://cs.wikipedia.org/wiki/Soubor:Teheran_conference-1943.jpg" TargetMode="External"/><Relationship Id="rId7" Type="http://schemas.openxmlformats.org/officeDocument/2006/relationships/hyperlink" Target="http://cs.wikipedia.org/wiki/Soubor:Battle_of_the_Bulge.jpg" TargetMode="External"/><Relationship Id="rId12" Type="http://schemas.openxmlformats.org/officeDocument/2006/relationships/hyperlink" Target="http://commons.wikimedia.org/wiki/File:Only_size_481px-Atomic_cloud_over_Hiroshima2.jpg" TargetMode="External"/><Relationship Id="rId2" Type="http://schemas.openxmlformats.org/officeDocument/2006/relationships/hyperlink" Target="http://cs.wikipedia.org/wiki/Soubor:Cairo_conferenc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ormandyx.jpg" TargetMode="External"/><Relationship Id="rId11" Type="http://schemas.openxmlformats.org/officeDocument/2006/relationships/hyperlink" Target="http://cs.wikipedia.org/wiki/Soubor:Bundesarchiv_Bild_183-E0406-0022-018,_Berlin,_Siegesfeier_der_Roten_Armee.jpg" TargetMode="External"/><Relationship Id="rId5" Type="http://schemas.openxmlformats.org/officeDocument/2006/relationships/hyperlink" Target="http://cs.wikipedia.org/wiki/Soubor:ItalySalernoInvasion1943.jpg" TargetMode="External"/><Relationship Id="rId10" Type="http://schemas.openxmlformats.org/officeDocument/2006/relationships/hyperlink" Target="http://cs.wikipedia.org/wiki/Soubor:Bundesarchiv_Bild_183-R77767,_Berlin,_Rotarmisten_Unter_den_Linden.jpg" TargetMode="External"/><Relationship Id="rId4" Type="http://schemas.openxmlformats.org/officeDocument/2006/relationships/hyperlink" Target="http://cs.wikipedia.org/wiki/Soubor:SC180476.jpg" TargetMode="External"/><Relationship Id="rId9" Type="http://schemas.openxmlformats.org/officeDocument/2006/relationships/hyperlink" Target="http://cs.wikipedia.org/wiki/Soubor:Soviet_artillery_firing_on_berlin_april_1945.jpg" TargetMode="External"/><Relationship Id="rId14" Type="http://schemas.openxmlformats.org/officeDocument/2006/relationships/hyperlink" Target="http://cs.wikipedia.org/wiki/Soubor:Douglas_MacArthur_signs_formal_surrender.jpg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0747588"/>
              </p:ext>
            </p:extLst>
          </p:nvPr>
        </p:nvGraphicFramePr>
        <p:xfrm>
          <a:off x="0" y="-17986"/>
          <a:ext cx="9169046" cy="68759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3" imgW="3142377" imgH="2355992" progId="PowerPoint.Show.8">
                  <p:embed/>
                </p:oleObj>
              </mc:Choice>
              <mc:Fallback>
                <p:oleObj name="Prezentace" r:id="rId3" imgW="3142377" imgH="2355992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-17986"/>
                        <a:ext cx="9169046" cy="687598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696814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2.Světová válka obrazem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Přehled významných okamžiků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7579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7.7.1937 – napadení Číny japonským císařstvím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623" y="1609725"/>
            <a:ext cx="6936154" cy="4846638"/>
          </a:xfrm>
        </p:spPr>
      </p:pic>
    </p:spTree>
    <p:extLst>
      <p:ext uri="{BB962C8B-B14F-4D97-AF65-F5344CB8AC3E}">
        <p14:creationId xmlns:p14="http://schemas.microsoft.com/office/powerpoint/2010/main" val="331983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31.8.1939 – </a:t>
            </a:r>
            <a:r>
              <a:rPr lang="cs-CZ" sz="2800" dirty="0" err="1" smtClean="0"/>
              <a:t>němci</a:t>
            </a:r>
            <a:r>
              <a:rPr lang="cs-CZ" sz="2800" dirty="0" smtClean="0"/>
              <a:t> zinscenované přepadení vysílací stanice v </a:t>
            </a:r>
            <a:r>
              <a:rPr lang="cs-CZ" sz="2800" dirty="0" err="1" smtClean="0"/>
              <a:t>gliwicích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9211" y="1609725"/>
            <a:ext cx="3634978" cy="4846638"/>
          </a:xfrm>
        </p:spPr>
      </p:pic>
    </p:spTree>
    <p:extLst>
      <p:ext uri="{BB962C8B-B14F-4D97-AF65-F5344CB8AC3E}">
        <p14:creationId xmlns:p14="http://schemas.microsoft.com/office/powerpoint/2010/main" val="491876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1.9.1939 – napadení </a:t>
            </a:r>
            <a:r>
              <a:rPr lang="cs-CZ" sz="2800" dirty="0" err="1" smtClean="0"/>
              <a:t>polska</a:t>
            </a:r>
            <a:r>
              <a:rPr lang="cs-CZ" sz="2800" dirty="0" smtClean="0"/>
              <a:t> wehrmachtem a během září likvidace </a:t>
            </a:r>
            <a:r>
              <a:rPr lang="cs-CZ" sz="2800" dirty="0" err="1" smtClean="0"/>
              <a:t>polska</a:t>
            </a:r>
            <a:r>
              <a:rPr lang="cs-CZ" sz="2800" dirty="0" smtClean="0"/>
              <a:t> i za účasti rudé armády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0332" y="1609725"/>
            <a:ext cx="5032735" cy="4846638"/>
          </a:xfrm>
        </p:spPr>
      </p:pic>
    </p:spTree>
    <p:extLst>
      <p:ext uri="{BB962C8B-B14F-4D97-AF65-F5344CB8AC3E}">
        <p14:creationId xmlns:p14="http://schemas.microsoft.com/office/powerpoint/2010/main" val="3646012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15.5.1940 – německá invaze do </a:t>
            </a:r>
            <a:r>
              <a:rPr lang="cs-CZ" sz="2800" dirty="0" err="1" smtClean="0"/>
              <a:t>francie</a:t>
            </a:r>
            <a:r>
              <a:rPr lang="cs-CZ" sz="2800" dirty="0" smtClean="0"/>
              <a:t>, 22.6. </a:t>
            </a:r>
            <a:r>
              <a:rPr lang="cs-CZ" sz="2800" dirty="0" err="1" smtClean="0"/>
              <a:t>francie</a:t>
            </a:r>
            <a:r>
              <a:rPr lang="cs-CZ" sz="2800" dirty="0" smtClean="0"/>
              <a:t> v </a:t>
            </a:r>
            <a:r>
              <a:rPr lang="cs-CZ" sz="2800" dirty="0" err="1" smtClean="0"/>
              <a:t>compiégne</a:t>
            </a:r>
            <a:r>
              <a:rPr lang="cs-CZ" sz="2800" dirty="0" smtClean="0"/>
              <a:t> podepisuje kapitulaci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5864" y="1609725"/>
            <a:ext cx="3341671" cy="4846638"/>
          </a:xfrm>
        </p:spPr>
      </p:pic>
    </p:spTree>
    <p:extLst>
      <p:ext uri="{BB962C8B-B14F-4D97-AF65-F5344CB8AC3E}">
        <p14:creationId xmlns:p14="http://schemas.microsoft.com/office/powerpoint/2010/main" val="2518708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9.4.1940 – invaze wehrmachtu do </a:t>
            </a:r>
            <a:r>
              <a:rPr lang="cs-CZ" sz="2800" dirty="0" err="1" smtClean="0"/>
              <a:t>dánska</a:t>
            </a:r>
            <a:r>
              <a:rPr lang="cs-CZ" sz="2800" dirty="0" smtClean="0"/>
              <a:t> a </a:t>
            </a:r>
            <a:r>
              <a:rPr lang="cs-CZ" sz="2800" dirty="0" err="1" smtClean="0"/>
              <a:t>norska</a:t>
            </a:r>
            <a:r>
              <a:rPr lang="cs-CZ" sz="2800" dirty="0" smtClean="0"/>
              <a:t>. 8.6.1940 norská kapitulace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98466"/>
            <a:ext cx="7239000" cy="4669155"/>
          </a:xfrm>
        </p:spPr>
      </p:pic>
    </p:spTree>
    <p:extLst>
      <p:ext uri="{BB962C8B-B14F-4D97-AF65-F5344CB8AC3E}">
        <p14:creationId xmlns:p14="http://schemas.microsoft.com/office/powerpoint/2010/main" val="1025688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10.7.- 31.10.1940 – bitva o </a:t>
            </a:r>
            <a:r>
              <a:rPr lang="cs-CZ" sz="2800" dirty="0" err="1" smtClean="0"/>
              <a:t>británii</a:t>
            </a:r>
            <a:r>
              <a:rPr lang="cs-CZ" sz="2800" dirty="0" smtClean="0"/>
              <a:t>. Vítězství velké </a:t>
            </a:r>
            <a:r>
              <a:rPr lang="cs-CZ" sz="2800" dirty="0" err="1" smtClean="0"/>
              <a:t>británie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018" y="1609725"/>
            <a:ext cx="5961364" cy="4846638"/>
          </a:xfrm>
        </p:spPr>
      </p:pic>
    </p:spTree>
    <p:extLst>
      <p:ext uri="{BB962C8B-B14F-4D97-AF65-F5344CB8AC3E}">
        <p14:creationId xmlns:p14="http://schemas.microsoft.com/office/powerpoint/2010/main" val="25922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22.6.1941 – napadení </a:t>
            </a:r>
            <a:r>
              <a:rPr lang="cs-CZ" sz="2800" dirty="0" err="1" smtClean="0"/>
              <a:t>sssr</a:t>
            </a:r>
            <a:r>
              <a:rPr lang="cs-CZ" sz="2800" dirty="0" smtClean="0"/>
              <a:t> wehrmachtem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98466"/>
            <a:ext cx="7239000" cy="4669155"/>
          </a:xfrm>
        </p:spPr>
      </p:pic>
    </p:spTree>
    <p:extLst>
      <p:ext uri="{BB962C8B-B14F-4D97-AF65-F5344CB8AC3E}">
        <p14:creationId xmlns:p14="http://schemas.microsoft.com/office/powerpoint/2010/main" val="321260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7.12.1941 – napadení </a:t>
            </a:r>
            <a:r>
              <a:rPr lang="cs-CZ" sz="2800" dirty="0" err="1" smtClean="0"/>
              <a:t>pearl</a:t>
            </a:r>
            <a:r>
              <a:rPr lang="cs-CZ" sz="2800" dirty="0" smtClean="0"/>
              <a:t> </a:t>
            </a:r>
            <a:r>
              <a:rPr lang="cs-CZ" sz="2800" dirty="0" err="1" smtClean="0"/>
              <a:t>harboru</a:t>
            </a:r>
            <a:r>
              <a:rPr lang="cs-CZ" sz="2800" dirty="0" smtClean="0"/>
              <a:t> </a:t>
            </a:r>
            <a:r>
              <a:rPr lang="cs-CZ" sz="2800" dirty="0" err="1" smtClean="0"/>
              <a:t>japonci</a:t>
            </a:r>
            <a:r>
              <a:rPr lang="cs-CZ" sz="2800" dirty="0" smtClean="0"/>
              <a:t>, vstup </a:t>
            </a:r>
            <a:r>
              <a:rPr lang="cs-CZ" sz="2800" dirty="0" err="1" smtClean="0"/>
              <a:t>usa</a:t>
            </a:r>
            <a:r>
              <a:rPr lang="cs-CZ" sz="2800" dirty="0" smtClean="0"/>
              <a:t> do války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7" y="1984979"/>
            <a:ext cx="5674814" cy="4468357"/>
          </a:xfrm>
        </p:spPr>
      </p:pic>
    </p:spTree>
    <p:extLst>
      <p:ext uri="{BB962C8B-B14F-4D97-AF65-F5344CB8AC3E}">
        <p14:creationId xmlns:p14="http://schemas.microsoft.com/office/powerpoint/2010/main" val="3148193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21.8.1942 – 2.2.1943 – bitva o </a:t>
            </a:r>
            <a:r>
              <a:rPr lang="cs-CZ" sz="2800" dirty="0" err="1" smtClean="0"/>
              <a:t>stalingrad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242" y="1872304"/>
            <a:ext cx="5974915" cy="4321479"/>
          </a:xfrm>
        </p:spPr>
      </p:pic>
    </p:spTree>
    <p:extLst>
      <p:ext uri="{BB962C8B-B14F-4D97-AF65-F5344CB8AC3E}">
        <p14:creationId xmlns:p14="http://schemas.microsoft.com/office/powerpoint/2010/main" val="3674376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10.6.1940 – 16.5.1943 – boje v </a:t>
            </a:r>
            <a:r>
              <a:rPr lang="cs-CZ" sz="2800" dirty="0" err="1" smtClean="0"/>
              <a:t>africe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5062" y="1609725"/>
            <a:ext cx="4903276" cy="4846638"/>
          </a:xfrm>
        </p:spPr>
      </p:pic>
    </p:spTree>
    <p:extLst>
      <p:ext uri="{BB962C8B-B14F-4D97-AF65-F5344CB8AC3E}">
        <p14:creationId xmlns:p14="http://schemas.microsoft.com/office/powerpoint/2010/main" val="4002297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10.7.1943 – vylodění spojenců na </a:t>
            </a:r>
            <a:r>
              <a:rPr lang="cs-CZ" sz="2800" dirty="0" err="1" smtClean="0"/>
              <a:t>sicílii</a:t>
            </a:r>
            <a:r>
              <a:rPr lang="cs-CZ" sz="2800" dirty="0" smtClean="0"/>
              <a:t> (operace husky)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689743"/>
            <a:ext cx="7044130" cy="4763593"/>
          </a:xfrm>
        </p:spPr>
      </p:pic>
    </p:spTree>
    <p:extLst>
      <p:ext uri="{BB962C8B-B14F-4D97-AF65-F5344CB8AC3E}">
        <p14:creationId xmlns:p14="http://schemas.microsoft.com/office/powerpoint/2010/main" val="532656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3.-16.9.1943 – vylodění spojenců v </a:t>
            </a:r>
            <a:r>
              <a:rPr lang="cs-CZ" sz="2800" dirty="0" err="1" smtClean="0"/>
              <a:t>itálii</a:t>
            </a:r>
            <a:r>
              <a:rPr lang="cs-CZ" sz="2800" dirty="0" smtClean="0"/>
              <a:t> (operace </a:t>
            </a:r>
            <a:r>
              <a:rPr lang="cs-CZ" sz="2800" dirty="0" err="1" smtClean="0"/>
              <a:t>avalanche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789" y="1609725"/>
            <a:ext cx="6151821" cy="4846638"/>
          </a:xfrm>
        </p:spPr>
      </p:pic>
    </p:spTree>
    <p:extLst>
      <p:ext uri="{BB962C8B-B14F-4D97-AF65-F5344CB8AC3E}">
        <p14:creationId xmlns:p14="http://schemas.microsoft.com/office/powerpoint/2010/main" val="2233569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22.-26.11.1943 – káhirská konference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4450" y="1928019"/>
            <a:ext cx="5524500" cy="4210050"/>
          </a:xfrm>
        </p:spPr>
      </p:pic>
    </p:spTree>
    <p:extLst>
      <p:ext uri="{BB962C8B-B14F-4D97-AF65-F5344CB8AC3E}">
        <p14:creationId xmlns:p14="http://schemas.microsoft.com/office/powerpoint/2010/main" val="1946481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28.11. – 1.12.1943 – teheránská konference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912290"/>
            <a:ext cx="5840721" cy="4397030"/>
          </a:xfrm>
        </p:spPr>
      </p:pic>
    </p:spTree>
    <p:extLst>
      <p:ext uri="{BB962C8B-B14F-4D97-AF65-F5344CB8AC3E}">
        <p14:creationId xmlns:p14="http://schemas.microsoft.com/office/powerpoint/2010/main" val="4231966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6.6.1944 – invaze spojenců v </a:t>
            </a:r>
            <a:r>
              <a:rPr lang="cs-CZ" sz="2800" dirty="0" err="1" smtClean="0"/>
              <a:t>normandii</a:t>
            </a:r>
            <a:r>
              <a:rPr lang="cs-CZ" sz="2800" dirty="0" smtClean="0"/>
              <a:t> (den d)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658627"/>
            <a:ext cx="6069178" cy="4866717"/>
          </a:xfrm>
        </p:spPr>
      </p:pic>
    </p:spTree>
    <p:extLst>
      <p:ext uri="{BB962C8B-B14F-4D97-AF65-F5344CB8AC3E}">
        <p14:creationId xmlns:p14="http://schemas.microsoft.com/office/powerpoint/2010/main" val="466635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Prosinec 1944 – leden 1945 – bitva v </a:t>
            </a:r>
            <a:r>
              <a:rPr lang="cs-CZ" sz="2800" dirty="0" err="1" smtClean="0"/>
              <a:t>ardenách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845121"/>
            <a:ext cx="5840612" cy="4536207"/>
          </a:xfrm>
        </p:spPr>
      </p:pic>
    </p:spTree>
    <p:extLst>
      <p:ext uri="{BB962C8B-B14F-4D97-AF65-F5344CB8AC3E}">
        <p14:creationId xmlns:p14="http://schemas.microsoft.com/office/powerpoint/2010/main" val="182449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4.-11.2.1945 – konference velké trojky v </a:t>
            </a:r>
            <a:r>
              <a:rPr lang="cs-CZ" sz="2800" dirty="0" err="1" smtClean="0"/>
              <a:t>jaltě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772816"/>
            <a:ext cx="5686848" cy="4606346"/>
          </a:xfrm>
        </p:spPr>
      </p:pic>
    </p:spTree>
    <p:extLst>
      <p:ext uri="{BB962C8B-B14F-4D97-AF65-F5344CB8AC3E}">
        <p14:creationId xmlns:p14="http://schemas.microsoft.com/office/powerpoint/2010/main" val="53487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Leden 1945 – zahájení viselsko-oderské operace rudou armádou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700" y="2540794"/>
            <a:ext cx="6350000" cy="2984500"/>
          </a:xfrm>
        </p:spPr>
      </p:pic>
    </p:spTree>
    <p:extLst>
      <p:ext uri="{BB962C8B-B14F-4D97-AF65-F5344CB8AC3E}">
        <p14:creationId xmlns:p14="http://schemas.microsoft.com/office/powerpoint/2010/main" val="977013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16.4.-2.5.1945 – bitva o </a:t>
            </a:r>
            <a:r>
              <a:rPr lang="cs-CZ" sz="2800" dirty="0" err="1" smtClean="0"/>
              <a:t>berlín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75381"/>
            <a:ext cx="7239000" cy="4515326"/>
          </a:xfrm>
        </p:spPr>
      </p:pic>
    </p:spTree>
    <p:extLst>
      <p:ext uri="{BB962C8B-B14F-4D97-AF65-F5344CB8AC3E}">
        <p14:creationId xmlns:p14="http://schemas.microsoft.com/office/powerpoint/2010/main" val="379888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8.5.1945 – konec války v </a:t>
            </a:r>
            <a:r>
              <a:rPr lang="cs-CZ" sz="2800" dirty="0" err="1" smtClean="0"/>
              <a:t>evropě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573" y="1609725"/>
            <a:ext cx="6814253" cy="4846638"/>
          </a:xfrm>
        </p:spPr>
      </p:pic>
    </p:spTree>
    <p:extLst>
      <p:ext uri="{BB962C8B-B14F-4D97-AF65-F5344CB8AC3E}">
        <p14:creationId xmlns:p14="http://schemas.microsoft.com/office/powerpoint/2010/main" val="1000885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6.8., 9.8.1945 – svržení atomových náloží na </a:t>
            </a:r>
            <a:r>
              <a:rPr lang="cs-CZ" sz="2800" dirty="0" err="1" smtClean="0"/>
              <a:t>hirošimu</a:t>
            </a:r>
            <a:r>
              <a:rPr lang="cs-CZ" sz="2800" dirty="0" smtClean="0"/>
              <a:t> a </a:t>
            </a:r>
            <a:r>
              <a:rPr lang="cs-CZ" sz="2800" dirty="0" err="1" smtClean="0"/>
              <a:t>nagasaki</a:t>
            </a:r>
            <a:endParaRPr lang="cs-CZ" sz="28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986" y="1772816"/>
            <a:ext cx="3833217" cy="4032448"/>
          </a:xfrm>
        </p:spPr>
      </p:pic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8300" y="1758953"/>
            <a:ext cx="3521075" cy="4046311"/>
          </a:xfrm>
        </p:spPr>
      </p:pic>
    </p:spTree>
    <p:extLst>
      <p:ext uri="{BB962C8B-B14F-4D97-AF65-F5344CB8AC3E}">
        <p14:creationId xmlns:p14="http://schemas.microsoft.com/office/powerpoint/2010/main" val="2795142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2.9.1945 – podepsání kapitulace </a:t>
            </a:r>
            <a:r>
              <a:rPr lang="cs-CZ" sz="2800" dirty="0" err="1" smtClean="0"/>
              <a:t>japonska</a:t>
            </a:r>
            <a:r>
              <a:rPr lang="cs-CZ" sz="2800" dirty="0" smtClean="0"/>
              <a:t> (zde </a:t>
            </a:r>
            <a:r>
              <a:rPr lang="cs-CZ" sz="2800" dirty="0" err="1" smtClean="0"/>
              <a:t>douglas</a:t>
            </a:r>
            <a:r>
              <a:rPr lang="cs-CZ" sz="2800" dirty="0" smtClean="0"/>
              <a:t> </a:t>
            </a:r>
            <a:r>
              <a:rPr lang="cs-CZ" sz="2800" dirty="0" err="1" smtClean="0"/>
              <a:t>macarthur</a:t>
            </a:r>
            <a:r>
              <a:rPr lang="cs-CZ" sz="2800" dirty="0" smtClean="0"/>
              <a:t>), definitivní konec 2.světové války</a:t>
            </a:r>
            <a:endParaRPr lang="cs-CZ" sz="28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443" y="1609725"/>
            <a:ext cx="6778514" cy="4846638"/>
          </a:xfrm>
        </p:spPr>
      </p:pic>
    </p:spTree>
    <p:extLst>
      <p:ext uri="{BB962C8B-B14F-4D97-AF65-F5344CB8AC3E}">
        <p14:creationId xmlns:p14="http://schemas.microsoft.com/office/powerpoint/2010/main" val="2406828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239000" cy="1143000"/>
          </a:xfrm>
        </p:spPr>
        <p:txBody>
          <a:bodyPr/>
          <a:lstStyle/>
          <a:p>
            <a:pPr algn="ctr"/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7239000" cy="5373216"/>
          </a:xfrm>
        </p:spPr>
        <p:txBody>
          <a:bodyPr>
            <a:normAutofit fontScale="55000" lnSpcReduction="20000"/>
          </a:bodyPr>
          <a:lstStyle/>
          <a:p>
            <a:r>
              <a:rPr lang="cs-CZ" dirty="0"/>
              <a:t>NEUVEDEN.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2"/>
              </a:rPr>
              <a:t>http://cs.wikipedia.org/wiki/Soubor:Bundesarchiv_Bild_183-U1002-502,_</a:t>
            </a:r>
            <a:r>
              <a:rPr lang="cs-CZ" dirty="0" smtClean="0">
                <a:hlinkClick r:id="rId2"/>
              </a:rPr>
              <a:t>Japanisch-Chinesischer_Krieg.jpg</a:t>
            </a:r>
            <a:endParaRPr lang="cs-CZ" dirty="0" smtClean="0"/>
          </a:p>
          <a:p>
            <a:r>
              <a:rPr lang="cs-CZ" dirty="0" smtClean="0"/>
              <a:t>WIKIPIN</a:t>
            </a:r>
            <a:r>
              <a:rPr lang="cs-CZ" dirty="0"/>
              <a:t>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cs.wikipedia.org/wiki/Soubor:Gliwice-radiostacja.jpg</a:t>
            </a:r>
            <a:endParaRPr lang="cs-CZ" dirty="0" smtClean="0"/>
          </a:p>
          <a:p>
            <a:r>
              <a:rPr lang="pl-PL" dirty="0"/>
              <a:t>LISTOWY. </a:t>
            </a:r>
            <a:r>
              <a:rPr lang="pl-PL" i="1" dirty="0"/>
              <a:t>wikipedia</a:t>
            </a:r>
            <a:r>
              <a:rPr lang="pl-PL" dirty="0"/>
              <a:t> [online]. [cit. 28.10.2013].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cs.wikipedia.org/wiki/Soubor:Second_World_War_Europe.png</a:t>
            </a:r>
            <a:endParaRPr lang="pl-PL" dirty="0" smtClean="0"/>
          </a:p>
          <a:p>
            <a:r>
              <a:rPr lang="cs-CZ" dirty="0"/>
              <a:t>NEUVEDEN.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5"/>
              </a:rPr>
              <a:t>http://cs.wikipedia.org/wiki/Soubor:Bundesarchiv_Bild_183-H28708,_Paris,_Eiffelturm,_</a:t>
            </a:r>
            <a:r>
              <a:rPr lang="cs-CZ" dirty="0" smtClean="0">
                <a:hlinkClick r:id="rId5"/>
              </a:rPr>
              <a:t>Besuch_Adolf_Hitler.jpg</a:t>
            </a:r>
            <a:endParaRPr lang="cs-CZ" dirty="0" smtClean="0"/>
          </a:p>
          <a:p>
            <a:r>
              <a:rPr lang="cs-CZ" dirty="0"/>
              <a:t>EHLERT MAX.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6"/>
              </a:rPr>
              <a:t>http://cs.wikipedia.org/wiki/Soubor:Bundesarchiv_Bild_101I-758-0056-35,_Norwegen,_</a:t>
            </a:r>
            <a:r>
              <a:rPr lang="cs-CZ" dirty="0" smtClean="0">
                <a:hlinkClick r:id="rId6"/>
              </a:rPr>
              <a:t>deutsche_Kriegsschiffe.jpg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commons.wikimedia.org/wiki/File:The_Royal_Army_Service_Corps_during_the_Second_World_War_COL77.jpg</a:t>
            </a:r>
            <a:endParaRPr lang="cs-CZ" dirty="0" smtClean="0"/>
          </a:p>
          <a:p>
            <a:r>
              <a:rPr lang="cs-CZ" dirty="0"/>
              <a:t>BUNDESARCHIV, BILD 101I-209-0090-28 / ZOLL / CC-BY-SA.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8"/>
              </a:rPr>
              <a:t>http://cs.wikipedia.org/wiki/Soubor:Bundesarchiv_Bild_101I-209-0090-28,_Russland-Nord,_</a:t>
            </a:r>
            <a:r>
              <a:rPr lang="cs-CZ" dirty="0" smtClean="0">
                <a:hlinkClick r:id="rId8"/>
              </a:rPr>
              <a:t>Infanterie_und_Panzer_35t.jpg</a:t>
            </a:r>
            <a:endParaRPr lang="cs-CZ" dirty="0" smtClean="0"/>
          </a:p>
          <a:p>
            <a:r>
              <a:rPr lang="cs-CZ" dirty="0"/>
              <a:t>U.S.NAVY.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cs.wikipedia.org/wiki/Soubor:USS_California_sinking-Pearl_Harbor.jpg</a:t>
            </a:r>
            <a:endParaRPr lang="cs-CZ" dirty="0"/>
          </a:p>
          <a:p>
            <a:r>
              <a:rPr lang="cs-CZ" dirty="0"/>
              <a:t>NEUVEDEN.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cs.wikipedia.org/wiki/Soubor:Germans_in_Stalingrad.jpg</a:t>
            </a:r>
            <a:r>
              <a:rPr lang="cs-CZ" dirty="0"/>
              <a:t>LANSDOWN N (SGT), NO 1 ARMY FILM &amp; PHOTOGRAPHIC UNIT.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commons.wikimedia.org/wiki/File:AEC_Matador_towing_4.5_inch_gun_Libya-Tunisia_Feb_1943_IWM_E_22538.jpg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pl-PL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3503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obrázky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491992"/>
          </a:xfrm>
        </p:spPr>
        <p:txBody>
          <a:bodyPr>
            <a:normAutofit fontScale="47500" lnSpcReduction="20000"/>
          </a:bodyPr>
          <a:lstStyle/>
          <a:p>
            <a:r>
              <a:rPr lang="cs-CZ" dirty="0"/>
              <a:t>NEUVEDEN.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cs.wikipedia.org/wiki/Soubor:Cairo_conference.jpg</a:t>
            </a:r>
            <a:endParaRPr lang="cs-CZ" dirty="0" smtClean="0"/>
          </a:p>
          <a:p>
            <a:r>
              <a:rPr lang="cs-CZ" dirty="0"/>
              <a:t>U.S. SIGNAL CORPS PHOTO.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cs.wikipedia.org/wiki/Soubor:Teheran_conference-1943.jpg</a:t>
            </a:r>
            <a:endParaRPr lang="cs-CZ" dirty="0" smtClean="0"/>
          </a:p>
          <a:p>
            <a:r>
              <a:rPr lang="cs-CZ" dirty="0"/>
              <a:t>LT. LONGINI, U.S. ARMY SIGNAL CORPS.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cs.wikipedia.org/wiki/Soubor:SC180476.jpg</a:t>
            </a:r>
            <a:endParaRPr lang="cs-CZ" dirty="0" smtClean="0"/>
          </a:p>
          <a:p>
            <a:r>
              <a:rPr lang="cs-CZ" dirty="0"/>
              <a:t>U.S.NAVY.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cs.wikipedia.org/wiki/Soubor:ItalySalernoInvasion1943.jpg</a:t>
            </a:r>
            <a:endParaRPr lang="cs-CZ" dirty="0" smtClean="0"/>
          </a:p>
          <a:p>
            <a:r>
              <a:rPr lang="en-US" dirty="0"/>
              <a:t>PHOTOGRAPH FROM THE U.S. ARMY SIGNAL CORPS COLLECTION IN THE U.S. NATIONAL ARCHIVES. </a:t>
            </a:r>
            <a:r>
              <a:rPr lang="en-US" i="1" dirty="0" err="1"/>
              <a:t>wikipedia</a:t>
            </a:r>
            <a:r>
              <a:rPr lang="en-US" dirty="0"/>
              <a:t> [online]. [cit. 28.10.2013].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6"/>
              </a:rPr>
              <a:t>http://</a:t>
            </a:r>
            <a:r>
              <a:rPr lang="en-US" dirty="0" smtClean="0">
                <a:hlinkClick r:id="rId6"/>
              </a:rPr>
              <a:t>cs.wikipedia.org/wiki/Soubor:Normandyx.jpg</a:t>
            </a:r>
            <a:endParaRPr lang="cs-CZ" dirty="0" smtClean="0"/>
          </a:p>
          <a:p>
            <a:r>
              <a:rPr lang="cs-CZ" dirty="0"/>
              <a:t>BRAUN.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cs.wikipedia.org/wiki/Soubor:Battle_of_the_Bulge.jpg</a:t>
            </a:r>
            <a:endParaRPr lang="cs-CZ" dirty="0" smtClean="0"/>
          </a:p>
          <a:p>
            <a:r>
              <a:rPr lang="cs-CZ" dirty="0"/>
              <a:t>NEUVEDEN.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8"/>
              </a:rPr>
              <a:t>http://cs.wikipedia.org/wiki/Soubor:Yalta_summit_1945_with_Churchill,_Roosevelt,_</a:t>
            </a:r>
            <a:r>
              <a:rPr lang="cs-CZ" dirty="0" smtClean="0">
                <a:hlinkClick r:id="rId8"/>
              </a:rPr>
              <a:t>Stalin.jpg</a:t>
            </a:r>
            <a:endParaRPr lang="cs-CZ" dirty="0" smtClean="0"/>
          </a:p>
          <a:p>
            <a:r>
              <a:rPr lang="cs-CZ" dirty="0"/>
              <a:t>NEUVEDEN.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cs.wikipedia.org/wiki/Soubor:Soviet_artillery_firing_on_berlin_april_1945.jpg</a:t>
            </a:r>
            <a:endParaRPr lang="cs-CZ" dirty="0" smtClean="0"/>
          </a:p>
          <a:p>
            <a:r>
              <a:rPr lang="cs-CZ" dirty="0"/>
              <a:t>NEUVEDEN.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10"/>
              </a:rPr>
              <a:t>http://cs.wikipedia.org/wiki/Soubor:Bundesarchiv_Bild_183-R77767,_Berlin,_</a:t>
            </a:r>
            <a:r>
              <a:rPr lang="cs-CZ" dirty="0" smtClean="0">
                <a:hlinkClick r:id="rId10"/>
              </a:rPr>
              <a:t>Rotarmisten_Unter_den_Linden.jpg</a:t>
            </a:r>
            <a:endParaRPr lang="cs-CZ" dirty="0" smtClean="0"/>
          </a:p>
          <a:p>
            <a:r>
              <a:rPr lang="cs-CZ" dirty="0"/>
              <a:t>NEUVEDEN.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11"/>
              </a:rPr>
              <a:t>http://cs.wikipedia.org/wiki/Soubor:Bundesarchiv_Bild_183-E0406-0022-018,_Berlin,_</a:t>
            </a:r>
            <a:r>
              <a:rPr lang="cs-CZ" dirty="0" smtClean="0">
                <a:hlinkClick r:id="rId11"/>
              </a:rPr>
              <a:t>Siegesfeier_der_Roten_Armee.jpg</a:t>
            </a:r>
            <a:endParaRPr lang="cs-CZ" dirty="0" smtClean="0"/>
          </a:p>
          <a:p>
            <a:r>
              <a:rPr lang="cs-CZ" dirty="0"/>
              <a:t>U.S.ARCHIV ARCWEB.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commons.wikimedia.org/wiki/File:Only_size_481px-Atomic_cloud_over_Hiroshima2.jpg</a:t>
            </a:r>
            <a:endParaRPr lang="cs-CZ" dirty="0" smtClean="0"/>
          </a:p>
          <a:p>
            <a:r>
              <a:rPr lang="cs-CZ" dirty="0"/>
              <a:t>CHARLES LEVY.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cs.wikipedia.org/wiki/Soubor:Nagasakibomb.jpg</a:t>
            </a:r>
            <a:endParaRPr lang="cs-CZ" dirty="0" smtClean="0"/>
          </a:p>
          <a:p>
            <a:r>
              <a:rPr lang="cs-CZ" dirty="0"/>
              <a:t>UNITED STATES NAVY.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cs.wikipedia.org/wiki/Soubor:Douglas_MacArthur_signs_formal_surrender.jpg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5508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práce autora.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4912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118</TotalTime>
  <Words>699</Words>
  <Application>Microsoft Office PowerPoint</Application>
  <PresentationFormat>Předvádění na obrazovce (4:3)</PresentationFormat>
  <Paragraphs>66</Paragraphs>
  <Slides>27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Bohatý</vt:lpstr>
      <vt:lpstr>Microsoft PowerPoint 97-2003 Presentation</vt:lpstr>
      <vt:lpstr>Prezentace aplikace PowerPoint</vt:lpstr>
      <vt:lpstr>2.Světová válka obrazem</vt:lpstr>
      <vt:lpstr>7.7.1937 – napadení Číny japonským císařstvím</vt:lpstr>
      <vt:lpstr>31.8.1939 – němci zinscenované přepadení vysílací stanice v gliwicích</vt:lpstr>
      <vt:lpstr>1.9.1939 – napadení polska wehrmachtem a během září likvidace polska i za účasti rudé armády</vt:lpstr>
      <vt:lpstr>15.5.1940 – německá invaze do francie, 22.6. francie v compiégne podepisuje kapitulaci</vt:lpstr>
      <vt:lpstr>9.4.1940 – invaze wehrmachtu do dánska a norska. 8.6.1940 norská kapitulace</vt:lpstr>
      <vt:lpstr>10.7.- 31.10.1940 – bitva o británii. Vítězství velké británie</vt:lpstr>
      <vt:lpstr>22.6.1941 – napadení sssr wehrmachtem</vt:lpstr>
      <vt:lpstr>7.12.1941 – napadení pearl harboru japonci, vstup usa do války</vt:lpstr>
      <vt:lpstr>21.8.1942 – 2.2.1943 – bitva o stalingrad</vt:lpstr>
      <vt:lpstr>10.6.1940 – 16.5.1943 – boje v africe</vt:lpstr>
      <vt:lpstr>10.7.1943 – vylodění spojenců na sicílii (operace husky)</vt:lpstr>
      <vt:lpstr>3.-16.9.1943 – vylodění spojenců v itálii (operace avalanche)</vt:lpstr>
      <vt:lpstr>22.-26.11.1943 – káhirská konference</vt:lpstr>
      <vt:lpstr>28.11. – 1.12.1943 – teheránská konference</vt:lpstr>
      <vt:lpstr>6.6.1944 – invaze spojenců v normandii (den d)</vt:lpstr>
      <vt:lpstr>Prosinec 1944 – leden 1945 – bitva v ardenách</vt:lpstr>
      <vt:lpstr>4.-11.2.1945 – konference velké trojky v jaltě</vt:lpstr>
      <vt:lpstr>Leden 1945 – zahájení viselsko-oderské operace rudou armádou</vt:lpstr>
      <vt:lpstr>16.4.-2.5.1945 – bitva o berlín</vt:lpstr>
      <vt:lpstr>8.5.1945 – konec války v evropě</vt:lpstr>
      <vt:lpstr>6.8., 9.8.1945 – svržení atomových náloží na hirošimu a nagasaki</vt:lpstr>
      <vt:lpstr>2.9.1945 – podepsání kapitulace japonska (zde douglas macarthur), definitivní konec 2.světové války</vt:lpstr>
      <vt:lpstr>Použité obrázky</vt:lpstr>
      <vt:lpstr>Použité obrázky II.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2.Světová válka obrazem</dc:title>
  <dc:creator>Ivan Nývlt</dc:creator>
  <cp:lastModifiedBy>Iva Herrmannová</cp:lastModifiedBy>
  <cp:revision>13</cp:revision>
  <dcterms:created xsi:type="dcterms:W3CDTF">2013-10-28T14:46:37Z</dcterms:created>
  <dcterms:modified xsi:type="dcterms:W3CDTF">2013-11-17T13:37:45Z</dcterms:modified>
</cp:coreProperties>
</file>