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63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8" d="100"/>
          <a:sy n="48" d="100"/>
        </p:scale>
        <p:origin x="-1128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A796D0D3-495D-46ED-BA73-C3EC9377BA3E}" type="datetimeFigureOut">
              <a:rPr lang="cs-CZ" smtClean="0"/>
              <a:t>25.11.2013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DE599169-093C-4163-A670-E793577A1A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oleObject" Target="../embeddings/Microsoft_PowerPoint_97-2003_Presentation1.ppt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EU27-further_enlargement_map.svg" TargetMode="External"/><Relationship Id="rId3" Type="http://schemas.openxmlformats.org/officeDocument/2006/relationships/hyperlink" Target="http://commons.wikimedia.org/wiki/File:Berlinermauer.jpg?uselang=cs" TargetMode="External"/><Relationship Id="rId7" Type="http://schemas.openxmlformats.org/officeDocument/2006/relationships/hyperlink" Target="http://commons.wikimedia.org/wiki/File:PostSoviet_Regions_Map.png" TargetMode="External"/><Relationship Id="rId2" Type="http://schemas.openxmlformats.org/officeDocument/2006/relationships/hyperlink" Target="http://cs.wikipedia.org/wiki/Soubor:Bundesarchiv_Bild_183-1987-0529-029,_Berlin,_Tagung_Warschauer_Pakt,_Gruppenfoto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rague_November89_-_Wenceslas_Square1.jpg" TargetMode="External"/><Relationship Id="rId5" Type="http://schemas.openxmlformats.org/officeDocument/2006/relationships/hyperlink" Target="http://cs.wikipedia.org/wiki/Soubor:Okragly_Stol_1989.jpg" TargetMode="External"/><Relationship Id="rId4" Type="http://schemas.openxmlformats.org/officeDocument/2006/relationships/hyperlink" Target="http://cs.wikipedia.org/wiki/Soubor:Trabant601K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41545981"/>
              </p:ext>
            </p:extLst>
          </p:nvPr>
        </p:nvGraphicFramePr>
        <p:xfrm>
          <a:off x="112291" y="0"/>
          <a:ext cx="9031709" cy="67729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Prezentace" r:id="rId4" imgW="4123852" imgH="3092284" progId="PowerPoint.Show.8">
                  <p:embed/>
                </p:oleObj>
              </mc:Choice>
              <mc:Fallback>
                <p:oleObj name="Prezentace" r:id="rId4" imgW="4123852" imgH="309228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12291" y="0"/>
                        <a:ext cx="9031709" cy="677299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175416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Evropa po r.1989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Pád komunistických režimů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1344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229200"/>
            <a:ext cx="6781800" cy="9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Rok 1989 v Evropě 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903440"/>
          </a:xfrm>
        </p:spPr>
        <p:txBody>
          <a:bodyPr/>
          <a:lstStyle/>
          <a:p>
            <a:r>
              <a:rPr lang="cs-CZ" dirty="0" smtClean="0"/>
              <a:t>1989 – rok revolucí, které ve státech východního bloku znamenají pád komunistických režimů a jejich představitelů.</a:t>
            </a:r>
          </a:p>
          <a:p>
            <a:r>
              <a:rPr lang="cs-CZ" dirty="0" smtClean="0"/>
              <a:t>Co tomu předcházelo? </a:t>
            </a:r>
          </a:p>
          <a:p>
            <a:pPr marL="0" indent="0">
              <a:buNone/>
            </a:pPr>
            <a:r>
              <a:rPr lang="cs-CZ" dirty="0" smtClean="0"/>
              <a:t>- Inovační politika </a:t>
            </a:r>
            <a:r>
              <a:rPr lang="cs-CZ" dirty="0" err="1" smtClean="0"/>
              <a:t>M.S.Gorbačova</a:t>
            </a:r>
            <a:r>
              <a:rPr lang="cs-CZ" dirty="0" smtClean="0"/>
              <a:t> ve funkci generálního tajemníka ÚV KSSS – perestrojka + glasnosť = přestavba a svobodné myšlení – demokratizační procesy v rámci zachování stávajících komunistických režimů –původní vize, která „nabrala poněkud jiný směr“. Státy závislé na Moskvě s tímto více méně souhlasily, pouze kritika ze strany NDR, Kuba, Severní Korea zůstanou tímto procesem nedotčeny.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90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373216"/>
            <a:ext cx="6781800" cy="129614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Pád komunistických režimů v jednotlivých státech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5047456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POLSKO – občanské nepokoje, demonstrace od listopadu 1988, jaro 1989 jednání </a:t>
            </a:r>
            <a:r>
              <a:rPr lang="cs-CZ" dirty="0" err="1" smtClean="0"/>
              <a:t>komun.vlády</a:t>
            </a:r>
            <a:r>
              <a:rPr lang="cs-CZ" dirty="0" smtClean="0"/>
              <a:t> a hnutí Solidarita u kulatého stolu, v květnu ve Varšavě protisovětské demonstrace. V červnu 89 volby s vítězstvím Solidarity, která se v září ujme moci.</a:t>
            </a:r>
          </a:p>
          <a:p>
            <a:r>
              <a:rPr lang="cs-CZ" dirty="0" smtClean="0"/>
              <a:t>MAĎARSKO – jaro 1989 </a:t>
            </a:r>
            <a:r>
              <a:rPr lang="cs-CZ" dirty="0" err="1" smtClean="0"/>
              <a:t>Jánosz</a:t>
            </a:r>
            <a:r>
              <a:rPr lang="cs-CZ" dirty="0" smtClean="0"/>
              <a:t> Kádár –komunistický vůdce – uvolněn ze všech funkcí, během léta jednání opozice s Maďarskou dělnickou stranou, v říjnu 89 z budapešťského parlamentu odstraněny rudé hvězdy. První svobodné volby v březnu 1990.</a:t>
            </a:r>
          </a:p>
          <a:p>
            <a:r>
              <a:rPr lang="cs-CZ" dirty="0" smtClean="0"/>
              <a:t>NDR – leden 1989 – demonstrace proti režimu v Lipsku, srpen 1989 vlna uprchlíků z NDR do SRN přes Rakousko, následně i přes ambasádu SRN v Praze. 9.11.1989 „padne“ Berlínská zeď – hromadný odchod desetitisíců Němců do Západního Berlína. 3.10.1990 znovusjednocení Německa (téhož dne zanikla NDR).</a:t>
            </a:r>
          </a:p>
          <a:p>
            <a:r>
              <a:rPr lang="cs-CZ" dirty="0" smtClean="0"/>
              <a:t>RUMUNSKO  - prosinec 1989 – vlna občanských nepokojů – zásah policie a armády – ta se nakonec přidá na stranu demonstrantů. 25.12.1989 popraven komunistický vůdce </a:t>
            </a:r>
            <a:r>
              <a:rPr lang="cs-CZ" dirty="0" err="1" smtClean="0"/>
              <a:t>Nicolae</a:t>
            </a:r>
            <a:r>
              <a:rPr lang="cs-CZ" dirty="0" smtClean="0"/>
              <a:t> </a:t>
            </a:r>
            <a:r>
              <a:rPr lang="cs-CZ" dirty="0" err="1" smtClean="0"/>
              <a:t>Ceausescu</a:t>
            </a:r>
            <a:r>
              <a:rPr lang="cs-CZ" dirty="0" smtClean="0"/>
              <a:t> a jeho manželka Elena.</a:t>
            </a:r>
          </a:p>
          <a:p>
            <a:pPr marL="320040" lvl="1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7051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085184"/>
            <a:ext cx="6781800" cy="108701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Pád komunistických režimů v jednotlivých státech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685800"/>
            <a:ext cx="7543800" cy="425536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BULHARSKO – listopad 1989 – protivládní demonstrace, bulharský komunistický vůdce Todor </a:t>
            </a:r>
            <a:r>
              <a:rPr lang="cs-CZ" dirty="0" err="1" smtClean="0"/>
              <a:t>Živkov</a:t>
            </a:r>
            <a:r>
              <a:rPr lang="cs-CZ" dirty="0" smtClean="0"/>
              <a:t> donucen odstoupit.</a:t>
            </a:r>
          </a:p>
          <a:p>
            <a:r>
              <a:rPr lang="cs-CZ" dirty="0" smtClean="0"/>
              <a:t>POBALTSKÉ REPUBLIKY – 1989 - „zpívající revoluce“, řetěz lidských rukou spojil Rigu, Tallinn a Vilnius – na samostatnost však Pobaltí čekalo do r. 1991, do doby rozpadu SSSR.</a:t>
            </a:r>
          </a:p>
          <a:p>
            <a:r>
              <a:rPr lang="cs-CZ" dirty="0" smtClean="0"/>
              <a:t>ČSSR – 17.11.1989 – Sametová revoluce,  následný pád komunistického režimu. 29.12.1989 Václav Havel zvolen prezidentem, červen 1990 první svobodné volby v Československu po létech komunistické nadvlády.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90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90.léta v Evropě – stav po pádu komunistických režimů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548680"/>
            <a:ext cx="7543800" cy="4464496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31.12.1991 – oficiálně přestal existovat SSSR, pobaltské, středoasijské a západoslovanské státy původního SSSR získaly nezávislost, staly se samostatnými. Ruská federace se vzdala vlivu ve východní Evropě, ale zůstala jí pozice světové velmoci.</a:t>
            </a:r>
          </a:p>
          <a:p>
            <a:r>
              <a:rPr lang="cs-CZ" dirty="0" smtClean="0"/>
              <a:t>Významnou roli v evropské politice hraje sjednocené Německo.</a:t>
            </a:r>
          </a:p>
          <a:p>
            <a:r>
              <a:rPr lang="cs-CZ" dirty="0" smtClean="0"/>
              <a:t>Dochází k procesu rozšiřování EU – v červnu 1993 stanovena </a:t>
            </a:r>
            <a:r>
              <a:rPr lang="cs-CZ" dirty="0" err="1" smtClean="0"/>
              <a:t>tzv.Kodaňská</a:t>
            </a:r>
            <a:r>
              <a:rPr lang="cs-CZ" dirty="0" smtClean="0"/>
              <a:t> kritéria pro vstup do EU (ekonomická, politická a závazková vůči EU a dalším členským zemím). EU sama o sobě významným </a:t>
            </a:r>
            <a:r>
              <a:rPr lang="cs-CZ" dirty="0" err="1" smtClean="0"/>
              <a:t>rozhodovatelem</a:t>
            </a:r>
            <a:r>
              <a:rPr lang="cs-CZ" dirty="0" smtClean="0"/>
              <a:t> v politickoekonomických otázkách prostřednictvím svých institucí (Evropský parlament, Rad EU, Evropská komise, Evropská centrální banka, Evropská investiční banka,…)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6586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dirty="0" smtClean="0"/>
              <a:t>Obrazová část</a:t>
            </a:r>
            <a:endParaRPr lang="cs-CZ" sz="9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261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Politická reprezentace komunistické Evropy v r. 1987 – zleva </a:t>
            </a:r>
            <a:r>
              <a:rPr lang="cs-CZ" sz="2400" dirty="0" err="1" smtClean="0"/>
              <a:t>G.Husák</a:t>
            </a:r>
            <a:r>
              <a:rPr lang="cs-CZ" sz="2400" dirty="0" smtClean="0"/>
              <a:t>, </a:t>
            </a:r>
            <a:r>
              <a:rPr lang="cs-CZ" sz="2400" dirty="0" err="1" smtClean="0"/>
              <a:t>T.Živkov</a:t>
            </a:r>
            <a:r>
              <a:rPr lang="cs-CZ" sz="2400" dirty="0" smtClean="0"/>
              <a:t>, </a:t>
            </a:r>
            <a:r>
              <a:rPr lang="cs-CZ" sz="2400" dirty="0" err="1" smtClean="0"/>
              <a:t>E.Honecker</a:t>
            </a:r>
            <a:r>
              <a:rPr lang="cs-CZ" sz="2400" dirty="0" smtClean="0"/>
              <a:t>, </a:t>
            </a:r>
            <a:r>
              <a:rPr lang="cs-CZ" sz="2400" dirty="0" err="1" smtClean="0"/>
              <a:t>M.Gorbačov</a:t>
            </a:r>
            <a:r>
              <a:rPr lang="cs-CZ" sz="2400" dirty="0" smtClean="0"/>
              <a:t>, </a:t>
            </a:r>
            <a:r>
              <a:rPr lang="cs-CZ" sz="2400" dirty="0" err="1" smtClean="0"/>
              <a:t>N.Ceausescu</a:t>
            </a:r>
            <a:r>
              <a:rPr lang="cs-CZ" sz="2400" dirty="0" smtClean="0"/>
              <a:t>, </a:t>
            </a:r>
            <a:r>
              <a:rPr lang="cs-CZ" sz="2400" smtClean="0"/>
              <a:t>V.Jaruzelski</a:t>
            </a:r>
            <a:r>
              <a:rPr lang="cs-CZ" sz="2400" dirty="0" smtClean="0"/>
              <a:t> a  </a:t>
            </a:r>
            <a:r>
              <a:rPr lang="cs-CZ" sz="2400" dirty="0" err="1" smtClean="0"/>
              <a:t>J.Kádár</a:t>
            </a:r>
            <a:endParaRPr lang="cs-CZ" sz="2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5" y="428380"/>
            <a:ext cx="6898299" cy="4440780"/>
          </a:xfrm>
        </p:spPr>
      </p:pic>
    </p:spTree>
    <p:extLst>
      <p:ext uri="{BB962C8B-B14F-4D97-AF65-F5344CB8AC3E}">
        <p14:creationId xmlns:p14="http://schemas.microsoft.com/office/powerpoint/2010/main" val="2995439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Berlínská zeď, symbol rozděleného Německa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3" y="443230"/>
            <a:ext cx="6093262" cy="4569946"/>
          </a:xfrm>
        </p:spPr>
      </p:pic>
    </p:spTree>
    <p:extLst>
      <p:ext uri="{BB962C8B-B14F-4D97-AF65-F5344CB8AC3E}">
        <p14:creationId xmlns:p14="http://schemas.microsoft.com/office/powerpoint/2010/main" val="2642345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Trabant, jeden ze symbolů NDR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3322" y="685800"/>
            <a:ext cx="6141155" cy="3886200"/>
          </a:xfrm>
        </p:spPr>
      </p:pic>
    </p:spTree>
    <p:extLst>
      <p:ext uri="{BB962C8B-B14F-4D97-AF65-F5344CB8AC3E}">
        <p14:creationId xmlns:p14="http://schemas.microsoft.com/office/powerpoint/2010/main" val="119082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Jednání odborového hnutí Solidarita s polskými komunisty u kulatého stolu v r.1989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620688"/>
            <a:ext cx="6021196" cy="3928830"/>
          </a:xfrm>
        </p:spPr>
      </p:pic>
    </p:spTree>
    <p:extLst>
      <p:ext uri="{BB962C8B-B14F-4D97-AF65-F5344CB8AC3E}">
        <p14:creationId xmlns:p14="http://schemas.microsoft.com/office/powerpoint/2010/main" val="1126582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Sametová revoluce v listopadu 1989, zde Václavské náměstí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815" y="685800"/>
            <a:ext cx="7032170" cy="3886200"/>
          </a:xfrm>
        </p:spPr>
      </p:pic>
    </p:spTree>
    <p:extLst>
      <p:ext uri="{BB962C8B-B14F-4D97-AF65-F5344CB8AC3E}">
        <p14:creationId xmlns:p14="http://schemas.microsoft.com/office/powerpoint/2010/main" val="804185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Znázornění geopolitické situace po rozpadu SSSR v r. 1991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476672"/>
            <a:ext cx="6656012" cy="4551048"/>
          </a:xfrm>
        </p:spPr>
      </p:pic>
    </p:spTree>
    <p:extLst>
      <p:ext uri="{BB962C8B-B14F-4D97-AF65-F5344CB8AC3E}">
        <p14:creationId xmlns:p14="http://schemas.microsoft.com/office/powerpoint/2010/main" val="54741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Opravdu sjednocená Evropa?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48680"/>
            <a:ext cx="6453096" cy="4934721"/>
          </a:xfrm>
        </p:spPr>
      </p:pic>
    </p:spTree>
    <p:extLst>
      <p:ext uri="{BB962C8B-B14F-4D97-AF65-F5344CB8AC3E}">
        <p14:creationId xmlns:p14="http://schemas.microsoft.com/office/powerpoint/2010/main" val="1986542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Použité obrázky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908720"/>
            <a:ext cx="7543800" cy="4752528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MITTELSTÄDT, RAINER. </a:t>
            </a:r>
            <a:r>
              <a:rPr lang="cs-CZ" i="1" dirty="0" err="1"/>
              <a:t>wikipedia</a:t>
            </a:r>
            <a:r>
              <a:rPr lang="cs-CZ" dirty="0"/>
              <a:t> [online]. [cit. 30.10.2013]. Dostupný na WWW: </a:t>
            </a:r>
            <a:r>
              <a:rPr lang="cs-CZ" dirty="0">
                <a:hlinkClick r:id="rId2"/>
              </a:rPr>
              <a:t>http://cs.wikipedia.org/wiki/Soubor:Bundesarchiv_Bild_183-1987-0529-029,_Berlin,_Tagung_Warschauer_Pakt,_</a:t>
            </a:r>
            <a:r>
              <a:rPr lang="cs-CZ" dirty="0" smtClean="0">
                <a:hlinkClick r:id="rId2"/>
              </a:rPr>
              <a:t>Gruppenfoto.jpg</a:t>
            </a:r>
            <a:endParaRPr lang="cs-CZ" dirty="0" smtClean="0"/>
          </a:p>
          <a:p>
            <a:r>
              <a:rPr lang="cs-CZ" dirty="0"/>
              <a:t>NOIR. </a:t>
            </a:r>
            <a:r>
              <a:rPr lang="cs-CZ" i="1" dirty="0" err="1"/>
              <a:t>wikipedia</a:t>
            </a:r>
            <a:r>
              <a:rPr lang="cs-CZ" dirty="0"/>
              <a:t> [online]. [cit. 30.10.2013].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commons.wikimedia.org/wiki/File:Berlinermauer.jpg?uselang=cs</a:t>
            </a:r>
            <a:endParaRPr lang="cs-CZ" dirty="0" smtClean="0"/>
          </a:p>
          <a:p>
            <a:r>
              <a:rPr lang="cs-CZ" dirty="0"/>
              <a:t>CHRISTOPH NEUMANN. </a:t>
            </a:r>
            <a:r>
              <a:rPr lang="cs-CZ" i="1" dirty="0" err="1"/>
              <a:t>wikipedia</a:t>
            </a:r>
            <a:r>
              <a:rPr lang="cs-CZ" dirty="0"/>
              <a:t> [online]. [cit. 30.10.2013].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cs.wikipedia.org/wiki/Soubor:Trabant601K.jpg</a:t>
            </a:r>
            <a:endParaRPr lang="cs-CZ" dirty="0" smtClean="0"/>
          </a:p>
          <a:p>
            <a:r>
              <a:rPr lang="cs-CZ" dirty="0"/>
              <a:t>ERAZM CIOLEK. </a:t>
            </a:r>
            <a:r>
              <a:rPr lang="cs-CZ" i="1" dirty="0" err="1"/>
              <a:t>wikipedia</a:t>
            </a:r>
            <a:r>
              <a:rPr lang="cs-CZ" dirty="0"/>
              <a:t> [online]. [cit. 30.10.2013].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cs.wikipedia.org/wiki/Soubor:Okragly_Stol_1989.jpg</a:t>
            </a:r>
            <a:endParaRPr lang="cs-CZ" dirty="0" smtClean="0"/>
          </a:p>
          <a:p>
            <a:r>
              <a:rPr lang="cs-CZ" dirty="0"/>
              <a:t>PIERCEPT, Http://cs.wikipedia.org/wiki/soubor:prague_November89_-_Wenceslas_Square1.jpg. </a:t>
            </a:r>
            <a:r>
              <a:rPr lang="cs-CZ" i="1" dirty="0" err="1"/>
              <a:t>wikipedia</a:t>
            </a:r>
            <a:r>
              <a:rPr lang="cs-CZ" dirty="0"/>
              <a:t> [online]. [cit. 24.11.2013]. </a:t>
            </a:r>
            <a:r>
              <a:rPr lang="cs-CZ"/>
              <a:t>Dostupný na WWW: </a:t>
            </a:r>
            <a:r>
              <a:rPr lang="cs-CZ">
                <a:hlinkClick r:id="rId6"/>
              </a:rPr>
              <a:t>http://cs.wikipedia.org/wiki/Soubor:Prague_November89_-_</a:t>
            </a:r>
            <a:r>
              <a:rPr lang="cs-CZ" smtClean="0">
                <a:hlinkClick r:id="rId6"/>
              </a:rPr>
              <a:t>Wenceslas_Square1.jpg</a:t>
            </a:r>
            <a:endParaRPr lang="cs-CZ" dirty="0" smtClean="0"/>
          </a:p>
          <a:p>
            <a:r>
              <a:rPr lang="cs-CZ" dirty="0"/>
              <a:t>ARIS KATSARIS. </a:t>
            </a:r>
            <a:r>
              <a:rPr lang="cs-CZ" i="1" dirty="0" err="1"/>
              <a:t>wikipedia</a:t>
            </a:r>
            <a:r>
              <a:rPr lang="cs-CZ" dirty="0"/>
              <a:t> [online]. [cit. 30.10.2013].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commons.wikimedia.org/wiki/File:PostSoviet_Regions_Map.png</a:t>
            </a:r>
            <a:endParaRPr lang="cs-CZ" dirty="0" smtClean="0"/>
          </a:p>
          <a:p>
            <a:r>
              <a:rPr lang="cs-CZ" dirty="0"/>
              <a:t>KOLJA21. </a:t>
            </a:r>
            <a:r>
              <a:rPr lang="cs-CZ" i="1" dirty="0" err="1"/>
              <a:t>wikipedia</a:t>
            </a:r>
            <a:r>
              <a:rPr lang="cs-CZ" dirty="0"/>
              <a:t> [online]. [cit. 30.10.2013].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commons.wikimedia.org/wiki/File:EU27-further_enlargement_map.svg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31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práce autora.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16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154</TotalTime>
  <Words>699</Words>
  <Application>Microsoft Office PowerPoint</Application>
  <PresentationFormat>Předvádění na obrazovce (4:3)</PresentationFormat>
  <Paragraphs>42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NewsPrint</vt:lpstr>
      <vt:lpstr>Prezentace</vt:lpstr>
      <vt:lpstr>Prezentace aplikace PowerPoint</vt:lpstr>
      <vt:lpstr>Evropa po r.1989</vt:lpstr>
      <vt:lpstr>Rok 1989 v Evropě </vt:lpstr>
      <vt:lpstr>Pád komunistických režimů v jednotlivých státech</vt:lpstr>
      <vt:lpstr>Pád komunistických režimů v jednotlivých státech</vt:lpstr>
      <vt:lpstr>90.léta v Evropě – stav po pádu komunistických režimů</vt:lpstr>
      <vt:lpstr>Obrazová část</vt:lpstr>
      <vt:lpstr>Politická reprezentace komunistické Evropy v r. 1987 – zleva G.Husák, T.Živkov, E.Honecker, M.Gorbačov, N.Ceausescu, V.Jaruzelski a  J.Kádár</vt:lpstr>
      <vt:lpstr>Berlínská zeď, symbol rozděleného Německa</vt:lpstr>
      <vt:lpstr>Trabant, jeden ze symbolů NDR</vt:lpstr>
      <vt:lpstr>Jednání odborového hnutí Solidarita s polskými komunisty u kulatého stolu v r.1989</vt:lpstr>
      <vt:lpstr>Sametová revoluce v listopadu 1989, zde Václavské náměstí</vt:lpstr>
      <vt:lpstr>Znázornění geopolitické situace po rozpadu SSSR v r. 1991</vt:lpstr>
      <vt:lpstr>Opravdu sjednocená Evropa?</vt:lpstr>
      <vt:lpstr>Použité 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 po r.1989</dc:title>
  <dc:creator>Ivan Nývlt</dc:creator>
  <cp:lastModifiedBy>Iva Herrmannová</cp:lastModifiedBy>
  <cp:revision>19</cp:revision>
  <dcterms:created xsi:type="dcterms:W3CDTF">2013-10-29T18:53:27Z</dcterms:created>
  <dcterms:modified xsi:type="dcterms:W3CDTF">2013-11-25T08:52:27Z</dcterms:modified>
</cp:coreProperties>
</file>