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1" r:id="rId5"/>
    <p:sldId id="262" r:id="rId6"/>
    <p:sldId id="267" r:id="rId7"/>
    <p:sldId id="268" r:id="rId8"/>
    <p:sldId id="259" r:id="rId9"/>
    <p:sldId id="263" r:id="rId10"/>
    <p:sldId id="264" r:id="rId11"/>
    <p:sldId id="265" r:id="rId12"/>
    <p:sldId id="266" r:id="rId13"/>
    <p:sldId id="26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A3984481-0A17-4156-A178-317321BD9CFC}" type="datetimeFigureOut">
              <a:rPr lang="cs-CZ" smtClean="0"/>
              <a:t>24.11.2013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ED5C6FA8-385D-4848-87A9-8050611C96ED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%C3%B6ritz_Museum_-_Fernseher_Tesla_40001A.jpg" TargetMode="External"/><Relationship Id="rId3" Type="http://schemas.openxmlformats.org/officeDocument/2006/relationships/hyperlink" Target="http://cs.wikipedia.org/wiki/Soubor:Comecon_30th_anniversary._USSR_stamp._1979.jpg" TargetMode="External"/><Relationship Id="rId7" Type="http://schemas.openxmlformats.org/officeDocument/2006/relationships/hyperlink" Target="http://cs.wikipedia.org/wiki/Soubor:20050111_Nova_hut_Ostrava.jpg" TargetMode="External"/><Relationship Id="rId2" Type="http://schemas.openxmlformats.org/officeDocument/2006/relationships/hyperlink" Target="http://cs.wikipedia.org/wiki/Soubor:Flag_of_Comeco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anel%C3%A1ky.jpg" TargetMode="External"/><Relationship Id="rId5" Type="http://schemas.openxmlformats.org/officeDocument/2006/relationships/hyperlink" Target="http://cs.wikipedia.org/wiki/Soubor:BSP_1980.jpg" TargetMode="External"/><Relationship Id="rId4" Type="http://schemas.openxmlformats.org/officeDocument/2006/relationships/hyperlink" Target="http://commons.wikimedia.org/wiki/File:Tuzex_-_logo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3066303"/>
              </p:ext>
            </p:extLst>
          </p:nvPr>
        </p:nvGraphicFramePr>
        <p:xfrm>
          <a:off x="-21645" y="-17936"/>
          <a:ext cx="9168977" cy="68759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Prezentace" r:id="rId3" imgW="3392515" imgH="2544932" progId="PowerPoint.Show.8">
                  <p:embed/>
                </p:oleObj>
              </mc:Choice>
              <mc:Fallback>
                <p:oleObj name="Prezentace" r:id="rId3" imgW="3392515" imgH="2544932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1645" y="-17936"/>
                        <a:ext cx="9168977" cy="68759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19237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Centrálně řízená – plánovaná ekonomika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Základní přehled a dopady pro Československo v letech 1947 - 1990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6562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60649"/>
            <a:ext cx="7315200" cy="936103"/>
          </a:xfrm>
        </p:spPr>
        <p:txBody>
          <a:bodyPr/>
          <a:lstStyle/>
          <a:p>
            <a:r>
              <a:rPr lang="cs-CZ" dirty="0" smtClean="0"/>
              <a:t>Základní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1"/>
            <a:ext cx="7315200" cy="5472608"/>
          </a:xfrm>
        </p:spPr>
        <p:txBody>
          <a:bodyPr>
            <a:normAutofit/>
          </a:bodyPr>
          <a:lstStyle/>
          <a:p>
            <a:r>
              <a:rPr lang="cs-CZ" b="1" dirty="0" smtClean="0"/>
              <a:t>Centrálně řízená, též centrálně plánovaná ekonomika </a:t>
            </a:r>
            <a:r>
              <a:rPr lang="cs-CZ" dirty="0" smtClean="0"/>
              <a:t>– ekonomický koncept vzešlý ze SSSR a v československém prostoru aplikovaný od r.1947 a naplno od r.1948/49.</a:t>
            </a:r>
          </a:p>
          <a:p>
            <a:r>
              <a:rPr lang="cs-CZ" dirty="0" smtClean="0"/>
              <a:t>Důraz na těžký průmysl (strojírenství) a kolektivní zemědělství.</a:t>
            </a:r>
          </a:p>
          <a:p>
            <a:r>
              <a:rPr lang="cs-CZ" dirty="0" smtClean="0"/>
              <a:t>Staví na pětiletých hospodářských plánech a jejich naplňování – avšak ekonomický koncept odtržený od potřeb trhu a spotřebitelů – protiklad tržní – otevřené ekonomiky.</a:t>
            </a:r>
          </a:p>
          <a:p>
            <a:r>
              <a:rPr lang="cs-CZ" dirty="0" smtClean="0"/>
              <a:t>Ekonomický koncept vázaný na Moskvu a SSSR a jeho potřeby – často „výměnné obchody“ – zboží za strategickou surovinu – ropu.</a:t>
            </a:r>
          </a:p>
          <a:p>
            <a:r>
              <a:rPr lang="cs-CZ" dirty="0" smtClean="0"/>
              <a:t>V rámci východního bloku úzká vazba na RVHP – Radu vzájemné hospodářské pomoci – vznikla 5.1.1949 a byla rozpuštěna 28.6.1991.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195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Vlajka RVHP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8950" y="3510756"/>
            <a:ext cx="3086100" cy="2057400"/>
          </a:xfrm>
        </p:spPr>
      </p:pic>
    </p:spTree>
    <p:extLst>
      <p:ext uri="{BB962C8B-B14F-4D97-AF65-F5344CB8AC3E}">
        <p14:creationId xmlns:p14="http://schemas.microsoft.com/office/powerpoint/2010/main" val="872016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Poštovní známka k 30.výročí RVHP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2276872"/>
            <a:ext cx="2952328" cy="4220442"/>
          </a:xfrm>
        </p:spPr>
      </p:pic>
    </p:spTree>
    <p:extLst>
      <p:ext uri="{BB962C8B-B14F-4D97-AF65-F5344CB8AC3E}">
        <p14:creationId xmlns:p14="http://schemas.microsoft.com/office/powerpoint/2010/main" val="3429205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Hutnictví, tradiční opora socialistických ekonomik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5706" y="2770188"/>
            <a:ext cx="5232587" cy="3538537"/>
          </a:xfrm>
        </p:spPr>
      </p:pic>
    </p:spTree>
    <p:extLst>
      <p:ext uri="{BB962C8B-B14F-4D97-AF65-F5344CB8AC3E}">
        <p14:creationId xmlns:p14="http://schemas.microsoft.com/office/powerpoint/2010/main" val="71443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04665"/>
            <a:ext cx="7315200" cy="936103"/>
          </a:xfrm>
        </p:spPr>
        <p:txBody>
          <a:bodyPr/>
          <a:lstStyle/>
          <a:p>
            <a:r>
              <a:rPr lang="cs-CZ" dirty="0" smtClean="0"/>
              <a:t>Televizor Tesla z 50.let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412776"/>
            <a:ext cx="6432715" cy="4824536"/>
          </a:xfrm>
        </p:spPr>
      </p:pic>
    </p:spTree>
    <p:extLst>
      <p:ext uri="{BB962C8B-B14F-4D97-AF65-F5344CB8AC3E}">
        <p14:creationId xmlns:p14="http://schemas.microsoft.com/office/powerpoint/2010/main" val="40620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76673"/>
            <a:ext cx="7315200" cy="151216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Přehled hospodářských plánů v ČSR a ČSSR v letech 1947 - 1990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2132856"/>
            <a:ext cx="7315200" cy="4608511"/>
          </a:xfrm>
        </p:spPr>
        <p:txBody>
          <a:bodyPr>
            <a:normAutofit lnSpcReduction="10000"/>
          </a:bodyPr>
          <a:lstStyle/>
          <a:p>
            <a:r>
              <a:rPr lang="cs-CZ" sz="2400" dirty="0"/>
              <a:t>Dvouletka 1947 – 1948</a:t>
            </a:r>
          </a:p>
          <a:p>
            <a:r>
              <a:rPr lang="cs-CZ" sz="2400" dirty="0"/>
              <a:t>1. pětiletka 1949 – 1953</a:t>
            </a:r>
          </a:p>
          <a:p>
            <a:r>
              <a:rPr lang="cs-CZ" sz="2400" dirty="0"/>
              <a:t>2. pětiletka 1956 – 1960</a:t>
            </a:r>
          </a:p>
          <a:p>
            <a:r>
              <a:rPr lang="cs-CZ" sz="2400" dirty="0"/>
              <a:t>3. pětiletka 1961 – 1965 zrušena </a:t>
            </a:r>
            <a:r>
              <a:rPr lang="cs-CZ" sz="2400" dirty="0" smtClean="0"/>
              <a:t>, protože se nepodařilo  </a:t>
            </a:r>
            <a:r>
              <a:rPr lang="cs-CZ" sz="2400" dirty="0"/>
              <a:t>splnit </a:t>
            </a:r>
            <a:r>
              <a:rPr lang="cs-CZ" sz="2400" dirty="0" smtClean="0"/>
              <a:t>plán zejména </a:t>
            </a:r>
            <a:r>
              <a:rPr lang="cs-CZ" sz="2400" dirty="0"/>
              <a:t>v zemědělské velkovýrobě)</a:t>
            </a:r>
          </a:p>
          <a:p>
            <a:r>
              <a:rPr lang="cs-CZ" sz="2400" dirty="0"/>
              <a:t>4. pětiletka 1966 – 1970</a:t>
            </a:r>
          </a:p>
          <a:p>
            <a:r>
              <a:rPr lang="cs-CZ" sz="2400" dirty="0"/>
              <a:t>5. pětiletka 1971 – 1975</a:t>
            </a:r>
          </a:p>
          <a:p>
            <a:r>
              <a:rPr lang="cs-CZ" sz="2400" dirty="0"/>
              <a:t>6. pětiletka 1976 – 1980</a:t>
            </a:r>
          </a:p>
          <a:p>
            <a:r>
              <a:rPr lang="cs-CZ" sz="2400" dirty="0"/>
              <a:t>7. pětiletka 1981 – 1985</a:t>
            </a:r>
          </a:p>
          <a:p>
            <a:r>
              <a:rPr lang="cs-CZ" sz="2400" dirty="0"/>
              <a:t>8. pětiletka 1986 – 1990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377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332657"/>
            <a:ext cx="7315200" cy="1368151"/>
          </a:xfrm>
        </p:spPr>
        <p:txBody>
          <a:bodyPr>
            <a:normAutofit/>
          </a:bodyPr>
          <a:lstStyle/>
          <a:p>
            <a:r>
              <a:rPr lang="cs-CZ" dirty="0" smtClean="0"/>
              <a:t>Dopady centrálně řízené ekonomiky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700808"/>
            <a:ext cx="7315200" cy="5157191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Procesy násilné kolektivizace v zemědělství a zakládání JZD a státních statků po r.1948.</a:t>
            </a:r>
          </a:p>
          <a:p>
            <a:r>
              <a:rPr lang="cs-CZ" dirty="0" smtClean="0"/>
              <a:t>Orientace na těžký průmysl – výroba turbín, lokomotiv, ocele, </a:t>
            </a:r>
            <a:r>
              <a:rPr lang="cs-CZ" dirty="0" err="1" smtClean="0"/>
              <a:t>velkotěžba</a:t>
            </a:r>
            <a:r>
              <a:rPr lang="cs-CZ" dirty="0" smtClean="0"/>
              <a:t> hnědého a černého uhlí, …</a:t>
            </a:r>
          </a:p>
          <a:p>
            <a:r>
              <a:rPr lang="cs-CZ" dirty="0" smtClean="0"/>
              <a:t>Orientace na zbrojní průmysl (Zbrojovka Brno).</a:t>
            </a:r>
          </a:p>
          <a:p>
            <a:r>
              <a:rPr lang="cs-CZ" dirty="0" smtClean="0"/>
              <a:t>Zásahy do krajiny, životního prostředí – nerespektování základních </a:t>
            </a:r>
            <a:r>
              <a:rPr lang="cs-CZ" dirty="0" err="1" smtClean="0"/>
              <a:t>enviromentálních</a:t>
            </a:r>
            <a:r>
              <a:rPr lang="cs-CZ" dirty="0" smtClean="0"/>
              <a:t> zásad.</a:t>
            </a:r>
          </a:p>
          <a:p>
            <a:r>
              <a:rPr lang="cs-CZ" dirty="0" smtClean="0"/>
              <a:t>Deformovaný trh, nedostatek spotřebního zboží.</a:t>
            </a:r>
          </a:p>
          <a:p>
            <a:r>
              <a:rPr lang="cs-CZ" dirty="0" smtClean="0"/>
              <a:t>Úplatky, korupce, „podpultové“ zboží.</a:t>
            </a:r>
          </a:p>
          <a:p>
            <a:r>
              <a:rPr lang="cs-CZ" dirty="0" smtClean="0"/>
              <a:t>Rozvoj „šedé“ ekonomiky – „veksláci“, nezákonný obchod s valutami.</a:t>
            </a:r>
          </a:p>
          <a:p>
            <a:r>
              <a:rPr lang="cs-CZ" dirty="0" smtClean="0"/>
              <a:t>Umělé zásahy státu do ekonomiky.</a:t>
            </a:r>
          </a:p>
          <a:p>
            <a:r>
              <a:rPr lang="cs-CZ" dirty="0" smtClean="0"/>
              <a:t>Snaha socialistického hospodářství přiblížit se západním ekonomikám = </a:t>
            </a:r>
            <a:r>
              <a:rPr lang="cs-CZ" dirty="0" err="1" smtClean="0"/>
              <a:t>chozrasčot</a:t>
            </a:r>
            <a:r>
              <a:rPr lang="cs-CZ" dirty="0" smtClean="0"/>
              <a:t> = </a:t>
            </a:r>
            <a:r>
              <a:rPr lang="cs-CZ" dirty="0" err="1" smtClean="0"/>
              <a:t>chozjástvěnnyj</a:t>
            </a:r>
            <a:r>
              <a:rPr lang="cs-CZ" dirty="0" smtClean="0"/>
              <a:t> </a:t>
            </a:r>
            <a:r>
              <a:rPr lang="cs-CZ" dirty="0" err="1" smtClean="0"/>
              <a:t>rasčót</a:t>
            </a:r>
            <a:r>
              <a:rPr lang="cs-CZ" dirty="0" smtClean="0"/>
              <a:t> – snaha zajistit rentabilitu výroby a finančně porovnávat náklady a zisky.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33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Logo Tuzexu, sítě valutových obchodů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2731" y="2770188"/>
            <a:ext cx="3538537" cy="3538537"/>
          </a:xfrm>
        </p:spPr>
      </p:pic>
    </p:spTree>
    <p:extLst>
      <p:ext uri="{BB962C8B-B14F-4D97-AF65-F5344CB8AC3E}">
        <p14:creationId xmlns:p14="http://schemas.microsoft.com/office/powerpoint/2010/main" val="340283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92696"/>
            <a:ext cx="7315200" cy="115409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Brigády socialistické práce – forma hospodářského soutěžení na pracovištích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2" y="2060848"/>
            <a:ext cx="7066066" cy="4248472"/>
          </a:xfrm>
        </p:spPr>
      </p:pic>
    </p:spTree>
    <p:extLst>
      <p:ext uri="{BB962C8B-B14F-4D97-AF65-F5344CB8AC3E}">
        <p14:creationId xmlns:p14="http://schemas.microsoft.com/office/powerpoint/2010/main" val="1777065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Panelová sídliště, symbol socialistické bytové výstavby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36218" y="2770188"/>
            <a:ext cx="5271563" cy="3538537"/>
          </a:xfrm>
        </p:spPr>
      </p:pic>
    </p:spTree>
    <p:extLst>
      <p:ext uri="{BB962C8B-B14F-4D97-AF65-F5344CB8AC3E}">
        <p14:creationId xmlns:p14="http://schemas.microsoft.com/office/powerpoint/2010/main" val="1550476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FROZTBYTE.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cs.wikipedia.org/wiki/Soubor:Flag_of_Comecon.svg</a:t>
            </a:r>
            <a:endParaRPr lang="cs-CZ" dirty="0" smtClean="0"/>
          </a:p>
          <a:p>
            <a:r>
              <a:rPr lang="cs-CZ" dirty="0"/>
              <a:t>STRELNIKOV.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3"/>
              </a:rPr>
              <a:t>http://cs.wikipedia.org/wiki/Soubor:Comecon_30th_anniversary._USSR_stamp._</a:t>
            </a:r>
            <a:r>
              <a:rPr lang="cs-CZ" dirty="0" smtClean="0">
                <a:hlinkClick r:id="rId3"/>
              </a:rPr>
              <a:t>1979.jpg</a:t>
            </a:r>
            <a:endParaRPr lang="cs-CZ" dirty="0" smtClean="0"/>
          </a:p>
          <a:p>
            <a:r>
              <a:rPr lang="cs-CZ" dirty="0"/>
              <a:t>RI91.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4"/>
              </a:rPr>
              <a:t>http://commons.wikimedia.org/wiki/File:Tuzex_-_</a:t>
            </a:r>
            <a:r>
              <a:rPr lang="cs-CZ" dirty="0" smtClean="0">
                <a:hlinkClick r:id="rId4"/>
              </a:rPr>
              <a:t>logo.svg</a:t>
            </a:r>
            <a:endParaRPr lang="cs-CZ" dirty="0" smtClean="0"/>
          </a:p>
          <a:p>
            <a:r>
              <a:rPr lang="cs-CZ" dirty="0"/>
              <a:t>ERWINPOSPISIL.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cs.wikipedia.org/wiki/Soubor:BSP_1980.jpg</a:t>
            </a:r>
            <a:endParaRPr lang="cs-CZ" dirty="0" smtClean="0"/>
          </a:p>
          <a:p>
            <a:r>
              <a:rPr lang="cs-CZ" dirty="0"/>
              <a:t>CHE.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cs.wikipedia.org/wiki/Soubor:Panel%C3%A1ky.jpg</a:t>
            </a:r>
            <a:endParaRPr lang="cs-CZ" dirty="0" smtClean="0"/>
          </a:p>
          <a:p>
            <a:r>
              <a:rPr lang="cs-CZ" dirty="0"/>
              <a:t>PETR ŠTEFEK.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cs.wikipedia.org/wiki/Soubor:20050111_Nova_hut_Ostrava.jpg</a:t>
            </a:r>
            <a:endParaRPr lang="cs-CZ" dirty="0" smtClean="0"/>
          </a:p>
          <a:p>
            <a:r>
              <a:rPr lang="cs-CZ" dirty="0"/>
              <a:t>WOLFGANG SAUBER. </a:t>
            </a:r>
            <a:r>
              <a:rPr lang="cs-CZ" i="1" dirty="0" err="1"/>
              <a:t>wikipedia</a:t>
            </a:r>
            <a:r>
              <a:rPr lang="cs-CZ" dirty="0"/>
              <a:t> [online]. [cit. 18.11.2013]. Dostupný na WWW: </a:t>
            </a:r>
            <a:r>
              <a:rPr lang="cs-CZ" dirty="0">
                <a:hlinkClick r:id="rId8"/>
              </a:rPr>
              <a:t>http://commons.wikimedia.org/wiki/File:H%C3%B6ritz_Museum_-_</a:t>
            </a:r>
            <a:r>
              <a:rPr lang="cs-CZ" dirty="0" smtClean="0">
                <a:hlinkClick r:id="rId8"/>
              </a:rPr>
              <a:t>Fernseher_Tesla_40001A.jpg</a:t>
            </a:r>
            <a:endParaRPr lang="cs-CZ" dirty="0" smtClean="0"/>
          </a:p>
          <a:p>
            <a:pPr marL="4572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3283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</TotalTime>
  <Words>494</Words>
  <Application>Microsoft Office PowerPoint</Application>
  <PresentationFormat>Předvádění na obrazovce (4:3)</PresentationFormat>
  <Paragraphs>47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Prostor</vt:lpstr>
      <vt:lpstr>Microsoft PowerPoint 97-2003 Presentation</vt:lpstr>
      <vt:lpstr>Prezentace aplikace PowerPoint</vt:lpstr>
      <vt:lpstr>Centrálně řízená – plánovaná ekonomika</vt:lpstr>
      <vt:lpstr>Základní charakteristika</vt:lpstr>
      <vt:lpstr>Vlajka RVHP</vt:lpstr>
      <vt:lpstr>Poštovní známka k 30.výročí RVHP</vt:lpstr>
      <vt:lpstr>Hutnictví, tradiční opora socialistických ekonomik</vt:lpstr>
      <vt:lpstr>Televizor Tesla z 50.let</vt:lpstr>
      <vt:lpstr>Přehled hospodářských plánů v ČSR a ČSSR v letech 1947 - 1990</vt:lpstr>
      <vt:lpstr>Dopady centrálně řízené ekonomiky</vt:lpstr>
      <vt:lpstr>Logo Tuzexu, sítě valutových obchodů</vt:lpstr>
      <vt:lpstr>Brigády socialistické práce – forma hospodářského soutěžení na pracovištích</vt:lpstr>
      <vt:lpstr>Panelová sídliště, symbol socialistické bytové výstavby</vt:lpstr>
      <vt:lpstr>Použité obrázky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Centrálně řízená – plánovaná ekonomika</dc:title>
  <dc:creator>ivan</dc:creator>
  <cp:lastModifiedBy>Iva Herrmannová</cp:lastModifiedBy>
  <cp:revision>11</cp:revision>
  <dcterms:created xsi:type="dcterms:W3CDTF">2013-11-18T16:44:41Z</dcterms:created>
  <dcterms:modified xsi:type="dcterms:W3CDTF">2013-11-24T12:29:00Z</dcterms:modified>
</cp:coreProperties>
</file>