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68" r:id="rId1"/>
  </p:sldMasterIdLst>
  <p:sldIdLst>
    <p:sldId id="276" r:id="rId2"/>
    <p:sldId id="257" r:id="rId3"/>
    <p:sldId id="258" r:id="rId4"/>
    <p:sldId id="266" r:id="rId5"/>
    <p:sldId id="271" r:id="rId6"/>
    <p:sldId id="259" r:id="rId7"/>
    <p:sldId id="275" r:id="rId8"/>
    <p:sldId id="267" r:id="rId9"/>
    <p:sldId id="272" r:id="rId10"/>
    <p:sldId id="260" r:id="rId11"/>
    <p:sldId id="273" r:id="rId12"/>
    <p:sldId id="264" r:id="rId13"/>
    <p:sldId id="265" r:id="rId14"/>
    <p:sldId id="268" r:id="rId15"/>
    <p:sldId id="279" r:id="rId16"/>
    <p:sldId id="277" r:id="rId17"/>
    <p:sldId id="278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62000" y="3200400"/>
            <a:ext cx="7543800" cy="1524000"/>
          </a:xfrm>
        </p:spPr>
        <p:txBody>
          <a:bodyPr>
            <a:noAutofit/>
          </a:bodyPr>
          <a:lstStyle>
            <a:lvl1pPr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62000" y="4724400"/>
            <a:ext cx="6858000" cy="990600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8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777240" y="0"/>
            <a:ext cx="7543800" cy="304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3276600"/>
            <a:ext cx="7543800" cy="1676400"/>
          </a:xfrm>
        </p:spPr>
        <p:txBody>
          <a:bodyPr anchor="b" anchorCtr="0"/>
          <a:lstStyle>
            <a:lvl1pPr algn="l">
              <a:defRPr sz="54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4953000"/>
            <a:ext cx="6858000" cy="914400"/>
          </a:xfrm>
        </p:spPr>
        <p:txBody>
          <a:bodyPr anchor="t" anchorCtr="0">
            <a:normAutofit/>
          </a:bodyPr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620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609601"/>
            <a:ext cx="3657600" cy="376732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589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589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152" y="609600"/>
            <a:ext cx="3657600" cy="6397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1329264"/>
            <a:ext cx="3657600" cy="3048000"/>
          </a:xfrm>
        </p:spPr>
        <p:txBody>
          <a:bodyPr anchor="t" anchorCtr="0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Straight Connector 10"/>
          <p:cNvCxnSpPr/>
          <p:nvPr/>
        </p:nvCxnSpPr>
        <p:spPr>
          <a:xfrm>
            <a:off x="7589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645152" y="1249362"/>
            <a:ext cx="365760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10866" y="457200"/>
            <a:ext cx="4594934" cy="4114799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1" y="457200"/>
            <a:ext cx="2673657" cy="4114800"/>
          </a:xfrm>
        </p:spPr>
        <p:txBody>
          <a:bodyPr>
            <a:normAutofit/>
          </a:bodyPr>
          <a:lstStyle>
            <a:lvl1pPr marL="0" indent="0">
              <a:buNone/>
              <a:defRPr sz="21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 rot="5400000">
            <a:off x="1677194" y="2514600"/>
            <a:ext cx="3810000" cy="1588"/>
          </a:xfrm>
          <a:prstGeom prst="line">
            <a:avLst/>
          </a:prstGeom>
          <a:ln>
            <a:solidFill>
              <a:schemeClr val="tx2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4572000"/>
            <a:ext cx="6784848" cy="1600200"/>
          </a:xfrm>
        </p:spPr>
        <p:txBody>
          <a:bodyPr anchor="b">
            <a:normAutofit/>
          </a:bodyPr>
          <a:lstStyle>
            <a:lvl1pPr algn="l">
              <a:defRPr sz="5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77240" y="457200"/>
            <a:ext cx="7543800" cy="2895600"/>
          </a:xfrm>
          <a:ln w="6350">
            <a:solidFill>
              <a:schemeClr val="tx2"/>
            </a:solidFill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0392" y="3505200"/>
            <a:ext cx="7391400" cy="804862"/>
          </a:xfrm>
        </p:spPr>
        <p:txBody>
          <a:bodyPr anchor="t" anchorCtr="0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685800"/>
            <a:ext cx="7239000" cy="38862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62000" y="685801"/>
            <a:ext cx="1828800" cy="5410199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90800" y="685801"/>
            <a:ext cx="5715000" cy="4876800"/>
          </a:xfrm>
        </p:spPr>
        <p:txBody>
          <a:bodyPr vert="eaVert" anchor="t" anchorCtr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4572000"/>
            <a:ext cx="6781800" cy="16002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2000" y="685800"/>
            <a:ext cx="7543800" cy="3886200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48400" y="6208776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  <a:latin typeface="+mn-lt"/>
              </a:defRPr>
            </a:lvl1pPr>
          </a:lstStyle>
          <a:p>
            <a:fld id="{B00C7D02-E023-4DED-862D-5BCC2B367E70}" type="datetimeFigureOut">
              <a:rPr lang="cs-CZ" smtClean="0"/>
              <a:pPr/>
              <a:t>30.11.2013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1999" y="6208776"/>
            <a:ext cx="487386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="1">
                <a:solidFill>
                  <a:schemeClr val="tx2">
                    <a:lumMod val="90000"/>
                    <a:lumOff val="1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5687568"/>
            <a:ext cx="762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8100BE3D-7E1A-4700-AFE9-45D1E979AD1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777240" y="0"/>
            <a:ext cx="7543800" cy="381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77240" y="6172200"/>
            <a:ext cx="7543800" cy="2743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69" r:id="rId1"/>
    <p:sldLayoutId id="2147484070" r:id="rId2"/>
    <p:sldLayoutId id="2147484071" r:id="rId3"/>
    <p:sldLayoutId id="2147484072" r:id="rId4"/>
    <p:sldLayoutId id="2147484073" r:id="rId5"/>
    <p:sldLayoutId id="2147484074" r:id="rId6"/>
    <p:sldLayoutId id="2147484075" r:id="rId7"/>
    <p:sldLayoutId id="2147484076" r:id="rId8"/>
    <p:sldLayoutId id="2147484077" r:id="rId9"/>
    <p:sldLayoutId id="2147484078" r:id="rId10"/>
    <p:sldLayoutId id="2147484079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54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94360" indent="-27432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686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4592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901952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8pPr>
      <a:lvl9pPr marL="246888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image" Target="../media/image13.wmf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wmf"/><Relationship Id="rId5" Type="http://schemas.openxmlformats.org/officeDocument/2006/relationships/image" Target="../media/image15.wmf"/><Relationship Id="rId4" Type="http://schemas.openxmlformats.org/officeDocument/2006/relationships/image" Target="../media/image14.jpeg"/><Relationship Id="rId9" Type="http://schemas.openxmlformats.org/officeDocument/2006/relationships/image" Target="../media/image19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7" Type="http://schemas.openxmlformats.org/officeDocument/2006/relationships/image" Target="../media/image39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8.png"/><Relationship Id="rId5" Type="http://schemas.openxmlformats.org/officeDocument/2006/relationships/image" Target="../media/image37.png"/><Relationship Id="rId4" Type="http://schemas.openxmlformats.org/officeDocument/2006/relationships/image" Target="../media/image3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548681"/>
            <a:ext cx="7632848" cy="3046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cs-CZ" sz="1200" smtClean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VY_32_INOVACE_23_BĚŽNÉ DĚTSKÉ NEMOCI_P_HORKÁ</a:t>
            </a:r>
            <a:endParaRPr lang="cs-CZ" sz="1200" dirty="0">
              <a:solidFill>
                <a:schemeClr val="accent1">
                  <a:lumMod val="50000"/>
                </a:schemeClr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35362955"/>
              </p:ext>
            </p:extLst>
          </p:nvPr>
        </p:nvGraphicFramePr>
        <p:xfrm>
          <a:off x="611560" y="980728"/>
          <a:ext cx="7920880" cy="3597865"/>
        </p:xfrm>
        <a:graphic>
          <a:graphicData uri="http://schemas.openxmlformats.org/drawingml/2006/table">
            <a:tbl>
              <a:tblPr firstRow="1" firstCol="1" bandRow="1" bandCol="1">
                <a:tableStyleId>{08FB837D-C827-4EFA-A057-4D05807E0F7C}</a:tableStyleId>
              </a:tblPr>
              <a:tblGrid>
                <a:gridCol w="1998726"/>
                <a:gridCol w="5922154"/>
              </a:tblGrid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Dagmar Horká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Anotace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 seznámí s projevy a léčbou  běžných dětských nemocí.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4839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Sada DUM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Times New Roman"/>
                        </a:rPr>
                        <a:t>Inovace a zkvalitnění výuky  prostřednictvím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Times New Roman"/>
                        </a:rPr>
                        <a:t> ICT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Přírodopis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6574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Očekávaný výstup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Vědět </a:t>
                      </a:r>
                      <a:r>
                        <a:rPr lang="cs-CZ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Times New Roman"/>
                        </a:rPr>
                        <a:t>o vlivu virů a bakterií v přírodě a na člověka</a:t>
                      </a:r>
                    </a:p>
                  </a:txBody>
                  <a:tcPr marL="9525" marR="9525" marT="9525" marB="0" anchor="b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Nemoc,</a:t>
                      </a:r>
                      <a:r>
                        <a:rPr lang="cs-CZ" sz="12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dítě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Aktivita/prezentace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základní školy praktické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vzdělávání -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II. stupeň,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  <a:tr h="32979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Ověřeno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</a:t>
                      </a:r>
                      <a:r>
                        <a:rPr lang="cs-CZ" sz="120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26.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2013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třída  VIII. </a:t>
                      </a:r>
                      <a:r>
                        <a:rPr lang="cs-CZ" sz="12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pracoviště </a:t>
                      </a:r>
                      <a:r>
                        <a:rPr lang="cs-CZ" sz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Komenského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Střední škola, Základní škola a Mateřská škola, Karviná, příspěvková organizace</a:t>
                      </a:r>
                      <a:endParaRPr lang="cs-CZ" sz="11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9525" marR="9525" marT="9525" marB="9525" anchor="ctr"/>
                </a:tc>
              </a:tr>
            </a:tbl>
          </a:graphicData>
        </a:graphic>
      </p:graphicFrame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76903" y="4797152"/>
            <a:ext cx="5592185" cy="118963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384955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Skupina 2"/>
          <p:cNvGrpSpPr/>
          <p:nvPr/>
        </p:nvGrpSpPr>
        <p:grpSpPr>
          <a:xfrm>
            <a:off x="683568" y="1124744"/>
            <a:ext cx="8316564" cy="3416320"/>
            <a:chOff x="683568" y="1124744"/>
            <a:chExt cx="8316564" cy="3416320"/>
          </a:xfrm>
        </p:grpSpPr>
        <p:sp>
          <p:nvSpPr>
            <p:cNvPr id="2" name="TextovéPole 1"/>
            <p:cNvSpPr txBox="1"/>
            <p:nvPr/>
          </p:nvSpPr>
          <p:spPr>
            <a:xfrm>
              <a:off x="683568" y="1124744"/>
              <a:ext cx="6768752" cy="34163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5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BĚŽNÁ ONEMOCNĚNÍ DĚTSKÉHO </a:t>
              </a:r>
            </a:p>
            <a:p>
              <a:r>
                <a:rPr lang="cs-CZ" sz="54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VĚKU</a:t>
              </a:r>
              <a:endParaRPr lang="cs-CZ" sz="54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904507" y="1124744"/>
              <a:ext cx="3095625" cy="30956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71145370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800588"/>
            <a:ext cx="477085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INFEKČNÍ</a:t>
            </a:r>
            <a:r>
              <a:rPr lang="cs-CZ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NEMOCI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2204864"/>
            <a:ext cx="63367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Jsou způsobené:</a:t>
            </a:r>
          </a:p>
          <a:p>
            <a:endParaRPr lang="cs-CZ" sz="3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viry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bakteriemi</a:t>
            </a:r>
            <a:endParaRPr lang="cs-CZ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3" name="Picture 3" descr="C:\Users\horka\AppData\Local\Microsoft\Windows\Temporary Internet Files\Content.IE5\06O7UY0I\MC9004387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2204864"/>
            <a:ext cx="4176464" cy="31323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0648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1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7321777"/>
              </p:ext>
            </p:extLst>
          </p:nvPr>
        </p:nvGraphicFramePr>
        <p:xfrm>
          <a:off x="611560" y="620688"/>
          <a:ext cx="7920880" cy="4968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384376"/>
                <a:gridCol w="4536504"/>
              </a:tblGrid>
              <a:tr h="2103120">
                <a:tc>
                  <a:txBody>
                    <a:bodyPr/>
                    <a:lstStyle/>
                    <a:p>
                      <a:endParaRPr lang="cs-CZ" sz="4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Chřipka</a:t>
                      </a:r>
                    </a:p>
                    <a:p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44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Spála</a:t>
                      </a:r>
                    </a:p>
                    <a:p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Zarděnky</a:t>
                      </a:r>
                    </a:p>
                    <a:p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Příušnice</a:t>
                      </a:r>
                    </a:p>
                    <a:p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Angína</a:t>
                      </a:r>
                    </a:p>
                    <a:p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44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Plané neštovice</a:t>
                      </a:r>
                      <a:endParaRPr lang="cs-CZ" sz="44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9520889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88154"/>
            <a:ext cx="2809875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883296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angína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538" y="813908"/>
            <a:ext cx="1937925" cy="15140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139952" y="2358129"/>
            <a:ext cx="16561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chřipkový virus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3789040"/>
            <a:ext cx="2663957" cy="19979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502099" y="3384176"/>
            <a:ext cx="33843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dítě s projevy příušnic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6733" y="3611302"/>
            <a:ext cx="1985067" cy="20051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755576" y="5713543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dítě s planými neštovicemi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2962" y="648466"/>
            <a:ext cx="1161107" cy="17637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12090" y="2542795"/>
            <a:ext cx="18363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kůže s projevy zarděnek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3284984"/>
            <a:ext cx="1294581" cy="17261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3813151" y="5116542"/>
            <a:ext cx="179863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spála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16898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764704"/>
            <a:ext cx="504056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KOŽNÍ ONEMOCNĚNÍ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091" r="24490"/>
          <a:stretch/>
        </p:blipFill>
        <p:spPr bwMode="auto">
          <a:xfrm>
            <a:off x="7164288" y="615961"/>
            <a:ext cx="1334488" cy="2208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2852936"/>
            <a:ext cx="6984776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postihují jakoukoliv část těla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projevují se svěděním pokožky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sz="4000" dirty="0">
                <a:latin typeface="Arial" panose="020B0604020202020204" pitchFamily="34" charset="0"/>
                <a:cs typeface="Arial" panose="020B0604020202020204" pitchFamily="34" charset="0"/>
              </a:rPr>
              <a:t>na kůži </a:t>
            </a:r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se mohou objevit skvrny 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33382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05450" y="404664"/>
            <a:ext cx="7632848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Kůže je bariérou proti pronikání choroboplodných zárodků do těla.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Při této ochranné funkci má důležitý význam </a:t>
            </a: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vitamin A.</a:t>
            </a:r>
          </a:p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Zdroj vitaminu A: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játra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mléčné výrobky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zelená, červená nebo oranžová </a:t>
            </a:r>
          </a:p>
          <a:p>
            <a:r>
              <a:rPr lang="cs-CZ" sz="20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zelenina a ovoce </a:t>
            </a:r>
            <a:endParaRPr lang="cs-CZ" sz="20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50" name="Picture 2" descr="C:\Users\horka\AppData\Local\Microsoft\Windows\Temporary Internet Files\Content.IE5\1DTUJZ8Y\MP900387863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54" t="8694" r="12829" b="13043"/>
          <a:stretch/>
        </p:blipFill>
        <p:spPr bwMode="auto">
          <a:xfrm>
            <a:off x="827584" y="4025989"/>
            <a:ext cx="1119661" cy="15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horka\AppData\Local\Microsoft\Windows\Temporary Internet Files\Content.IE5\1ETLW2XI\MC90038303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23214" y="3444132"/>
            <a:ext cx="1815084" cy="14292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horka\AppData\Local\Microsoft\Windows\Temporary Internet Files\Content.IE5\1DTUJZ8Y\MP900387856[1].jpg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48" t="22653" r="5682" b="12033"/>
          <a:stretch/>
        </p:blipFill>
        <p:spPr bwMode="auto">
          <a:xfrm>
            <a:off x="2416248" y="4896800"/>
            <a:ext cx="2070068" cy="11417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horka\AppData\Local\Microsoft\Windows\Temporary Internet Files\Content.IE5\1DTUJZ8Y\MC9003470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63330" y="1790604"/>
            <a:ext cx="1844345" cy="1491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horka\AppData\Local\Microsoft\Windows\Temporary Internet Files\Content.IE5\OD4RZ2VE\MC900030169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0452" y="4896800"/>
            <a:ext cx="1114622" cy="11551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horka\AppData\Local\Microsoft\Windows\Temporary Internet Files\Content.IE5\1DTUJZ8Y\MP900387898[1].jpg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500" t="15784" r="13827" b="14687"/>
          <a:stretch/>
        </p:blipFill>
        <p:spPr bwMode="auto">
          <a:xfrm>
            <a:off x="6794758" y="5083997"/>
            <a:ext cx="1512917" cy="1018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6" name="Picture 2" descr="http://ts3.mm.bing.net/th?id=H.4640425600091582&amp;w=201&amp;h=149&amp;c=7&amp;rs=1&amp;pid=1.7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267744" y="2924944"/>
            <a:ext cx="1914525" cy="1419226"/>
          </a:xfrm>
          <a:prstGeom prst="rect">
            <a:avLst/>
          </a:prstGeom>
          <a:noFill/>
        </p:spPr>
      </p:pic>
      <p:pic>
        <p:nvPicPr>
          <p:cNvPr id="11267" name="Picture 3" descr="C:\Users\Emil\AppData\Local\Microsoft\Windows\Temporary Internet Files\Content.IE5\NA3V8QFQ\MC900347095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4499992" y="2996952"/>
            <a:ext cx="1829714" cy="131582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11935836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2" dur="500"/>
                                        <p:tgtEl>
                                          <p:spTgt spid="112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7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1350286"/>
              </p:ext>
            </p:extLst>
          </p:nvPr>
        </p:nvGraphicFramePr>
        <p:xfrm>
          <a:off x="539552" y="548680"/>
          <a:ext cx="7920880" cy="56692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960440"/>
                <a:gridCol w="3960440"/>
              </a:tblGrid>
              <a:tr h="3068634">
                <a:tc>
                  <a:txBody>
                    <a:bodyPr/>
                    <a:lstStyle/>
                    <a:p>
                      <a:r>
                        <a:rPr lang="cs-CZ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Bradavice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u="none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jsou způsobené virovou infekcí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u="none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virus se přenáší dotekem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s-CZ" u="none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cs-CZ" u="none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u="none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u="none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odstranění u dermatologa</a:t>
                      </a: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Svrab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 to infekční nemoc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parazit</a:t>
                      </a: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- </a:t>
                      </a:r>
                      <a:r>
                        <a:rPr lang="cs-CZ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ZÁKOŽKA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SVRABOVÁ</a:t>
                      </a:r>
                      <a:endParaRPr lang="cs-CZ" dirty="0" smtClean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objevují se pupínky </a:t>
                      </a:r>
                      <a:b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skvrny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nepříjemné svědění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masti</a:t>
                      </a: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předepsané kožním lékařem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nutno vyvařit ložní prádlo </a:t>
                      </a:r>
                      <a:br>
                        <a:rPr lang="cs-CZ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baseline="0" dirty="0" smtClean="0">
                          <a:solidFill>
                            <a:srgbClr val="FF0000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 ručníky</a:t>
                      </a:r>
                      <a:endParaRPr lang="cs-CZ" dirty="0">
                        <a:solidFill>
                          <a:srgbClr val="FF0000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u="sng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Lupénka</a:t>
                      </a:r>
                      <a:r>
                        <a:rPr lang="cs-CZ" u="sng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není způsobená virem ani bakterií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 těle se objevují místa pokrytá šupinkami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(oblast kolem a loktů)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krémy, masti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injekce, tablety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sng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Akné 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období puberty (hormonální vliv)</a:t>
                      </a:r>
                    </a:p>
                    <a:p>
                      <a:pPr marL="285750" marR="0" lvl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kumimoji="0" lang="cs-CZ" sz="18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zvýšená tvorba mazu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čištění postižených oblastí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těžké formy - léky</a:t>
                      </a:r>
                    </a:p>
                    <a:p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solidFill>
                      <a:srgbClr val="0070C0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9720549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66755"/>
            <a:ext cx="1428750" cy="204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3253129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bradavice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9554" y="1071563"/>
            <a:ext cx="2276671" cy="278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049554" y="4005064"/>
            <a:ext cx="306875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zadní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část těla napadená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psoriázou – lupénkou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35191" y="2791464"/>
            <a:ext cx="83150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svrab</a:t>
            </a:r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217609" y="5495020"/>
            <a:ext cx="10024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akné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1758" y="1196752"/>
            <a:ext cx="2126283" cy="1594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230" y="3650582"/>
            <a:ext cx="3318665" cy="22622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1286409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617743"/>
            <a:ext cx="4728145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OČNÍ ONEMOCNĚNÍ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000" b="18447"/>
          <a:stretch/>
        </p:blipFill>
        <p:spPr bwMode="auto">
          <a:xfrm>
            <a:off x="5613704" y="692696"/>
            <a:ext cx="3095625" cy="1967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75620" y="3337077"/>
            <a:ext cx="7884811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Příčinou zánětu očí je </a:t>
            </a:r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infekce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nebo </a:t>
            </a:r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alergie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800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 zánětu se objevuje hnis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cs-CZ" sz="2800" dirty="0" smtClean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 alergie se objevuje otok očí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( způsobený kosmetikou, pylem …).</a:t>
            </a:r>
          </a:p>
          <a:p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Prvními příznaky je svědění a pocit tlaku ve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víčku.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89632" y="4280322"/>
            <a:ext cx="647188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477302" y="1941182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Oční lékař - oftalmolog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063"/>
          <a:stretch/>
        </p:blipFill>
        <p:spPr bwMode="auto">
          <a:xfrm>
            <a:off x="689632" y="1898247"/>
            <a:ext cx="692689" cy="7788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0907455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79923"/>
            <a:ext cx="2740010" cy="16851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14689" y="4025980"/>
            <a:ext cx="274001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defRPr/>
            </a:pPr>
            <a:r>
              <a:rPr lang="cs-CZ" sz="1600" dirty="0">
                <a:latin typeface="Arial" panose="020B0604020202020204" pitchFamily="34" charset="0"/>
                <a:cs typeface="Arial" panose="020B0604020202020204" pitchFamily="34" charset="0"/>
              </a:rPr>
              <a:t>ukázka zánětu spojivek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9522" y="4725144"/>
            <a:ext cx="1524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60066375"/>
              </p:ext>
            </p:extLst>
          </p:nvPr>
        </p:nvGraphicFramePr>
        <p:xfrm>
          <a:off x="741900" y="548680"/>
          <a:ext cx="7502508" cy="36576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751254"/>
                <a:gridCol w="3751254"/>
              </a:tblGrid>
              <a:tr h="331236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Ječné zrno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akutní hnisavý zánět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projevuje se svěděním a pocitu</a:t>
                      </a: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tlaku ve víčku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cs-CZ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cs-CZ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Wingdings" panose="05000000000000000000" pitchFamily="2" charset="2"/>
                        <a:buChar char="Ø"/>
                        <a:tabLst/>
                        <a:defRPr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podávání antibiotik k zastavení šíření infekce</a:t>
                      </a:r>
                    </a:p>
                    <a:p>
                      <a:pPr marL="285750" marR="0" indent="-28575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cs-CZ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Zánět spojivek</a:t>
                      </a:r>
                    </a:p>
                    <a:p>
                      <a:endParaRPr lang="cs-CZ" sz="180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může být infekční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může vzniknout v souvislosti </a:t>
                      </a: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/>
                      </a:r>
                      <a:b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 </a:t>
                      </a:r>
                      <a:r>
                        <a:rPr lang="cs-CZ" sz="180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alergiemi</a:t>
                      </a: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nebo drážděním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projevuje se pálením, svěděním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s-CZ" sz="1800" baseline="0" dirty="0" smtClean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Léčba: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Ø"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infekční původ – oční masti nebo kapky</a:t>
                      </a:r>
                    </a:p>
                    <a:p>
                      <a:pPr marL="285750" indent="-285750" algn="l">
                        <a:buFont typeface="Wingdings" panose="05000000000000000000" pitchFamily="2" charset="2"/>
                        <a:buChar char="Ø"/>
                      </a:pP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 alergie – konzultace </a:t>
                      </a:r>
                      <a:b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</a:br>
                      <a:r>
                        <a:rPr lang="cs-CZ" sz="1800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 alergologem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s-CZ" sz="18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Obdélník 5"/>
          <p:cNvSpPr/>
          <p:nvPr/>
        </p:nvSpPr>
        <p:spPr>
          <a:xfrm>
            <a:off x="741900" y="4195257"/>
            <a:ext cx="124906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ječné </a:t>
            </a:r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zrno</a:t>
            </a:r>
          </a:p>
        </p:txBody>
      </p:sp>
    </p:spTree>
    <p:extLst>
      <p:ext uri="{BB962C8B-B14F-4D97-AF65-F5344CB8AC3E}">
        <p14:creationId xmlns:p14="http://schemas.microsoft.com/office/powerpoint/2010/main" val="36613508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7"/>
          <p:cNvGrpSpPr/>
          <p:nvPr/>
        </p:nvGrpSpPr>
        <p:grpSpPr>
          <a:xfrm>
            <a:off x="611560" y="458625"/>
            <a:ext cx="7920161" cy="2008910"/>
            <a:chOff x="611560" y="458625"/>
            <a:chExt cx="7920161" cy="2008910"/>
          </a:xfrm>
        </p:grpSpPr>
        <p:sp>
          <p:nvSpPr>
            <p:cNvPr id="2" name="TextovéPole 1"/>
            <p:cNvSpPr txBox="1"/>
            <p:nvPr/>
          </p:nvSpPr>
          <p:spPr>
            <a:xfrm>
              <a:off x="611560" y="548680"/>
              <a:ext cx="4104456" cy="13234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4000" dirty="0" smtClean="0">
                  <a:latin typeface="Arial" panose="020B0604020202020204" pitchFamily="34" charset="0"/>
                  <a:cs typeface="Arial" panose="020B0604020202020204" pitchFamily="34" charset="0"/>
                </a:rPr>
                <a:t>UŠNÍ ONEMOCNĚNÍ</a:t>
              </a:r>
              <a:endParaRPr lang="cs-CZ" sz="4000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  <p:pic>
          <p:nvPicPr>
            <p:cNvPr id="3074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t="17553" b="17553"/>
            <a:stretch/>
          </p:blipFill>
          <p:spPr bwMode="auto">
            <a:xfrm>
              <a:off x="5436096" y="458625"/>
              <a:ext cx="3095625" cy="200891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3" name="TextovéPole 2"/>
          <p:cNvSpPr txBox="1"/>
          <p:nvPr/>
        </p:nvSpPr>
        <p:spPr>
          <a:xfrm>
            <a:off x="611560" y="2699577"/>
            <a:ext cx="26133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anose="020B0604020202020204" pitchFamily="34" charset="0"/>
                <a:cs typeface="Arial" panose="020B0604020202020204" pitchFamily="34" charset="0"/>
              </a:rPr>
              <a:t>Zánět středního ucha</a:t>
            </a:r>
            <a:endParaRPr lang="cs-CZ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8498" y="3175808"/>
            <a:ext cx="604867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je to bolestivé onemocnění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projevuje se tlakem v uchu nebo zalehlostí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bývá doprovázeno teplotou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viry nebo bakterie se do ucha dostávají nosem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653136"/>
            <a:ext cx="756489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Léčba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některých případech </a:t>
            </a:r>
            <a:r>
              <a:rPr lang="cs-CZ" dirty="0" smtClean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lékař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 propíchne bubínek – dojte k výtoku hnisu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léčba antibiotiky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/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793828"/>
            <a:ext cx="695325" cy="7810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502055" y="1815021"/>
            <a:ext cx="4294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Otorinolaryngologie - ORL</a:t>
            </a:r>
          </a:p>
          <a:p>
            <a:r>
              <a:rPr lang="cs-CZ" dirty="0">
                <a:latin typeface="Arial" panose="020B0604020202020204" pitchFamily="34" charset="0"/>
                <a:cs typeface="Arial" panose="020B0604020202020204" pitchFamily="34" charset="0"/>
              </a:rPr>
              <a:t>ušní, nosní, krční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oddělení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68805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446449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" panose="020B0604020202020204" pitchFamily="34" charset="0"/>
                <a:cs typeface="Arial" panose="020B0604020202020204" pitchFamily="34" charset="0"/>
              </a:rPr>
              <a:t>ONEMOCNĚNÍ ÚST</a:t>
            </a:r>
            <a:endParaRPr lang="cs-CZ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24" b="16755"/>
          <a:stretch/>
        </p:blipFill>
        <p:spPr bwMode="auto">
          <a:xfrm>
            <a:off x="5148064" y="924453"/>
            <a:ext cx="2736304" cy="1792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4" name="Skupina 3"/>
          <p:cNvGrpSpPr/>
          <p:nvPr/>
        </p:nvGrpSpPr>
        <p:grpSpPr>
          <a:xfrm>
            <a:off x="539552" y="2275286"/>
            <a:ext cx="3581335" cy="781050"/>
            <a:chOff x="539552" y="2275286"/>
            <a:chExt cx="3581335" cy="781050"/>
          </a:xfrm>
        </p:grpSpPr>
        <p:pic>
          <p:nvPicPr>
            <p:cNvPr id="1026" name="Picture 2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2275286"/>
              <a:ext cx="695325" cy="781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3" name="TextovéPole 2"/>
            <p:cNvSpPr txBox="1"/>
            <p:nvPr/>
          </p:nvSpPr>
          <p:spPr>
            <a:xfrm>
              <a:off x="1371416" y="2347958"/>
              <a:ext cx="274947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mtClean="0">
                  <a:latin typeface="Arial" panose="020B0604020202020204" pitchFamily="34" charset="0"/>
                  <a:cs typeface="Arial" panose="020B0604020202020204" pitchFamily="34" charset="0"/>
                </a:rPr>
                <a:t>Stomatolog - </a:t>
              </a:r>
              <a:r>
                <a:rPr lang="cs-CZ" dirty="0" smtClean="0">
                  <a:latin typeface="Arial" panose="020B0604020202020204" pitchFamily="34" charset="0"/>
                  <a:cs typeface="Arial" panose="020B0604020202020204" pitchFamily="34" charset="0"/>
                </a:rPr>
                <a:t>zubní lékař </a:t>
              </a:r>
              <a:endParaRPr lang="cs-CZ" dirty="0">
                <a:latin typeface="Arial" panose="020B0604020202020204" pitchFamily="34" charset="0"/>
                <a:cs typeface="Arial" panose="020B0604020202020204" pitchFamily="34" charset="0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523012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10452598"/>
              </p:ext>
            </p:extLst>
          </p:nvPr>
        </p:nvGraphicFramePr>
        <p:xfrm>
          <a:off x="611560" y="548680"/>
          <a:ext cx="7776864" cy="3708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3888432"/>
                <a:gridCol w="3888432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Afty</a:t>
                      </a:r>
                      <a:r>
                        <a:rPr lang="cs-CZ" dirty="0" smtClean="0"/>
                        <a:t>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             </a:t>
                      </a:r>
                      <a:r>
                        <a:rPr lang="cs-CZ" baseline="0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cs-CZ" dirty="0" smtClean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Opar</a:t>
                      </a:r>
                      <a:endParaRPr lang="cs-CZ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361" y="4258638"/>
            <a:ext cx="1848205" cy="1800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48072" y="948690"/>
            <a:ext cx="3995936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Arial"/>
              <a:buChar char="•"/>
            </a:pP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infekce způsobená viry</a:t>
            </a:r>
          </a:p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 to bolestivé onemocnění</a:t>
            </a:r>
          </a:p>
          <a:p>
            <a:pPr lvl="0">
              <a:buFont typeface="Arial"/>
              <a:buChar char="•"/>
            </a:pPr>
            <a:r>
              <a:rPr lang="cs-CZ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objevují se puchýřky uvnitř dutiny   </a:t>
            </a:r>
            <a:b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ústní</a:t>
            </a:r>
          </a:p>
          <a:p>
            <a:pPr lvl="0"/>
            <a:endParaRPr lang="cs-CZ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Léčba</a:t>
            </a:r>
            <a:r>
              <a:rPr lang="cs-CZ" b="1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bylinné ústní vody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výplachy heřmánkem</a:t>
            </a:r>
          </a:p>
          <a:p>
            <a:pPr marL="285750" lvl="0" indent="-285750">
              <a:buFont typeface="Wingdings" panose="05000000000000000000" pitchFamily="2" charset="2"/>
              <a:buChar char="Ø"/>
            </a:pPr>
            <a:r>
              <a:rPr lang="cs-CZ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nejlépe poradí zubní lékař</a:t>
            </a:r>
            <a:endParaRPr lang="cs-CZ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460535" y="948690"/>
            <a:ext cx="2808337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infekce způsobená viry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v oblasti obličeje je nejčastěji na rtech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cs-CZ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Léčba: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speciální náplasti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krémy, mastičky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dodržování ústní hygieny, po odeznění příznaků vyměnit zubní kartáček</a:t>
            </a:r>
          </a:p>
          <a:p>
            <a:endParaRPr lang="cs-CZ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51585" y="4092124"/>
            <a:ext cx="1788321" cy="19575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609622"/>
            <a:ext cx="1800200" cy="13439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309773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077" t="31231" r="26308" b="31231"/>
          <a:stretch/>
        </p:blipFill>
        <p:spPr bwMode="auto">
          <a:xfrm>
            <a:off x="755576" y="1124744"/>
            <a:ext cx="1381125" cy="1162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483768" y="476672"/>
            <a:ext cx="39604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Popiš, jak probíhá vyšetření u lékaře.</a:t>
            </a:r>
            <a:endParaRPr lang="cs-CZ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228" y="2804739"/>
            <a:ext cx="1619820" cy="16198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077" b="17384"/>
          <a:stretch/>
        </p:blipFill>
        <p:spPr bwMode="auto">
          <a:xfrm>
            <a:off x="3209125" y="1464376"/>
            <a:ext cx="2509725" cy="1644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54" r="15132"/>
          <a:stretch/>
        </p:blipFill>
        <p:spPr bwMode="auto">
          <a:xfrm>
            <a:off x="6509787" y="1256926"/>
            <a:ext cx="2127151" cy="3095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769" r="15846"/>
          <a:stretch/>
        </p:blipFill>
        <p:spPr bwMode="auto">
          <a:xfrm>
            <a:off x="2483768" y="3457292"/>
            <a:ext cx="1464718" cy="205186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4132" b="17692"/>
          <a:stretch/>
        </p:blipFill>
        <p:spPr bwMode="auto">
          <a:xfrm>
            <a:off x="4428584" y="4106399"/>
            <a:ext cx="2057544" cy="1402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146624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1104419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PADAWAN</a:t>
            </a:r>
            <a:r>
              <a:rPr lang="cs-CZ" sz="1200" dirty="0"/>
              <a:t>. </a:t>
            </a:r>
            <a:r>
              <a:rPr lang="cs-CZ" sz="1200" i="1" dirty="0"/>
              <a:t>http://cs.wikipedia.org/wiki/Soubor:Aphthe_Unterlippe.jpg</a:t>
            </a:r>
            <a:r>
              <a:rPr lang="cs-CZ" sz="1200" dirty="0"/>
              <a:t> [online]. [cit. 24.11.2013]. Dostupný na WWW: http://upload.wikimedia.org/wikipedia/commons/2/21/Aphthe_Unterlippe.jpg 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827420"/>
            <a:ext cx="609462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Zdroj: 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2109627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MICHAELBLADON. </a:t>
            </a:r>
            <a:r>
              <a:rPr lang="cs-CZ" sz="1200" i="1" dirty="0"/>
              <a:t>http://cs.wikipedia.org/wiki/Soubor:Tonsillitis.jpg</a:t>
            </a:r>
            <a:r>
              <a:rPr lang="cs-CZ" sz="1200" dirty="0"/>
              <a:t> [online]. [cit. 24.11.2013]. Dostupný na WWW: hhttp://upload.wikimedia.org/wikipedia/commons/thumb/9/95/Tonsillitis.jpg/787px-Tonsillitis.jpg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683568" y="1528728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CDC/ DR. ERSKINE PALMER. </a:t>
            </a:r>
            <a:r>
              <a:rPr lang="cs-CZ" sz="1200" i="1" dirty="0"/>
              <a:t>http://cs.wikipedia.org/wiki/Soubor:Influenza_A_-_late_passage.jpg</a:t>
            </a:r>
            <a:r>
              <a:rPr lang="cs-CZ" sz="1200" dirty="0"/>
              <a:t> [online]. [cit. 24.11.2013]. Dostupný na WWW: http://upload.wikimedia.org/wikipedia/commons/thumb/7/7f/Influenza_A_-_late_passage.jpg/768px-Influenza_A_-_late_passage.jpg </a:t>
            </a:r>
          </a:p>
        </p:txBody>
      </p:sp>
      <p:sp>
        <p:nvSpPr>
          <p:cNvPr id="6" name="Obdélník 5"/>
          <p:cNvSpPr/>
          <p:nvPr/>
        </p:nvSpPr>
        <p:spPr>
          <a:xfrm>
            <a:off x="683568" y="2571292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CDC/NIP/BARBARA RICE. </a:t>
            </a:r>
            <a:r>
              <a:rPr lang="cs-CZ" sz="1200" i="1" dirty="0"/>
              <a:t>http://cs.wikipedia.org/wiki/Soubor:Mumps_PHIL_130_lores.jpg</a:t>
            </a:r>
            <a:r>
              <a:rPr lang="cs-CZ" sz="1200" dirty="0"/>
              <a:t> [online]. [cit. 24.11.2013]. Dostupný na WWW: http://upload.wikimedia.org/wikipedia/commons/8/80/Mumps_PHIL_130_lores.jpg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683568" y="3032957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1200" dirty="0">
                <a:solidFill>
                  <a:prstClr val="black"/>
                </a:solidFill>
              </a:rPr>
              <a:t>THOMAS NETSCH. </a:t>
            </a:r>
            <a:r>
              <a:rPr lang="cs-CZ" sz="1200" i="1" dirty="0">
                <a:solidFill>
                  <a:prstClr val="black"/>
                </a:solidFill>
              </a:rPr>
              <a:t>http://cs.wikipedia.org/wiki/Soubor:Windpocken.jpg</a:t>
            </a:r>
            <a:r>
              <a:rPr lang="cs-CZ" sz="1200" dirty="0">
                <a:solidFill>
                  <a:prstClr val="black"/>
                </a:solidFill>
              </a:rPr>
              <a:t> [online]. [cit. 24.11.2013]. Dostupný na WWW: http://upload.wikimedia.org/wikipedia/commons/thumb/4/4e/Windpocken.jpg/594px-Windpocken.jpg </a:t>
            </a:r>
          </a:p>
        </p:txBody>
      </p:sp>
      <p:sp>
        <p:nvSpPr>
          <p:cNvPr id="8" name="Obdélník 7"/>
          <p:cNvSpPr/>
          <p:nvPr/>
        </p:nvSpPr>
        <p:spPr>
          <a:xfrm>
            <a:off x="683568" y="3442486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NEUVEDEN. </a:t>
            </a:r>
            <a:r>
              <a:rPr lang="cs-CZ" sz="1200" i="1" dirty="0"/>
              <a:t>http://cs.wikipedia.org/wiki/Soubor:Rash_of_rubella_on_skin_of_child%27s_back.JPG</a:t>
            </a:r>
            <a:r>
              <a:rPr lang="cs-CZ" sz="1200" dirty="0"/>
              <a:t> [online]. [cit. 24.11.2013]. Dostupný na WWW: http://upload.wikimedia.org/wikipedia/commons/thumb/b/be/Rash_of_rubella_on_skin_of_child%27s_back.JPG/395px-Rash_of_rubella_on_skin_of_child%27s_back.JPG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683568" y="4223668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RAIMAR</a:t>
            </a:r>
            <a:r>
              <a:rPr lang="cs-CZ" sz="1200" dirty="0"/>
              <a:t>. </a:t>
            </a:r>
            <a:r>
              <a:rPr lang="cs-CZ" sz="1200" i="1" dirty="0"/>
              <a:t>http://cs.wikipedia.org/wiki/Soubor:Dornwarzen.jpg</a:t>
            </a:r>
            <a:r>
              <a:rPr lang="cs-CZ" sz="1200" dirty="0"/>
              <a:t> [online]. [cit. 24.11.2013]. Dostupný na WWW: http://upload.wikimedia.org/wikipedia/commons/3/36/Dornwarzen.jpg </a:t>
            </a:r>
          </a:p>
        </p:txBody>
      </p:sp>
      <p:sp>
        <p:nvSpPr>
          <p:cNvPr id="10" name="Obdélník 9"/>
          <p:cNvSpPr/>
          <p:nvPr/>
        </p:nvSpPr>
        <p:spPr>
          <a:xfrm>
            <a:off x="683568" y="4701575"/>
            <a:ext cx="792088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/>
              <a:t>THE WEDNESDAY ISLAND. </a:t>
            </a:r>
            <a:r>
              <a:rPr lang="en-US" sz="1200" i="1" dirty="0"/>
              <a:t>http://cs.wikipedia.org/wiki/Soubor:Psoriasis_on_back.jpg</a:t>
            </a:r>
            <a:r>
              <a:rPr lang="en-US" sz="1200" dirty="0"/>
              <a:t> [online]. [cit. 24.11.2013]. </a:t>
            </a:r>
            <a:r>
              <a:rPr lang="en-US" sz="1200" dirty="0" err="1" smtClean="0"/>
              <a:t>Dostupný</a:t>
            </a:r>
            <a:r>
              <a:rPr lang="cs-CZ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</a:t>
            </a:r>
            <a:r>
              <a:rPr lang="en-US" sz="1200" dirty="0"/>
              <a:t>WWW: http://upload.wikimedia.org/wikipedia/commons/b/b3/Psoriasis_on_back.jpg </a:t>
            </a:r>
            <a:endParaRPr lang="cs-CZ" sz="1200" dirty="0"/>
          </a:p>
        </p:txBody>
      </p:sp>
      <p:sp>
        <p:nvSpPr>
          <p:cNvPr id="11" name="Obdélník 10"/>
          <p:cNvSpPr/>
          <p:nvPr/>
        </p:nvSpPr>
        <p:spPr>
          <a:xfrm>
            <a:off x="683568" y="5163240"/>
            <a:ext cx="784887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NEUVEDEN. </a:t>
            </a:r>
            <a:r>
              <a:rPr lang="cs-CZ" sz="1200" i="1" dirty="0"/>
              <a:t>http://www.wikiskripta.eu/index.php/Soubor:ScabiesD08.JPG</a:t>
            </a:r>
            <a:r>
              <a:rPr lang="cs-CZ" sz="1200" dirty="0"/>
              <a:t> [online]. [cit. 24.11.2013]. Dostupný na WWW: http://upload.wikimedia.org/wikipedia/commons/2/23/ScabiesD08.JPG </a:t>
            </a:r>
          </a:p>
        </p:txBody>
      </p:sp>
    </p:spTree>
    <p:extLst>
      <p:ext uri="{BB962C8B-B14F-4D97-AF65-F5344CB8AC3E}">
        <p14:creationId xmlns:p14="http://schemas.microsoft.com/office/powerpoint/2010/main" val="2896828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39552" y="54868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P33TR. </a:t>
            </a:r>
            <a:r>
              <a:rPr lang="cs-CZ" sz="1200" i="1" dirty="0"/>
              <a:t>http://cs.wikipedia.org/wiki/Soubor:Pink_eye.jpg</a:t>
            </a:r>
            <a:r>
              <a:rPr lang="cs-CZ" sz="1200" dirty="0"/>
              <a:t> [online]. [cit. 24.11.2013]. Dostupný na WWW: http://upload.wikimedia.org/wikipedia/commons/thumb/f/f1/Pink_eye.jpg/800px-Pink_eye.jpg 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1010345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GUILINGKWEK. </a:t>
            </a:r>
            <a:r>
              <a:rPr lang="cs-CZ" sz="1200" i="1" dirty="0"/>
              <a:t>http://www.wikiskripta.eu/index.php/Soubor:Chalazion25pc.jpg</a:t>
            </a:r>
            <a:r>
              <a:rPr lang="cs-CZ" sz="1200" dirty="0"/>
              <a:t> [online]. [cit. 24.11.2013]. Dostupný na WWW: http://upload.wikimedia.org/wikipedia/commons/9/93/Chalazion25pc.jpg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39552" y="1460972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de-DE" sz="1200" dirty="0"/>
              <a:t>THEBLUNDERBUSS. </a:t>
            </a:r>
            <a:r>
              <a:rPr lang="de-DE" sz="1200" i="1" dirty="0"/>
              <a:t>http://www.wikiskripta.eu/index.php/Soubor:Aphtha2.jpg</a:t>
            </a:r>
            <a:r>
              <a:rPr lang="de-DE" sz="1200" dirty="0"/>
              <a:t> [online]. [</a:t>
            </a:r>
            <a:r>
              <a:rPr lang="de-DE" sz="1200" dirty="0" err="1" smtClean="0"/>
              <a:t>cit</a:t>
            </a:r>
            <a:r>
              <a:rPr lang="de-DE" sz="1200" dirty="0" smtClean="0"/>
              <a:t>.</a:t>
            </a:r>
            <a:r>
              <a:rPr lang="cs-CZ" sz="1200" dirty="0" smtClean="0"/>
              <a:t> </a:t>
            </a:r>
            <a:r>
              <a:rPr lang="de-DE" sz="1200" dirty="0" smtClean="0"/>
              <a:t>24.11.2013</a:t>
            </a:r>
            <a:r>
              <a:rPr lang="de-DE" sz="1200" dirty="0"/>
              <a:t>]. </a:t>
            </a:r>
            <a:r>
              <a:rPr lang="de-DE" sz="1200" dirty="0" err="1"/>
              <a:t>Dostupný</a:t>
            </a:r>
            <a:r>
              <a:rPr lang="de-DE" sz="1200" dirty="0"/>
              <a:t> na WWW: http://upload.wikimedia.org/wikipedia/commons/2/2d/Aphtha2.jpg </a:t>
            </a:r>
            <a:endParaRPr lang="cs-CZ" sz="1200" dirty="0"/>
          </a:p>
        </p:txBody>
      </p:sp>
      <p:sp>
        <p:nvSpPr>
          <p:cNvPr id="6" name="Obdélník 5"/>
          <p:cNvSpPr/>
          <p:nvPr/>
        </p:nvSpPr>
        <p:spPr>
          <a:xfrm>
            <a:off x="539552" y="1854325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HENRYART. </a:t>
            </a:r>
            <a:r>
              <a:rPr lang="cs-CZ" sz="1200" i="1" dirty="0"/>
              <a:t>http://cs.wikipedia.org/wiki/Soubor:Akne-jugend.jpg</a:t>
            </a:r>
            <a:r>
              <a:rPr lang="cs-CZ" sz="1200" dirty="0"/>
              <a:t> [online]. [cit. 24.11.2013]. Dostupný na WWW: http://upload.wikimedia.org/wikipedia/commons/4/4b/Akne-jugend.jpg 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2315988"/>
            <a:ext cx="828092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ESTREYA. </a:t>
            </a:r>
            <a:r>
              <a:rPr lang="cs-CZ" sz="1200" i="1" dirty="0"/>
              <a:t>http://www.wikiskripta.eu/index.php?search=opar&amp;title=Speci%C3%A1ln%C3%AD%3AHled%C3%A1n%C3%AD</a:t>
            </a:r>
            <a:r>
              <a:rPr lang="cs-CZ" sz="1200" dirty="0"/>
              <a:t> [online]. [cit. 24.11.2013]. Dostupný na WWW: http://upload.wikimedia.org/wikipedia/commons/thumb/f/fa/Scarlet_fever_2.jpg/450px-Scarlet_fever_2.jpg </a:t>
            </a:r>
          </a:p>
        </p:txBody>
      </p:sp>
      <p:sp>
        <p:nvSpPr>
          <p:cNvPr id="8" name="Obdélník 7"/>
          <p:cNvSpPr/>
          <p:nvPr/>
        </p:nvSpPr>
        <p:spPr>
          <a:xfrm>
            <a:off x="503412" y="2962320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/>
              <a:t>METJU12. </a:t>
            </a:r>
            <a:r>
              <a:rPr lang="cs-CZ" sz="1200" i="1" dirty="0"/>
              <a:t>http://commons.wikimedia.org/wiki/File:Herpes_labialis.jpg?uselang=cs</a:t>
            </a:r>
            <a:r>
              <a:rPr lang="cs-CZ" sz="1200" dirty="0"/>
              <a:t> [online]. [cit. 24.11.2013]. Dostupný na WWW: http://upload.wikimedia.org/wikipedia/commons/b/b2/Herpes_labialis.jpg </a:t>
            </a:r>
          </a:p>
        </p:txBody>
      </p:sp>
      <p:sp>
        <p:nvSpPr>
          <p:cNvPr id="9" name="Obdélník 8"/>
          <p:cNvSpPr/>
          <p:nvPr/>
        </p:nvSpPr>
        <p:spPr>
          <a:xfrm>
            <a:off x="539552" y="3356992"/>
            <a:ext cx="275312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200" dirty="0"/>
              <a:t>http://office.microsoft.com/cs-cz/images</a:t>
            </a:r>
            <a:r>
              <a:rPr lang="cs-CZ" dirty="0"/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2623838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ewsPrint">
  <a:themeElements>
    <a:clrScheme name="Vlastní 7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NewsPrint">
      <a:majorFont>
        <a:latin typeface="Impact"/>
        <a:ea typeface=""/>
        <a:cs typeface=""/>
        <a:font script="Jpan" typeface="HGP創英角ｺﾞｼｯｸUB"/>
        <a:font script="Hang" typeface="HY견고딕"/>
        <a:font script="Hans" typeface="微软雅黑"/>
        <a:font script="Hant" typeface="微軟正黑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imes New Roman"/>
        <a:ea typeface=""/>
        <a:cs typeface=""/>
        <a:font script="Jpan" typeface="ＭＳ Ｐ明朝"/>
        <a:font script="Hang" typeface="바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NewsPrint">
      <a:fillStyleLst>
        <a:solidFill>
          <a:schemeClr val="phClr"/>
        </a:solidFill>
        <a:gradFill rotWithShape="1">
          <a:gsLst>
            <a:gs pos="0">
              <a:schemeClr val="phClr">
                <a:tint val="37000"/>
                <a:hueMod val="100000"/>
                <a:satMod val="200000"/>
                <a:lumMod val="88000"/>
              </a:schemeClr>
            </a:gs>
            <a:gs pos="100000">
              <a:schemeClr val="phClr">
                <a:tint val="53000"/>
                <a:shade val="100000"/>
                <a:hueMod val="100000"/>
                <a:satMod val="350000"/>
                <a:lumMod val="79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83000"/>
                <a:shade val="100000"/>
                <a:alpha val="100000"/>
                <a:hueMod val="100000"/>
                <a:satMod val="220000"/>
                <a:lumMod val="90000"/>
              </a:schemeClr>
            </a:gs>
            <a:gs pos="76000">
              <a:schemeClr val="phClr">
                <a:shade val="100000"/>
              </a:schemeClr>
            </a:gs>
            <a:gs pos="100000">
              <a:schemeClr val="phClr">
                <a:shade val="93000"/>
                <a:alpha val="100000"/>
                <a:satMod val="100000"/>
                <a:lumMod val="93000"/>
              </a:schemeClr>
            </a:gs>
          </a:gsLst>
          <a:path path="circle">
            <a:fillToRect l="15000" t="15000" r="100000" b="100000"/>
          </a:path>
        </a:gradFill>
      </a:fillStyleLst>
      <a:lnStyleLst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12700" dir="528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381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contourW="12700">
            <a:bevelT w="31750" h="127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3000"/>
              </a:schemeClr>
            </a:gs>
            <a:gs pos="100000">
              <a:schemeClr val="phClr">
                <a:shade val="55000"/>
              </a:schemeClr>
            </a:gs>
          </a:gsLst>
          <a:lin ang="5400000" scaled="1"/>
        </a:gradFill>
        <a:blipFill rotWithShape="1">
          <a:blip xmlns:r="http://schemas.openxmlformats.org/officeDocument/2006/relationships" r:embed="rId1">
            <a:duotone>
              <a:schemeClr val="phClr">
                <a:shade val="20000"/>
                <a:satMod val="350000"/>
                <a:lumMod val="125000"/>
              </a:schemeClr>
              <a:schemeClr val="phClr">
                <a:tint val="90000"/>
                <a:satMod val="25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Newsprint</Template>
  <TotalTime>474</TotalTime>
  <Words>776</Words>
  <Application>Microsoft Office PowerPoint</Application>
  <PresentationFormat>Předvádění na obrazovce (4:3)</PresentationFormat>
  <Paragraphs>163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NewsPrint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horka</dc:creator>
  <cp:lastModifiedBy>horka</cp:lastModifiedBy>
  <cp:revision>50</cp:revision>
  <dcterms:created xsi:type="dcterms:W3CDTF">2013-10-28T16:34:28Z</dcterms:created>
  <dcterms:modified xsi:type="dcterms:W3CDTF">2013-11-30T17:01:08Z</dcterms:modified>
</cp:coreProperties>
</file>