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8" r:id="rId2"/>
    <p:sldId id="265" r:id="rId3"/>
    <p:sldId id="260" r:id="rId4"/>
    <p:sldId id="263" r:id="rId5"/>
    <p:sldId id="261" r:id="rId6"/>
    <p:sldId id="257" r:id="rId7"/>
    <p:sldId id="267" r:id="rId8"/>
    <p:sldId id="259" r:id="rId9"/>
    <p:sldId id="264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46539-4E2B-4DC6-8487-5CDCAC07138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674E448-8873-4C04-895C-04137942B8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46539-4E2B-4DC6-8487-5CDCAC07138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674E448-8873-4C04-895C-04137942B8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46539-4E2B-4DC6-8487-5CDCAC07138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674E448-8873-4C04-895C-04137942B8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5046539-4E2B-4DC6-8487-5CDCAC07138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4E448-8873-4C04-895C-04137942B8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46539-4E2B-4DC6-8487-5CDCAC07138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674E448-8873-4C04-895C-04137942B8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46539-4E2B-4DC6-8487-5CDCAC07138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674E448-8873-4C04-895C-04137942B8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46539-4E2B-4DC6-8487-5CDCAC07138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674E448-8873-4C04-895C-04137942B8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674E448-8873-4C04-895C-04137942B8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46539-4E2B-4DC6-8487-5CDCAC07138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674E448-8873-4C04-895C-04137942B8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5046539-4E2B-4DC6-8487-5CDCAC07138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46539-4E2B-4DC6-8487-5CDCAC07138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4E448-8873-4C04-895C-04137942B8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674E448-8873-4C04-895C-04137942B8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46539-4E2B-4DC6-8487-5CDCAC07138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5046539-4E2B-4DC6-8487-5CDCAC07138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674E448-8873-4C04-895C-04137942B8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91680" y="404664"/>
            <a:ext cx="6984776" cy="3046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lnSpc>
                <a:spcPct val="115000"/>
              </a:lnSpc>
            </a:pPr>
            <a:r>
              <a:rPr lang="cs-CZ" sz="1200" dirty="0" smtClean="0">
                <a:solidFill>
                  <a:srgbClr val="F07F09">
                    <a:lumMod val="50000"/>
                  </a:srgbClr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VY_32_INOVACE_24_ONEMOCNĚNÍ </a:t>
            </a:r>
            <a:r>
              <a:rPr lang="cs-CZ" sz="1200" smtClean="0">
                <a:solidFill>
                  <a:srgbClr val="F07F09">
                    <a:lumMod val="50000"/>
                  </a:srgbClr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DÝCHACÍCH CEST_P_HORKÁ</a:t>
            </a:r>
            <a:endParaRPr lang="cs-CZ" sz="1200" dirty="0">
              <a:solidFill>
                <a:srgbClr val="F07F09">
                  <a:lumMod val="50000"/>
                </a:srgbClr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9121786"/>
              </p:ext>
            </p:extLst>
          </p:nvPr>
        </p:nvGraphicFramePr>
        <p:xfrm>
          <a:off x="936812" y="836712"/>
          <a:ext cx="7739644" cy="4362177"/>
        </p:xfrm>
        <a:graphic>
          <a:graphicData uri="http://schemas.openxmlformats.org/drawingml/2006/table">
            <a:tbl>
              <a:tblPr firstRow="1" firstCol="1" bandRow="1" bandCol="1">
                <a:gradFill rotWithShape="1">
                  <a:gsLst>
                    <a:gs pos="0">
                      <a:srgbClr val="C19859">
                        <a:tint val="37000"/>
                        <a:hueMod val="100000"/>
                        <a:satMod val="200000"/>
                        <a:lumMod val="88000"/>
                      </a:srgbClr>
                    </a:gs>
                    <a:gs pos="100000">
                      <a:srgbClr val="C19859">
                        <a:tint val="53000"/>
                        <a:shade val="100000"/>
                        <a:hueMod val="100000"/>
                        <a:satMod val="350000"/>
                        <a:lumMod val="79000"/>
                      </a:srgbClr>
                    </a:gs>
                  </a:gsLst>
                  <a:lin ang="5400000" scaled="1"/>
                </a:gradFill>
                <a:effectLst>
                  <a:outerShdw blurRad="50800" dist="12700" dir="5280000" rotWithShape="0">
                    <a:srgbClr val="000000">
                      <a:alpha val="40000"/>
                    </a:srgbClr>
                  </a:outerShdw>
                </a:effectLst>
              </a:tblPr>
              <a:tblGrid>
                <a:gridCol w="1782754"/>
                <a:gridCol w="5956890"/>
              </a:tblGrid>
              <a:tr h="40173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 w="15875" cap="flat" cmpd="sng" algn="ctr">
                      <a:solidFill>
                        <a:srgbClr val="C19859"/>
                      </a:solidFill>
                      <a:prstDash val="solid"/>
                    </a:lnL>
                    <a:lnR>
                      <a:noFill/>
                    </a:lnR>
                    <a:lnT w="15875" cap="flat" cmpd="sng" algn="ctr">
                      <a:solidFill>
                        <a:srgbClr val="C19859"/>
                      </a:solidFill>
                      <a:prstDash val="solid"/>
                    </a:lnT>
                    <a:lnB w="22225" cap="flat" cmpd="sng" algn="ctr">
                      <a:solidFill>
                        <a:sysClr val="window" lastClr="FFFFFF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9859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Dagmar Horká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 w="15875" cap="flat" cmpd="sng" algn="ctr">
                      <a:solidFill>
                        <a:srgbClr val="C19859"/>
                      </a:solidFill>
                      <a:prstDash val="solid"/>
                    </a:lnR>
                    <a:lnT w="15875" cap="flat" cmpd="sng" algn="ctr">
                      <a:solidFill>
                        <a:srgbClr val="C19859"/>
                      </a:solidFill>
                      <a:prstDash val="solid"/>
                    </a:lnT>
                    <a:lnB w="22225" cap="flat" cmpd="sng" algn="ctr">
                      <a:solidFill>
                        <a:sysClr val="window" lastClr="FFFFFF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9859"/>
                    </a:solidFill>
                  </a:tcPr>
                </a:tc>
              </a:tr>
              <a:tr h="4017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Anotace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 w="15875" cap="flat" cmpd="sng" algn="ctr">
                      <a:solidFill>
                        <a:srgbClr val="C19859"/>
                      </a:solidFill>
                      <a:prstDash val="solid"/>
                    </a:lnL>
                    <a:lnR>
                      <a:noFill/>
                    </a:lnR>
                    <a:lnT w="22225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2225" cap="flat" cmpd="sng" algn="ctr">
                      <a:solidFill>
                        <a:sysClr val="window" lastClr="FFFFFF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9859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1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se seznámí s projevy a léčbou nemocí dýchacích cest.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 w="15875" cap="flat" cmpd="sng" algn="ctr">
                      <a:solidFill>
                        <a:srgbClr val="C19859"/>
                      </a:solidFill>
                      <a:prstDash val="solid"/>
                    </a:lnR>
                    <a:lnT w="22225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2225" cap="flat" cmpd="sng" algn="ctr">
                      <a:solidFill>
                        <a:sysClr val="window" lastClr="FFFFFF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9859"/>
                    </a:solidFill>
                  </a:tcPr>
                </a:tc>
              </a:tr>
              <a:tr h="58947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Sada DUM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 w="15875" cap="flat" cmpd="sng" algn="ctr">
                      <a:solidFill>
                        <a:srgbClr val="C19859"/>
                      </a:solidFill>
                      <a:prstDash val="solid"/>
                    </a:lnL>
                    <a:lnR w="22225" cap="flat" cmpd="sng" algn="ctr">
                      <a:solidFill>
                        <a:srgbClr val="C19859"/>
                      </a:solidFill>
                      <a:prstDash val="solid"/>
                    </a:lnR>
                    <a:lnT w="22225" cap="flat" cmpd="sng" algn="ctr">
                      <a:solidFill>
                        <a:sysClr val="window" lastClr="FFFFFF"/>
                      </a:solidFill>
                      <a:prstDash val="solid"/>
                    </a:lnT>
                    <a:lnB w="15875" cap="flat" cmpd="sng" algn="ctr">
                      <a:solidFill>
                        <a:srgbClr val="C198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9859">
                        <a:alpha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Times New Roman"/>
                        </a:rPr>
                        <a:t>Inovace a zkvalitnění výuky  prostřednictvím</a:t>
                      </a:r>
                      <a:r>
                        <a:rPr lang="cs-CZ" sz="1200" baseline="0" smtClean="0">
                          <a:effectLst/>
                          <a:latin typeface="Times New Roman"/>
                          <a:ea typeface="Times New Roman"/>
                        </a:rPr>
                        <a:t> ICT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 w="22225" cap="flat" cmpd="sng" algn="ctr">
                      <a:solidFill>
                        <a:srgbClr val="C19859"/>
                      </a:solidFill>
                      <a:prstDash val="solid"/>
                    </a:lnL>
                    <a:lnR w="15875" cap="flat" cmpd="sng" algn="ctr">
                      <a:solidFill>
                        <a:srgbClr val="C19859"/>
                      </a:solidFill>
                      <a:prstDash val="solid"/>
                    </a:lnR>
                    <a:lnT w="22225" cap="flat" cmpd="sng" algn="ctr">
                      <a:solidFill>
                        <a:sysClr val="window" lastClr="FFFFFF"/>
                      </a:solidFill>
                      <a:prstDash val="solid"/>
                    </a:lnT>
                    <a:lnB w="15875" cap="flat" cmpd="sng" algn="ctr">
                      <a:solidFill>
                        <a:srgbClr val="C198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9859">
                        <a:alpha val="40000"/>
                      </a:srgbClr>
                    </a:solidFill>
                  </a:tcPr>
                </a:tc>
              </a:tr>
              <a:tr h="40173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 w="15875" cap="flat" cmpd="sng" algn="ctr">
                      <a:solidFill>
                        <a:srgbClr val="C19859"/>
                      </a:solidFill>
                      <a:prstDash val="solid"/>
                    </a:lnL>
                    <a:lnR w="22225" cap="flat" cmpd="sng" algn="ctr">
                      <a:solidFill>
                        <a:srgbClr val="C19859"/>
                      </a:solidFill>
                      <a:prstDash val="solid"/>
                    </a:lnR>
                    <a:lnT w="15875" cap="flat" cmpd="sng" algn="ctr">
                      <a:solidFill>
                        <a:srgbClr val="C19859"/>
                      </a:solidFill>
                      <a:prstDash val="solid"/>
                    </a:lnT>
                    <a:lnB w="15875" cap="flat" cmpd="sng" algn="ctr">
                      <a:solidFill>
                        <a:srgbClr val="C198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 w="22225" cap="flat" cmpd="sng" algn="ctr">
                      <a:solidFill>
                        <a:srgbClr val="C19859"/>
                      </a:solidFill>
                      <a:prstDash val="solid"/>
                    </a:lnL>
                    <a:lnR w="15875" cap="flat" cmpd="sng" algn="ctr">
                      <a:solidFill>
                        <a:srgbClr val="C19859"/>
                      </a:solidFill>
                      <a:prstDash val="solid"/>
                    </a:lnR>
                    <a:lnT w="15875" cap="flat" cmpd="sng" algn="ctr">
                      <a:solidFill>
                        <a:srgbClr val="C19859"/>
                      </a:solidFill>
                      <a:prstDash val="solid"/>
                    </a:lnT>
                    <a:lnB w="15875" cap="flat" cmpd="sng" algn="ctr">
                      <a:solidFill>
                        <a:srgbClr val="C198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9859">
                        <a:alpha val="40000"/>
                      </a:srgbClr>
                    </a:solidFill>
                  </a:tcPr>
                </a:tc>
              </a:tr>
              <a:tr h="44553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 w="15875" cap="flat" cmpd="sng" algn="ctr">
                      <a:solidFill>
                        <a:srgbClr val="C19859"/>
                      </a:solidFill>
                      <a:prstDash val="solid"/>
                    </a:lnL>
                    <a:lnR w="22225" cap="flat" cmpd="sng" algn="ctr">
                      <a:solidFill>
                        <a:srgbClr val="C19859"/>
                      </a:solidFill>
                      <a:prstDash val="solid"/>
                    </a:lnR>
                    <a:lnT w="15875" cap="flat" cmpd="sng" algn="ctr">
                      <a:solidFill>
                        <a:srgbClr val="C19859"/>
                      </a:solidFill>
                      <a:prstDash val="solid"/>
                    </a:lnT>
                    <a:lnB w="15875" cap="flat" cmpd="sng" algn="ctr">
                      <a:solidFill>
                        <a:srgbClr val="C198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9859">
                        <a:alpha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Vědět 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o vlivu virů a bakterií v přírodě a na člověka</a:t>
                      </a:r>
                    </a:p>
                  </a:txBody>
                  <a:tcPr marL="9525" marR="9525" marT="9525" marB="0" anchor="b">
                    <a:lnL w="22225" cap="flat" cmpd="sng" algn="ctr">
                      <a:solidFill>
                        <a:srgbClr val="C19859"/>
                      </a:solidFill>
                      <a:prstDash val="solid"/>
                    </a:lnL>
                    <a:lnR w="15875" cap="flat" cmpd="sng" algn="ctr">
                      <a:solidFill>
                        <a:srgbClr val="C19859"/>
                      </a:solidFill>
                      <a:prstDash val="solid"/>
                    </a:lnR>
                    <a:lnT w="15875" cap="flat" cmpd="sng" algn="ctr">
                      <a:solidFill>
                        <a:srgbClr val="C19859"/>
                      </a:solidFill>
                      <a:prstDash val="solid"/>
                    </a:lnT>
                    <a:lnB w="15875" cap="flat" cmpd="sng" algn="ctr">
                      <a:solidFill>
                        <a:srgbClr val="C198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9859">
                        <a:alpha val="40000"/>
                      </a:srgbClr>
                    </a:solidFill>
                  </a:tcPr>
                </a:tc>
              </a:tr>
              <a:tr h="40173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 w="15875" cap="flat" cmpd="sng" algn="ctr">
                      <a:solidFill>
                        <a:srgbClr val="C19859"/>
                      </a:solidFill>
                      <a:prstDash val="solid"/>
                    </a:lnL>
                    <a:lnR w="22225" cap="flat" cmpd="sng" algn="ctr">
                      <a:solidFill>
                        <a:srgbClr val="C19859"/>
                      </a:solidFill>
                      <a:prstDash val="solid"/>
                    </a:lnR>
                    <a:lnT w="15875" cap="flat" cmpd="sng" algn="ctr">
                      <a:solidFill>
                        <a:srgbClr val="C19859"/>
                      </a:solidFill>
                      <a:prstDash val="solid"/>
                    </a:lnT>
                    <a:lnB w="15875" cap="flat" cmpd="sng" algn="ctr">
                      <a:solidFill>
                        <a:srgbClr val="C198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Nemoc,</a:t>
                      </a:r>
                      <a:r>
                        <a:rPr lang="cs-CZ" sz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dítě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 w="22225" cap="flat" cmpd="sng" algn="ctr">
                      <a:solidFill>
                        <a:srgbClr val="C19859"/>
                      </a:solidFill>
                      <a:prstDash val="solid"/>
                    </a:lnL>
                    <a:lnR w="15875" cap="flat" cmpd="sng" algn="ctr">
                      <a:solidFill>
                        <a:srgbClr val="C19859"/>
                      </a:solidFill>
                      <a:prstDash val="solid"/>
                    </a:lnR>
                    <a:lnT w="15875" cap="flat" cmpd="sng" algn="ctr">
                      <a:solidFill>
                        <a:srgbClr val="C19859"/>
                      </a:solidFill>
                      <a:prstDash val="solid"/>
                    </a:lnT>
                    <a:lnB w="15875" cap="flat" cmpd="sng" algn="ctr">
                      <a:solidFill>
                        <a:srgbClr val="C198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9859">
                        <a:alpha val="40000"/>
                      </a:srgbClr>
                    </a:solidFill>
                  </a:tcPr>
                </a:tc>
              </a:tr>
              <a:tr h="40173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 w="15875" cap="flat" cmpd="sng" algn="ctr">
                      <a:solidFill>
                        <a:srgbClr val="C19859"/>
                      </a:solidFill>
                      <a:prstDash val="solid"/>
                    </a:lnL>
                    <a:lnR w="22225" cap="flat" cmpd="sng" algn="ctr">
                      <a:solidFill>
                        <a:srgbClr val="C19859"/>
                      </a:solidFill>
                      <a:prstDash val="solid"/>
                    </a:lnR>
                    <a:lnT w="15875" cap="flat" cmpd="sng" algn="ctr">
                      <a:solidFill>
                        <a:srgbClr val="C19859"/>
                      </a:solidFill>
                      <a:prstDash val="solid"/>
                    </a:lnT>
                    <a:lnB w="15875" cap="flat" cmpd="sng" algn="ctr">
                      <a:solidFill>
                        <a:srgbClr val="C198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9859">
                        <a:alpha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Aktivita/prezentace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 w="22225" cap="flat" cmpd="sng" algn="ctr">
                      <a:solidFill>
                        <a:srgbClr val="C19859"/>
                      </a:solidFill>
                      <a:prstDash val="solid"/>
                    </a:lnL>
                    <a:lnR w="15875" cap="flat" cmpd="sng" algn="ctr">
                      <a:solidFill>
                        <a:srgbClr val="C19859"/>
                      </a:solidFill>
                      <a:prstDash val="solid"/>
                    </a:lnR>
                    <a:lnT w="15875" cap="flat" cmpd="sng" algn="ctr">
                      <a:solidFill>
                        <a:srgbClr val="C19859"/>
                      </a:solidFill>
                      <a:prstDash val="solid"/>
                    </a:lnT>
                    <a:lnB w="15875" cap="flat" cmpd="sng" algn="ctr">
                      <a:solidFill>
                        <a:srgbClr val="C198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9859">
                        <a:alpha val="40000"/>
                      </a:srgbClr>
                    </a:solidFill>
                  </a:tcPr>
                </a:tc>
              </a:tr>
              <a:tr h="40173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 w="15875" cap="flat" cmpd="sng" algn="ctr">
                      <a:solidFill>
                        <a:srgbClr val="C19859"/>
                      </a:solidFill>
                      <a:prstDash val="solid"/>
                    </a:lnL>
                    <a:lnR w="22225" cap="flat" cmpd="sng" algn="ctr">
                      <a:solidFill>
                        <a:srgbClr val="C19859"/>
                      </a:solidFill>
                      <a:prstDash val="solid"/>
                    </a:lnR>
                    <a:lnT w="15875" cap="flat" cmpd="sng" algn="ctr">
                      <a:solidFill>
                        <a:srgbClr val="C19859"/>
                      </a:solidFill>
                      <a:prstDash val="solid"/>
                    </a:lnT>
                    <a:lnB w="15875" cap="flat" cmpd="sng" algn="ctr">
                      <a:solidFill>
                        <a:srgbClr val="C198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základní školy praktické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 w="22225" cap="flat" cmpd="sng" algn="ctr">
                      <a:solidFill>
                        <a:srgbClr val="C19859"/>
                      </a:solidFill>
                      <a:prstDash val="solid"/>
                    </a:lnL>
                    <a:lnR w="15875" cap="flat" cmpd="sng" algn="ctr">
                      <a:solidFill>
                        <a:srgbClr val="C19859"/>
                      </a:solidFill>
                      <a:prstDash val="solid"/>
                    </a:lnR>
                    <a:lnT w="15875" cap="flat" cmpd="sng" algn="ctr">
                      <a:solidFill>
                        <a:srgbClr val="C19859"/>
                      </a:solidFill>
                      <a:prstDash val="solid"/>
                    </a:lnT>
                    <a:lnB w="15875" cap="flat" cmpd="sng" algn="ctr">
                      <a:solidFill>
                        <a:srgbClr val="C198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9859">
                        <a:alpha val="40000"/>
                      </a:srgbClr>
                    </a:solidFill>
                  </a:tcPr>
                </a:tc>
              </a:tr>
              <a:tr h="40173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 w="15875" cap="flat" cmpd="sng" algn="ctr">
                      <a:solidFill>
                        <a:srgbClr val="C19859"/>
                      </a:solidFill>
                      <a:prstDash val="solid"/>
                    </a:lnL>
                    <a:lnR w="22225" cap="flat" cmpd="sng" algn="ctr">
                      <a:solidFill>
                        <a:srgbClr val="C19859"/>
                      </a:solidFill>
                      <a:prstDash val="solid"/>
                    </a:lnR>
                    <a:lnT w="15875" cap="flat" cmpd="sng" algn="ctr">
                      <a:solidFill>
                        <a:srgbClr val="C19859"/>
                      </a:solidFill>
                      <a:prstDash val="solid"/>
                    </a:lnT>
                    <a:lnB w="15875" cap="flat" cmpd="sng" algn="ctr">
                      <a:solidFill>
                        <a:srgbClr val="C198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9859">
                        <a:alpha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vzdělávání - 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II. stupeň,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 w="22225" cap="flat" cmpd="sng" algn="ctr">
                      <a:solidFill>
                        <a:srgbClr val="C19859"/>
                      </a:solidFill>
                      <a:prstDash val="solid"/>
                    </a:lnL>
                    <a:lnR w="15875" cap="flat" cmpd="sng" algn="ctr">
                      <a:solidFill>
                        <a:srgbClr val="C19859"/>
                      </a:solidFill>
                      <a:prstDash val="solid"/>
                    </a:lnR>
                    <a:lnT w="15875" cap="flat" cmpd="sng" algn="ctr">
                      <a:solidFill>
                        <a:srgbClr val="C19859"/>
                      </a:solidFill>
                      <a:prstDash val="solid"/>
                    </a:lnT>
                    <a:lnB w="15875" cap="flat" cmpd="sng" algn="ctr">
                      <a:solidFill>
                        <a:srgbClr val="C198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9859">
                        <a:alpha val="40000"/>
                      </a:srgbClr>
                    </a:solidFill>
                  </a:tcPr>
                </a:tc>
              </a:tr>
              <a:tr h="51501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Ověřeno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 w="15875" cap="flat" cmpd="sng" algn="ctr">
                      <a:solidFill>
                        <a:srgbClr val="C19859"/>
                      </a:solidFill>
                      <a:prstDash val="solid"/>
                    </a:lnL>
                    <a:lnR w="22225" cap="flat" cmpd="sng" algn="ctr">
                      <a:solidFill>
                        <a:srgbClr val="C19859"/>
                      </a:solidFill>
                      <a:prstDash val="solid"/>
                    </a:lnR>
                    <a:lnT w="15875" cap="flat" cmpd="sng" algn="ctr">
                      <a:solidFill>
                        <a:srgbClr val="C19859"/>
                      </a:solidFill>
                      <a:prstDash val="solid"/>
                    </a:lnT>
                    <a:lnB w="15875" cap="flat" cmpd="sng" algn="ctr">
                      <a:solidFill>
                        <a:srgbClr val="C198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27. 11. 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2013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třída  VIII. B pracoviště Komenského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Střední škola, Základní škola a Mateřská škola, Karviná, příspěvková organizace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>
                    <a:lnL w="22225" cap="flat" cmpd="sng" algn="ctr">
                      <a:solidFill>
                        <a:srgbClr val="C19859"/>
                      </a:solidFill>
                      <a:prstDash val="solid"/>
                    </a:lnL>
                    <a:lnR w="15875" cap="flat" cmpd="sng" algn="ctr">
                      <a:solidFill>
                        <a:srgbClr val="C19859"/>
                      </a:solidFill>
                      <a:prstDash val="solid"/>
                    </a:lnR>
                    <a:lnT w="15875" cap="flat" cmpd="sng" algn="ctr">
                      <a:solidFill>
                        <a:srgbClr val="C19859"/>
                      </a:solidFill>
                      <a:prstDash val="solid"/>
                    </a:lnT>
                    <a:lnB w="15875" cap="flat" cmpd="sng" algn="ctr">
                      <a:solidFill>
                        <a:srgbClr val="C198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19859">
                        <a:alpha val="4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1" y="5301208"/>
            <a:ext cx="4584073" cy="975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9626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DÝCHACÍ CESTY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772816"/>
            <a:ext cx="619268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patří do dýchací soustavy</a:t>
            </a:r>
          </a:p>
          <a:p>
            <a:pPr>
              <a:buFont typeface="Wingdings" pitchFamily="2" charset="2"/>
              <a:buChar char="Ø"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dělí se na: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horní cesty dýchací - HCD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dolní cesty dýchací - DCD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plíce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220" name="Picture 4" descr="http://media1.webgarden.name/images/media1:4bb200a378d05.jpg/pluc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700808"/>
            <a:ext cx="3048000" cy="4572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Horní cesty dýchací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980728"/>
            <a:ext cx="65527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dutina nosní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vedlejší nosní dutiny</a:t>
            </a:r>
          </a:p>
        </p:txBody>
      </p:sp>
      <p:pic>
        <p:nvPicPr>
          <p:cNvPr id="2050" name="Picture 2" descr="Soubor:Gray855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404664"/>
            <a:ext cx="2586419" cy="242088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076056" y="2996952"/>
            <a:ext cx="38539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dutina nosní a vedlejší dutiny nosní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544" y="1916832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3.  hltan</a:t>
            </a:r>
          </a:p>
          <a:p>
            <a:r>
              <a:rPr lang="cs-CZ" dirty="0" smtClean="0"/>
              <a:t>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společný oddíl </a:t>
            </a:r>
            <a:r>
              <a:rPr lang="cs-CZ" u="sng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trávicí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u="sng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dýchací</a:t>
            </a:r>
            <a:r>
              <a:rPr lang="cs-CZ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         soustavy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467544" y="3068960"/>
            <a:ext cx="7920161" cy="2681090"/>
            <a:chOff x="467544" y="3068960"/>
            <a:chExt cx="7920161" cy="2681090"/>
          </a:xfrm>
        </p:grpSpPr>
        <p:sp>
          <p:nvSpPr>
            <p:cNvPr id="8" name="Obdélník 7"/>
            <p:cNvSpPr/>
            <p:nvPr/>
          </p:nvSpPr>
          <p:spPr>
            <a:xfrm>
              <a:off x="467544" y="3068960"/>
              <a:ext cx="4572000" cy="120032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cs-CZ" dirty="0" smtClean="0">
                  <a:latin typeface="Arial" pitchFamily="34" charset="0"/>
                  <a:cs typeface="Arial" pitchFamily="34" charset="0"/>
                </a:rPr>
                <a:t>Hltan má tři oddíly:</a:t>
              </a:r>
            </a:p>
            <a:p>
              <a:pPr>
                <a:buFont typeface="Wingdings" pitchFamily="2" charset="2"/>
                <a:buChar char="§"/>
              </a:pPr>
              <a:r>
                <a:rPr lang="cs-CZ" dirty="0" smtClean="0">
                  <a:latin typeface="Arial" pitchFamily="34" charset="0"/>
                  <a:cs typeface="Arial" pitchFamily="34" charset="0"/>
                </a:rPr>
                <a:t> nosohltan</a:t>
              </a:r>
            </a:p>
            <a:p>
              <a:pPr>
                <a:buFont typeface="Wingdings" pitchFamily="2" charset="2"/>
                <a:buChar char="§"/>
              </a:pPr>
              <a:r>
                <a:rPr lang="cs-CZ" dirty="0" smtClean="0">
                  <a:latin typeface="Arial" pitchFamily="34" charset="0"/>
                  <a:cs typeface="Arial" pitchFamily="34" charset="0"/>
                </a:rPr>
                <a:t> ústní část hltanu</a:t>
              </a:r>
            </a:p>
            <a:p>
              <a:pPr>
                <a:buFont typeface="Wingdings" pitchFamily="2" charset="2"/>
                <a:buChar char="§"/>
              </a:pPr>
              <a:r>
                <a:rPr lang="cs-CZ" dirty="0" smtClean="0">
                  <a:latin typeface="Arial" pitchFamily="34" charset="0"/>
                  <a:cs typeface="Arial" pitchFamily="34" charset="0"/>
                </a:rPr>
                <a:t> hrtanová část</a:t>
              </a:r>
              <a:endParaRPr lang="cs-CZ" dirty="0">
                <a:latin typeface="Arial" pitchFamily="34" charset="0"/>
                <a:cs typeface="Arial" pitchFamily="34" charset="0"/>
              </a:endParaRPr>
            </a:p>
          </p:txBody>
        </p:sp>
        <p:grpSp>
          <p:nvGrpSpPr>
            <p:cNvPr id="22" name="Skupina 21"/>
            <p:cNvGrpSpPr/>
            <p:nvPr/>
          </p:nvGrpSpPr>
          <p:grpSpPr>
            <a:xfrm>
              <a:off x="1835696" y="3573016"/>
              <a:ext cx="6552009" cy="2177034"/>
              <a:chOff x="1835696" y="3573016"/>
              <a:chExt cx="6552009" cy="2177034"/>
            </a:xfrm>
          </p:grpSpPr>
          <p:pic>
            <p:nvPicPr>
              <p:cNvPr id="2052" name="Picture 4" descr="Soubor:Illu pharynx.jp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5292080" y="3645024"/>
                <a:ext cx="3095625" cy="2105026"/>
              </a:xfrm>
              <a:prstGeom prst="rect">
                <a:avLst/>
              </a:prstGeom>
              <a:noFill/>
            </p:spPr>
          </p:pic>
          <p:cxnSp>
            <p:nvCxnSpPr>
              <p:cNvPr id="11" name="Přímá spojovací šipka 10"/>
              <p:cNvCxnSpPr/>
              <p:nvPr/>
            </p:nvCxnSpPr>
            <p:spPr>
              <a:xfrm>
                <a:off x="1835696" y="3573016"/>
                <a:ext cx="5400600" cy="864096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šipka 12"/>
              <p:cNvCxnSpPr/>
              <p:nvPr/>
            </p:nvCxnSpPr>
            <p:spPr>
              <a:xfrm>
                <a:off x="2411760" y="3861048"/>
                <a:ext cx="4896544" cy="864096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šipka 14"/>
              <p:cNvCxnSpPr/>
              <p:nvPr/>
            </p:nvCxnSpPr>
            <p:spPr>
              <a:xfrm>
                <a:off x="2123728" y="4149080"/>
                <a:ext cx="5112568" cy="936104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571480"/>
            <a:ext cx="70723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Onemocnění horních cest dýchacích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596" y="1214422"/>
            <a:ext cx="80318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nejčastější příčinou je INFEKCE vyvolaná virem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0034" y="1643050"/>
            <a:ext cx="492922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zánět nosní sliznice - rýma 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00034" y="2071678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nachlazení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0034" y="2500306"/>
            <a:ext cx="451758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zánět krčních mandlí - angína 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zákaz odstraňování hnisu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File:Tonsillit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8848" y="2636912"/>
            <a:ext cx="1939536" cy="147868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012160" y="227687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angína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1560" y="350100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Infekce se nejčastěji přenáší kapénkovou nákazou či přímým kontaktem. Inkubační doba u virových zánětů bývá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1- 4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dny.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9552" y="4725144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Projevy nemoci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u virové infekce je na začátku pocit svědění a ucpání nosu, bolestí v krku 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  a hlavy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u angíny je to bolest v krku, potíže při polykání, otok mandlí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548680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Dolní cesty dýchací</a:t>
            </a:r>
            <a:endParaRPr lang="cs-CZ" sz="24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42910" y="1071546"/>
            <a:ext cx="3889002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hrtan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průdušnice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průdušky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342900" indent="-342900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plíce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Picture 2" descr="File:Larynx external bas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357166"/>
            <a:ext cx="1944216" cy="2164657"/>
          </a:xfrm>
          <a:prstGeom prst="rect">
            <a:avLst/>
          </a:prstGeom>
          <a:solidFill>
            <a:schemeClr val="bg2"/>
          </a:solidFill>
          <a:ln w="76200">
            <a:solidFill>
              <a:schemeClr val="bg2">
                <a:lumMod val="75000"/>
              </a:schemeClr>
            </a:solidFill>
          </a:ln>
        </p:spPr>
      </p:pic>
      <p:pic>
        <p:nvPicPr>
          <p:cNvPr id="1030" name="Picture 6" descr="File:Lungs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3143248"/>
            <a:ext cx="2441848" cy="2441848"/>
          </a:xfrm>
          <a:prstGeom prst="rect">
            <a:avLst/>
          </a:prstGeom>
          <a:noFill/>
          <a:ln w="76200">
            <a:solidFill>
              <a:schemeClr val="accent4">
                <a:lumMod val="75000"/>
              </a:schemeClr>
            </a:solidFill>
          </a:ln>
        </p:spPr>
      </p:pic>
      <p:grpSp>
        <p:nvGrpSpPr>
          <p:cNvPr id="17" name="Skupina 16"/>
          <p:cNvGrpSpPr/>
          <p:nvPr/>
        </p:nvGrpSpPr>
        <p:grpSpPr>
          <a:xfrm>
            <a:off x="6732240" y="3212976"/>
            <a:ext cx="1745657" cy="1944216"/>
            <a:chOff x="6732240" y="3068960"/>
            <a:chExt cx="1745657" cy="1944216"/>
          </a:xfrm>
        </p:grpSpPr>
        <p:pic>
          <p:nvPicPr>
            <p:cNvPr id="9" name="Picture 4" descr="File:Trachea (transparent)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732240" y="3068960"/>
              <a:ext cx="1745657" cy="1944216"/>
            </a:xfrm>
            <a:prstGeom prst="rect">
              <a:avLst/>
            </a:prstGeom>
            <a:solidFill>
              <a:schemeClr val="bg1"/>
            </a:solidFill>
            <a:ln w="76200">
              <a:solidFill>
                <a:srgbClr val="00B050"/>
              </a:solidFill>
            </a:ln>
          </p:spPr>
        </p:pic>
        <p:sp>
          <p:nvSpPr>
            <p:cNvPr id="21" name="Elipsa 20"/>
            <p:cNvSpPr/>
            <p:nvPr/>
          </p:nvSpPr>
          <p:spPr>
            <a:xfrm>
              <a:off x="7077214" y="3861048"/>
              <a:ext cx="432048" cy="504055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Elipsa 22"/>
            <p:cNvSpPr/>
            <p:nvPr/>
          </p:nvSpPr>
          <p:spPr>
            <a:xfrm>
              <a:off x="7437254" y="3910977"/>
              <a:ext cx="375106" cy="50405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3626526" y="3506062"/>
            <a:ext cx="2437522" cy="2681482"/>
            <a:chOff x="3626526" y="3506062"/>
            <a:chExt cx="2437522" cy="2681482"/>
          </a:xfrm>
        </p:grpSpPr>
        <p:pic>
          <p:nvPicPr>
            <p:cNvPr id="1028" name="Picture 4" descr="File:Trachea (transparent)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706596" y="3506062"/>
              <a:ext cx="2308209" cy="2681482"/>
            </a:xfrm>
            <a:prstGeom prst="rect">
              <a:avLst/>
            </a:prstGeom>
            <a:noFill/>
            <a:ln w="57150">
              <a:solidFill>
                <a:srgbClr val="0070C0"/>
              </a:solidFill>
            </a:ln>
          </p:spPr>
        </p:pic>
        <p:sp>
          <p:nvSpPr>
            <p:cNvPr id="13" name="Elipsa 12"/>
            <p:cNvSpPr/>
            <p:nvPr/>
          </p:nvSpPr>
          <p:spPr>
            <a:xfrm>
              <a:off x="3626526" y="4506094"/>
              <a:ext cx="1215141" cy="158720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Elipsa 13"/>
            <p:cNvSpPr/>
            <p:nvPr/>
          </p:nvSpPr>
          <p:spPr>
            <a:xfrm>
              <a:off x="4860700" y="4324270"/>
              <a:ext cx="1203348" cy="1863274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10" y="357166"/>
            <a:ext cx="63053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Onemocnění dolních cest dýchacích</a:t>
            </a:r>
            <a:endParaRPr lang="cs-CZ" sz="2400" b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60772"/>
            <a:ext cx="1904132" cy="19041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00034" y="1571612"/>
            <a:ext cx="42643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bronchitida -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zánět průdušek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0034" y="2000240"/>
            <a:ext cx="16546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zápal plic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124744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zánět průdušnice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2636912"/>
            <a:ext cx="820891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Příznaky: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kašel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nejprve suchý, potom produktivní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(vykašlává se hlen)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horečka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únava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bolesti svalů a kloubů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4941168"/>
            <a:ext cx="67719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Léčba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antibiotiky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je možná pouze tehdy, určí-li lékař, že se jedná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bakteriální zánět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Antibiotika proti virům nepůsobí.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9814434"/>
      </p:ext>
    </p:extLst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PREVENCE ONEMOCNĚNÍ DÝCHACÍCH CEST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8800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vědět, co zdraví prospívá</a:t>
            </a:r>
          </a:p>
          <a:p>
            <a:pPr>
              <a:buFont typeface="Wingdings" pitchFamily="2" charset="2"/>
              <a:buChar char="ü"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vědět, co zdraví škodí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3558" name="Picture 6" descr="C:\Users\Emil\AppData\Local\Microsoft\Windows\Temporary Internet Files\Content.IE5\AH218199\MP9002277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429000"/>
            <a:ext cx="2592288" cy="1719551"/>
          </a:xfrm>
          <a:prstGeom prst="rect">
            <a:avLst/>
          </a:prstGeom>
          <a:noFill/>
        </p:spPr>
      </p:pic>
      <p:pic>
        <p:nvPicPr>
          <p:cNvPr id="23562" name="Picture 10" descr="http://cliparts-download.com/images/preview/703_various_sport_0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356992"/>
            <a:ext cx="2190160" cy="2880320"/>
          </a:xfrm>
          <a:prstGeom prst="rect">
            <a:avLst/>
          </a:prstGeom>
          <a:noFill/>
        </p:spPr>
      </p:pic>
      <p:pic>
        <p:nvPicPr>
          <p:cNvPr id="23564" name="Picture 12" descr="http://www.vegmania.cz/sites/default/files/orisky_semink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3429000"/>
            <a:ext cx="2736304" cy="191541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dávky,dokto&amp;rcaron;i,fotografie,injekce,jehly,lé&amp;ccaron;ivo,osoby,pacienti,st&amp;rcaron;íka&amp;ccaron;ky,zdravotní pé&amp;ccaron;e,zdravotní sestr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412776"/>
            <a:ext cx="1928826" cy="1928826"/>
          </a:xfrm>
          <a:prstGeom prst="rect">
            <a:avLst/>
          </a:prstGeom>
          <a:noFill/>
        </p:spPr>
      </p:pic>
      <p:pic>
        <p:nvPicPr>
          <p:cNvPr id="3078" name="Picture 6" descr="vyšet&amp;rcaron;ení,dokto&amp;rcaron;i,&amp;zcaron;enské,fotolia,š&amp;tcaron;astné,medici,léka&amp;rcaron;i,hezké,usm&amp;ecaron;vavé,stetoskopy,novorozenci,pediat&amp;rcaron;i&#10;&#10;"/>
          <p:cNvPicPr>
            <a:picLocks noChangeAspect="1" noChangeArrowheads="1"/>
          </p:cNvPicPr>
          <p:nvPr/>
        </p:nvPicPr>
        <p:blipFill>
          <a:blip r:embed="rId3" cstate="print"/>
          <a:srcRect l="16154" r="14615"/>
          <a:stretch>
            <a:fillRect/>
          </a:stretch>
        </p:blipFill>
        <p:spPr bwMode="auto">
          <a:xfrm>
            <a:off x="3635896" y="3212976"/>
            <a:ext cx="1842158" cy="2660876"/>
          </a:xfrm>
          <a:prstGeom prst="rect">
            <a:avLst/>
          </a:prstGeom>
          <a:noFill/>
        </p:spPr>
      </p:pic>
      <p:pic>
        <p:nvPicPr>
          <p:cNvPr id="3080" name="Picture 8" descr="dokto&amp;rcaron;i,domácnost,lé&amp;ccaron;ivo,léka&amp;rcaron;i,povolání,teplom&amp;ecaron;ry,zdravotní pé&amp;ccaron;e,zdravotní sestr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3933056"/>
            <a:ext cx="1571636" cy="1571636"/>
          </a:xfrm>
          <a:prstGeom prst="rect">
            <a:avLst/>
          </a:prstGeom>
          <a:noFill/>
        </p:spPr>
      </p:pic>
      <p:pic>
        <p:nvPicPr>
          <p:cNvPr id="3082" name="Picture 10" descr="Soubor:Stethoscope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1052736"/>
            <a:ext cx="2147269" cy="185738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67544" y="476672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Pojmenuj předměty na obrázku a řekni, k čemu slouží.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File:PeritonsilarAbsess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1196752"/>
            <a:ext cx="1784933" cy="2088232"/>
          </a:xfrm>
          <a:prstGeom prst="rect">
            <a:avLst/>
          </a:prstGeom>
          <a:noFill/>
        </p:spPr>
      </p:pic>
      <p:pic>
        <p:nvPicPr>
          <p:cNvPr id="5124" name="Picture 4" descr="File:Nasal Spaculum 05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3501008"/>
            <a:ext cx="1368152" cy="26016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16564513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Blausen 0770 RespiratorySystem 0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556792"/>
            <a:ext cx="5040560" cy="4032448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611560" y="404664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Pojmenujte orgány nebo části těla a uveďte názvy nemocí, které je mohou postihnout.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052736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NEUVEDEN.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http://cs.wikipedia.org/wiki/Soubor:Gray855.png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[online]. [cit. 25.11.2013]. Dostupný na WWW: http://upload.wikimedia.org/wikipedia/commons/8/87/Gray855.png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62068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1556792"/>
            <a:ext cx="8136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ARCADIAN.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http://cs.wikipedia.org/wiki/Soubor:Illu_pharynx.jpg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[online]. [cit. 25.11.2013]. Dostupný na WWW: http://upload.wikimedia.org/wikipedia/commons/4/4a/Illu_pharynx.jpg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060848"/>
            <a:ext cx="82809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OLEK REMESZ.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http://cs.wikipedia.org/wiki/Hrtan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[online]. [cit. 25.11.2013]. Dostupný na WWW: http://upload.wikimedia.org/wikipedia/commons/thumb/4/47/Larynx_external_base.svg/538px-Larynx_external_base.svg.png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2492896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MIKAEL HÄGGSTRÖM.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http://commons.wikimedia.org/wiki/File:Trachea_%28transparent%29.png?uselang=cs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[online]. [cit. 25.11.2013]. Dostupný na WWW: http://upload.wikimedia.org/wikipedia/commons/7/72/Trachea_%28transparent%29.png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4" y="3212975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MIKAEL HÄGGSTRÖM.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http://commons.wikimedia.org/wiki/File:Lungs.gif?uselang=cs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[online]. [cit. 25.11.2013]. Dostupný na WWW: http://upload.wikimedia.org/wikipedia/commons/a/a2/Lungs.gif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0034" y="3714752"/>
            <a:ext cx="792961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SONARPULSE. </a:t>
            </a:r>
            <a:r>
              <a:rPr lang="it-IT" sz="1200" i="1" dirty="0" smtClean="0">
                <a:latin typeface="Times New Roman" pitchFamily="18" charset="0"/>
                <a:cs typeface="Times New Roman" pitchFamily="18" charset="0"/>
              </a:rPr>
              <a:t>http://cs.wikipedia.org/wiki/Soubor:Stethoscope-2.png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 [online]. [cit. 25.11.2013]. Dostupný na WWW: http://upload.wikimedia.org/wikipedia/commons/d/d2/Stethoscope-2.png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544" y="4149080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sz="1200" dirty="0" smtClean="0">
                <a:latin typeface="Times New Roman" pitchFamily="18" charset="0"/>
                <a:cs typeface="Times New Roman" pitchFamily="18" charset="0"/>
              </a:rPr>
              <a:t>JAMES HEILMAN,MD. </a:t>
            </a:r>
            <a:r>
              <a:rPr lang="nl-NL" sz="1200" i="1" dirty="0" smtClean="0">
                <a:latin typeface="Times New Roman" pitchFamily="18" charset="0"/>
                <a:cs typeface="Times New Roman" pitchFamily="18" charset="0"/>
              </a:rPr>
              <a:t>http://commons.wikimedia.org/wiki/File:PeritonsilarAbsess.jpg</a:t>
            </a:r>
            <a:r>
              <a:rPr lang="nl-NL" sz="1200" dirty="0" smtClean="0">
                <a:latin typeface="Times New Roman" pitchFamily="18" charset="0"/>
                <a:cs typeface="Times New Roman" pitchFamily="18" charset="0"/>
              </a:rPr>
              <a:t> [online]. [cit. 25.11.2013]. Dostupný na WWW: http://upload.wikimedia.org/wikipedia/commons/thumb/3/39/PeritonsilarAbsess.jpg/512px-PeritonsilarAbsess.jpg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44" y="4653136"/>
            <a:ext cx="83529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BRUCEBLAUS.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http://commons.wikimedia.org/wiki/File:Blausen_0770_RespiratorySystem_02.png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[online]. [cit. 25.11.2013]. Dostupný na WWW: http://upload.wikimedia.org/wikipedia/commons/thumb/7/77/Blausen_0770_RespiratorySystem_02.png/750px-Blausen_0770_RespiratorySystem_02.png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9552" y="5517232"/>
            <a:ext cx="8136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SNOWBINK.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http://commons.wikimedia.org/wiki/File:Nasal_Spaculum_05.jpg?uselang=cs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[online]. [cit. 25.11.2013]. Dostupný na WWW: http://upload.wikimedia.org/wikipedia/commons/thumb/f/f8/Nasal_Spaculum_05.jpg/315px-Nasal_Spaculum_05.jpg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82809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MICHAELBLADON.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http://cs.wikipedia.org/wiki/Soubor:Tonsillitis.jpg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[online]. [cit. 24.11.2013]. Dostupný na WWW: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hhttp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upload.wikimedia.org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thumb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/9/95/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Tonsillitis.jpg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/787px-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Tonsillitis.jpg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Vlastní 4">
      <a:dk1>
        <a:sysClr val="windowText" lastClr="000000"/>
      </a:dk1>
      <a:lt1>
        <a:sysClr val="window" lastClr="FFFFFF"/>
      </a:lt1>
      <a:dk2>
        <a:srgbClr val="2A2D6C"/>
      </a:dk2>
      <a:lt2>
        <a:srgbClr val="FEF3C6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287</TotalTime>
  <Words>549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DÝCHACÍ CESTY</vt:lpstr>
      <vt:lpstr>Prezentace aplikace PowerPoint</vt:lpstr>
      <vt:lpstr>Prezentace aplikace PowerPoint</vt:lpstr>
      <vt:lpstr>Prezentace aplikace PowerPoint</vt:lpstr>
      <vt:lpstr>Prezentace aplikace PowerPoint</vt:lpstr>
      <vt:lpstr>PREVENCE ONEMOCNĚNÍ DÝCHACÍCH CEST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horka</dc:creator>
  <cp:lastModifiedBy>horka</cp:lastModifiedBy>
  <cp:revision>41</cp:revision>
  <dcterms:created xsi:type="dcterms:W3CDTF">2013-11-24T15:32:29Z</dcterms:created>
  <dcterms:modified xsi:type="dcterms:W3CDTF">2013-11-30T17:12:38Z</dcterms:modified>
</cp:coreProperties>
</file>