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98" r:id="rId3"/>
    <p:sldId id="259" r:id="rId4"/>
    <p:sldId id="289" r:id="rId5"/>
    <p:sldId id="260" r:id="rId6"/>
    <p:sldId id="261" r:id="rId7"/>
    <p:sldId id="292" r:id="rId8"/>
    <p:sldId id="299" r:id="rId9"/>
    <p:sldId id="263" r:id="rId10"/>
    <p:sldId id="264" r:id="rId11"/>
    <p:sldId id="290" r:id="rId12"/>
    <p:sldId id="265" r:id="rId13"/>
    <p:sldId id="291" r:id="rId14"/>
    <p:sldId id="300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93" r:id="rId25"/>
    <p:sldId id="278" r:id="rId26"/>
    <p:sldId id="275" r:id="rId27"/>
    <p:sldId id="276" r:id="rId28"/>
    <p:sldId id="294" r:id="rId29"/>
    <p:sldId id="280" r:id="rId30"/>
    <p:sldId id="281" r:id="rId31"/>
    <p:sldId id="282" r:id="rId32"/>
    <p:sldId id="283" r:id="rId33"/>
    <p:sldId id="284" r:id="rId34"/>
    <p:sldId id="285" r:id="rId35"/>
    <p:sldId id="297" r:id="rId36"/>
    <p:sldId id="286" r:id="rId37"/>
    <p:sldId id="287" r:id="rId38"/>
    <p:sldId id="288" r:id="rId39"/>
    <p:sldId id="295" r:id="rId40"/>
    <p:sldId id="296" r:id="rId41"/>
    <p:sldId id="258" r:id="rId4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4660"/>
  </p:normalViewPr>
  <p:slideViewPr>
    <p:cSldViewPr>
      <p:cViewPr>
        <p:scale>
          <a:sx n="66" d="100"/>
          <a:sy n="66" d="100"/>
        </p:scale>
        <p:origin x="-1470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0ADDE-D832-4316-88AA-6D2662ADCEA8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98A11-D540-4D7E-A8B6-687477D5CC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90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B77FA-C72F-4A4A-915D-43ED77A9A6BF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3EC76-534B-4DCD-A6E8-8FA44D3911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217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A2BD5-8458-4A51-A610-5E250A859A21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D88CB-05DD-46E9-B683-43D9515D60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748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7747F-D895-45B5-A84D-1294A91DB436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16297-A660-4E01-8D68-2E8A2D4018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84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461AD-A643-4060-8F6E-D9D269A83533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ABE49-601B-45FB-99BF-FDA62D26AE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896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42925-469C-4EEA-99D1-7DAD66CFFB97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24F0B-B7E1-4D42-9C5D-F76F0A40C0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24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B985D-03AE-4F72-9441-A47945FE0CCE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9BF8B-0BC7-4A0E-B258-E08347ACFD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082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E70CE-BCB2-477D-A84E-3AABD5186316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9293C-65DA-4C88-A43D-0AA088FC7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28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B8CB5-B97B-4974-A1BD-12296B3FEFC1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E931A-3990-4B98-A1CC-7901BE464B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49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5CE7E-E9C5-4663-924D-A6548D555A16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D1A05-E9AB-400E-8572-695CF967FC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740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A3A31-E815-46A3-A25B-60D1C5E87CA9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47B94-3EDE-4EC1-937F-3CF0DC43B4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02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0EB536-877B-4EE2-A093-356BC81B1B95}" type="datetimeFigureOut">
              <a:rPr lang="cs-CZ"/>
              <a:pPr>
                <a:defRPr/>
              </a:pPr>
              <a:t>2.11.2013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2823DA-B5B1-4685-9153-FF82473DBF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osna_a_Hercegovi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0243240"/>
              </p:ext>
            </p:extLst>
          </p:nvPr>
        </p:nvGraphicFramePr>
        <p:xfrm>
          <a:off x="539750" y="1844675"/>
          <a:ext cx="8208963" cy="512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Renata Kohoutková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Bosna a Hercegovina - foto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VY_32_INOVACE_6.2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.16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15. 10. 2013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14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jihovýchodní 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Žák</a:t>
                      </a:r>
                      <a:r>
                        <a:rPr lang="cs-CZ" sz="1400" baseline="0" dirty="0" smtClean="0">
                          <a:effectLst/>
                        </a:rPr>
                        <a:t> uvede odlišnosti v přírodních poměrech.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obsahuje fotky  z oblasti Bosny a Hercegoviny.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Materiál je určen k</a:t>
                      </a:r>
                      <a:r>
                        <a:rPr lang="cs-CZ" sz="1400" baseline="0" dirty="0" smtClean="0">
                          <a:effectLst/>
                        </a:rPr>
                        <a:t> dokreslení reálií.</a:t>
                      </a:r>
                      <a:endParaRPr lang="cs-CZ" sz="14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byl názornou pomůckou na dotvoření  přírodních a humánních reálií.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BOSNA  A  HERCEGOVINA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Území tvoří 2 historické země, jejichž dějiny se prolínají. Ve 2. pol. 15. stol obsazeny Turky a 1583 spojeny v bosenský pašalik osmanské říše. 1908 anektována Rakousko- Uherskem. Od r. 1918 součást Jugoslávie.</a:t>
            </a:r>
          </a:p>
          <a:p>
            <a:endParaRPr lang="cs-CZ" dirty="0"/>
          </a:p>
          <a:p>
            <a:r>
              <a:rPr lang="cs-CZ" dirty="0"/>
              <a:t>Převážně hornatý krasový povrch (</a:t>
            </a:r>
            <a:r>
              <a:rPr lang="cs-CZ" dirty="0" err="1"/>
              <a:t>Prenj</a:t>
            </a:r>
            <a:r>
              <a:rPr lang="cs-CZ" dirty="0"/>
              <a:t>, </a:t>
            </a:r>
            <a:r>
              <a:rPr lang="cs-CZ" dirty="0" err="1"/>
              <a:t>Volujak</a:t>
            </a:r>
            <a:r>
              <a:rPr lang="cs-CZ" dirty="0"/>
              <a:t>, </a:t>
            </a:r>
            <a:r>
              <a:rPr lang="cs-CZ" dirty="0" err="1"/>
              <a:t>Maglič</a:t>
            </a:r>
            <a:r>
              <a:rPr lang="cs-CZ" dirty="0"/>
              <a:t>…)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197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1389"/>
            <a:ext cx="916541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5129" y="6306320"/>
            <a:ext cx="852862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Prenj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98108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2"/>
          <a:stretch/>
        </p:blipFill>
        <p:spPr>
          <a:xfrm>
            <a:off x="1" y="172354"/>
            <a:ext cx="9144000" cy="664900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220072" y="6359698"/>
            <a:ext cx="3802066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Bjelašnica</a:t>
            </a:r>
            <a:r>
              <a:rPr lang="cs-CZ" sz="2400" b="1" dirty="0" smtClean="0"/>
              <a:t> – vesnice </a:t>
            </a:r>
            <a:r>
              <a:rPr lang="cs-CZ" sz="2400" b="1" dirty="0" err="1" smtClean="0"/>
              <a:t>Lukomir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5804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436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931483"/>
            <a:ext cx="9144000" cy="4297717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5661248"/>
            <a:ext cx="8528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Prenj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49340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87423"/>
            <a:ext cx="9144000" cy="719824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7295" y="5949280"/>
            <a:ext cx="895566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hořec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17072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sz="3200" dirty="0" smtClean="0"/>
              <a:t>NP </a:t>
            </a:r>
            <a:r>
              <a:rPr lang="cs-CZ" sz="3200" dirty="0" err="1" smtClean="0"/>
              <a:t>Hutovo</a:t>
            </a:r>
            <a:r>
              <a:rPr lang="cs-CZ" sz="3200" dirty="0" smtClean="0"/>
              <a:t> </a:t>
            </a:r>
            <a:r>
              <a:rPr lang="cs-CZ" sz="3200" dirty="0" err="1" smtClean="0"/>
              <a:t>blato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sz="2600" dirty="0" smtClean="0"/>
              <a:t>Ptačí rezervace</a:t>
            </a:r>
          </a:p>
          <a:p>
            <a:r>
              <a:rPr lang="cs-CZ" sz="2600" dirty="0" smtClean="0"/>
              <a:t>Můžete se projet lodičkou po kanálech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919185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6268670"/>
            <a:ext cx="2291140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NP </a:t>
            </a:r>
            <a:r>
              <a:rPr lang="cs-CZ" sz="2400" b="1" dirty="0" err="1" smtClean="0"/>
              <a:t>Hutovo</a:t>
            </a:r>
            <a:r>
              <a:rPr lang="cs-CZ" sz="2400" b="1" dirty="0" smtClean="0"/>
              <a:t> Blato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83515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386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62" y="-11584"/>
            <a:ext cx="9145262" cy="6869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340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6207695"/>
            <a:ext cx="2314993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Vodopád </a:t>
            </a:r>
            <a:r>
              <a:rPr lang="cs-CZ" sz="2400" b="1" dirty="0" err="1" smtClean="0"/>
              <a:t>Kravica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14077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02673" y="0"/>
            <a:ext cx="100646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863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cs-CZ" sz="3200" dirty="0" err="1" smtClean="0"/>
              <a:t>Počitelj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472608"/>
          </a:xfrm>
        </p:spPr>
        <p:txBody>
          <a:bodyPr/>
          <a:lstStyle/>
          <a:p>
            <a:r>
              <a:rPr lang="cs-CZ" sz="2600" dirty="0" smtClean="0"/>
              <a:t>Je </a:t>
            </a:r>
            <a:r>
              <a:rPr lang="cs-CZ" sz="2600" dirty="0"/>
              <a:t>historické </a:t>
            </a:r>
            <a:r>
              <a:rPr lang="cs-CZ" sz="2600" dirty="0" smtClean="0"/>
              <a:t>město. Nachází </a:t>
            </a:r>
            <a:r>
              <a:rPr lang="cs-CZ" sz="2600" dirty="0"/>
              <a:t>se na levém břehu řeky </a:t>
            </a:r>
            <a:r>
              <a:rPr lang="cs-CZ" sz="2600" dirty="0" smtClean="0"/>
              <a:t>Neretvy v</a:t>
            </a:r>
            <a:r>
              <a:rPr lang="cs-CZ" sz="2600" dirty="0"/>
              <a:t> příkrém svahu nad silnicí vedoucí z </a:t>
            </a:r>
            <a:r>
              <a:rPr lang="cs-CZ" sz="2600" dirty="0" err="1" smtClean="0"/>
              <a:t>Metkoviće</a:t>
            </a:r>
            <a:r>
              <a:rPr lang="cs-CZ" sz="2600" dirty="0" smtClean="0"/>
              <a:t> </a:t>
            </a:r>
            <a:r>
              <a:rPr lang="cs-CZ" sz="2600" dirty="0"/>
              <a:t>do Mostaru. Je to jedno z mála měst v Bosně a Hercegovině, které si zachovalo vzhled starého muslimského města s vlivem Orientu  a Středomoří.</a:t>
            </a:r>
          </a:p>
          <a:p>
            <a:r>
              <a:rPr lang="cs-CZ" sz="2600" dirty="0"/>
              <a:t>Původně to byla pirátská osada. V 15. století zde byl vybudován opevněný hrad, který je dodnes dominantou města. Další významnou památkou je např. mešita Hadži Aliho (Hadži </a:t>
            </a:r>
            <a:r>
              <a:rPr lang="cs-CZ" sz="2600" dirty="0" err="1"/>
              <a:t>Alijina</a:t>
            </a:r>
            <a:r>
              <a:rPr lang="cs-CZ" sz="2600" dirty="0"/>
              <a:t> </a:t>
            </a:r>
            <a:r>
              <a:rPr lang="cs-CZ" sz="2600" dirty="0" err="1"/>
              <a:t>Džamija</a:t>
            </a:r>
            <a:r>
              <a:rPr lang="cs-CZ" sz="2600" dirty="0"/>
              <a:t>), hodinová věž ze 17. stol. sahat-kula, zámeček </a:t>
            </a:r>
            <a:r>
              <a:rPr lang="cs-CZ" sz="2600" dirty="0" err="1"/>
              <a:t>Gavrana</a:t>
            </a:r>
            <a:r>
              <a:rPr lang="cs-CZ" sz="2600" dirty="0"/>
              <a:t> </a:t>
            </a:r>
            <a:r>
              <a:rPr lang="cs-CZ" sz="2600" dirty="0" err="1"/>
              <a:t>Kapetanoviće</a:t>
            </a:r>
            <a:r>
              <a:rPr lang="cs-CZ" sz="2600" dirty="0"/>
              <a:t>, turecké lázně - </a:t>
            </a:r>
            <a:r>
              <a:rPr lang="cs-CZ" sz="2600" dirty="0" err="1"/>
              <a:t>hamam</a:t>
            </a:r>
            <a:r>
              <a:rPr lang="cs-CZ" sz="2600" dirty="0"/>
              <a:t> a také han a další.</a:t>
            </a:r>
          </a:p>
          <a:p>
            <a:r>
              <a:rPr lang="cs-CZ" sz="2600" dirty="0"/>
              <a:t>V rámci válečného konfliktu v 1. polovině 90. let bylo toto město ostřelováno, nyní se postupně renovují místní památky i obytné stavby.</a:t>
            </a:r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413185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6392868"/>
            <a:ext cx="1124923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Počitelj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03535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647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324544" y="1461209"/>
            <a:ext cx="9583390" cy="281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477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2" y="1124744"/>
            <a:ext cx="9714149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703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397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832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149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287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6275039"/>
            <a:ext cx="2766719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Mostar – Starý most</a:t>
            </a:r>
          </a:p>
        </p:txBody>
      </p:sp>
    </p:spTree>
    <p:extLst>
      <p:ext uri="{BB962C8B-B14F-4D97-AF65-F5344CB8AC3E}">
        <p14:creationId xmlns:p14="http://schemas.microsoft.com/office/powerpoint/2010/main" val="4153380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3" r="-1"/>
          <a:stretch/>
        </p:blipFill>
        <p:spPr>
          <a:xfrm>
            <a:off x="-26783" y="-18075"/>
            <a:ext cx="9170783" cy="683604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6098997"/>
            <a:ext cx="1136978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Volujak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5399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05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642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397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856" y="0"/>
            <a:ext cx="9778288" cy="685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0" y="6360440"/>
            <a:ext cx="3465308" cy="461665"/>
          </a:xfrm>
          <a:prstGeom prst="rect">
            <a:avLst/>
          </a:prstGeom>
          <a:solidFill>
            <a:schemeClr val="bg2"/>
          </a:solidFill>
        </p:spPr>
        <p:txBody>
          <a:bodyPr wrap="none">
            <a:spAutoFit/>
          </a:bodyPr>
          <a:lstStyle/>
          <a:p>
            <a:r>
              <a:rPr lang="cs-CZ" sz="2400" b="1" dirty="0" err="1"/>
              <a:t>Maglič</a:t>
            </a:r>
            <a:r>
              <a:rPr lang="cs-CZ" sz="2400" b="1" dirty="0"/>
              <a:t> – </a:t>
            </a:r>
            <a:r>
              <a:rPr lang="cs-CZ" sz="2400" b="1" dirty="0" err="1"/>
              <a:t>Trnovačko</a:t>
            </a:r>
            <a:r>
              <a:rPr lang="cs-CZ" sz="2400" b="1" dirty="0"/>
              <a:t> jezero</a:t>
            </a:r>
          </a:p>
        </p:txBody>
      </p:sp>
    </p:spTree>
    <p:extLst>
      <p:ext uri="{BB962C8B-B14F-4D97-AF65-F5344CB8AC3E}">
        <p14:creationId xmlns:p14="http://schemas.microsoft.com/office/powerpoint/2010/main" val="3033499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6178956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Maglič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1572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22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26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6382" y="476672"/>
            <a:ext cx="7348002" cy="548551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23528" y="6153508"/>
            <a:ext cx="3674404" cy="461665"/>
          </a:xfrm>
          <a:prstGeom prst="rect">
            <a:avLst/>
          </a:prstGeom>
          <a:solidFill>
            <a:schemeClr val="bg1"/>
          </a:solidFill>
        </p:spPr>
        <p:txBody>
          <a:bodyPr wrap="none">
            <a:spAutoFit/>
          </a:bodyPr>
          <a:lstStyle/>
          <a:p>
            <a:r>
              <a:rPr lang="cs-CZ" sz="2400" dirty="0" smtClean="0"/>
              <a:t>Rozebraná železnice </a:t>
            </a:r>
            <a:r>
              <a:rPr lang="cs-CZ" sz="2400" dirty="0"/>
              <a:t>do Pale</a:t>
            </a:r>
          </a:p>
        </p:txBody>
      </p:sp>
    </p:spTree>
    <p:extLst>
      <p:ext uri="{BB962C8B-B14F-4D97-AF65-F5344CB8AC3E}">
        <p14:creationId xmlns:p14="http://schemas.microsoft.com/office/powerpoint/2010/main" val="2043343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77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679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SARAJEVO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9"/>
            <a:ext cx="8229600" cy="2952328"/>
          </a:xfrm>
        </p:spPr>
        <p:txBody>
          <a:bodyPr/>
          <a:lstStyle/>
          <a:p>
            <a:r>
              <a:rPr lang="cs-CZ" sz="2600" dirty="0" smtClean="0"/>
              <a:t>Hlavní město Bosny a Hercegoviny</a:t>
            </a:r>
          </a:p>
          <a:p>
            <a:r>
              <a:rPr lang="cs-CZ" sz="2600" dirty="0" smtClean="0"/>
              <a:t>Kulturní a hospodářské středisko.</a:t>
            </a:r>
          </a:p>
          <a:p>
            <a:r>
              <a:rPr lang="cs-CZ" sz="2600" dirty="0" smtClean="0"/>
              <a:t>28. 6. 1914 atentát na Františka Ferdinanda </a:t>
            </a:r>
            <a:r>
              <a:rPr lang="cs-CZ" sz="2600" dirty="0" err="1" smtClean="0"/>
              <a:t>dÉste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Od roku 1918 součást Jugoslávie.</a:t>
            </a:r>
          </a:p>
          <a:p>
            <a:r>
              <a:rPr lang="cs-CZ" sz="2600" dirty="0" smtClean="0"/>
              <a:t>1984 – zimní olympijské hry.</a:t>
            </a:r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054181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6256243"/>
            <a:ext cx="1278042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Sarajevo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55730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9228"/>
          <a:stretch/>
        </p:blipFill>
        <p:spPr>
          <a:xfrm>
            <a:off x="-180528" y="1268760"/>
            <a:ext cx="9495882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472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82" r="14036"/>
          <a:stretch/>
        </p:blipFill>
        <p:spPr>
          <a:xfrm>
            <a:off x="-612576" y="1275904"/>
            <a:ext cx="10093087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704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1" r="22740"/>
          <a:stretch/>
        </p:blipFill>
        <p:spPr>
          <a:xfrm>
            <a:off x="0" y="476672"/>
            <a:ext cx="9144000" cy="5884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1002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22" y="39644"/>
            <a:ext cx="9115400" cy="682354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6290411"/>
            <a:ext cx="2693366" cy="46166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Sarajevo - synagoga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721226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5545138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i="1" dirty="0"/>
              <a:t>Lexikon zemí 2000</a:t>
            </a:r>
            <a:r>
              <a:rPr lang="cs-CZ" sz="2000" dirty="0"/>
              <a:t>. Praha: Fortuna </a:t>
            </a:r>
            <a:r>
              <a:rPr lang="cs-CZ" sz="2000" dirty="0" err="1"/>
              <a:t>Print</a:t>
            </a:r>
            <a:r>
              <a:rPr lang="cs-CZ" sz="2000" dirty="0"/>
              <a:t>, 1999, 503 s. ISBN </a:t>
            </a:r>
            <a:r>
              <a:rPr lang="cs-CZ" sz="2000" dirty="0" smtClean="0"/>
              <a:t>80-861-4435-6.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u="sng" dirty="0">
                <a:hlinkClick r:id="rId2"/>
              </a:rPr>
              <a:t>http://</a:t>
            </a:r>
            <a:r>
              <a:rPr lang="cs-CZ" sz="2000" u="sng" dirty="0" smtClean="0">
                <a:hlinkClick r:id="rId2"/>
              </a:rPr>
              <a:t>cs.wikipedia.org/wiki/Bosna_a_Hercegovina</a:t>
            </a:r>
            <a:endParaRPr lang="cs-CZ" sz="2000" u="sng" dirty="0" smtClean="0"/>
          </a:p>
          <a:p>
            <a:pPr eaLnBrk="1" hangingPunct="1">
              <a:defRPr/>
            </a:pPr>
            <a:r>
              <a:rPr lang="cs-CZ" sz="2000" u="sng" dirty="0"/>
              <a:t>http://upload.wikimedia.org/wikipedia/Flag </a:t>
            </a:r>
            <a:r>
              <a:rPr lang="cs-CZ" sz="2000" u="sng" dirty="0" err="1"/>
              <a:t>of</a:t>
            </a:r>
            <a:r>
              <a:rPr lang="cs-CZ" sz="2000" u="sng" dirty="0"/>
              <a:t> 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Bosnia</a:t>
            </a:r>
            <a:r>
              <a:rPr lang="cs-CZ" sz="2000" u="sng" dirty="0" smtClean="0"/>
              <a:t> a </a:t>
            </a:r>
            <a:r>
              <a:rPr lang="cs-CZ" sz="2000" u="sng" dirty="0" err="1" smtClean="0"/>
              <a:t>Herzegovina.svg</a:t>
            </a:r>
            <a:endParaRPr lang="cs-CZ" sz="2000" dirty="0"/>
          </a:p>
          <a:p>
            <a:pPr eaLnBrk="1" hangingPunct="1">
              <a:defRPr/>
            </a:pPr>
            <a:endParaRPr lang="cs-CZ" sz="2000" dirty="0"/>
          </a:p>
          <a:p>
            <a:pPr eaLnBrk="1" hangingPunct="1">
              <a:defRPr/>
            </a:pPr>
            <a:endParaRPr lang="cs-CZ" sz="20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291</Words>
  <Application>Microsoft Office PowerPoint</Application>
  <PresentationFormat>Předvádění na obrazovce (4:3)</PresentationFormat>
  <Paragraphs>65</Paragraphs>
  <Slides>41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42" baseType="lpstr">
      <vt:lpstr>Motiv systému Office</vt:lpstr>
      <vt:lpstr>Prezentace aplikace PowerPoint</vt:lpstr>
      <vt:lpstr>BOSNA  A  HERCEGOVINA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NP Hutovo blato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Počitelj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SARAJEVO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46</cp:revision>
  <dcterms:created xsi:type="dcterms:W3CDTF">2012-12-23T08:55:19Z</dcterms:created>
  <dcterms:modified xsi:type="dcterms:W3CDTF">2013-11-02T12:38:16Z</dcterms:modified>
</cp:coreProperties>
</file>