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9" r:id="rId3"/>
    <p:sldId id="270" r:id="rId4"/>
    <p:sldId id="272" r:id="rId5"/>
    <p:sldId id="271" r:id="rId6"/>
    <p:sldId id="278" r:id="rId7"/>
    <p:sldId id="279" r:id="rId8"/>
    <p:sldId id="280" r:id="rId9"/>
    <p:sldId id="281" r:id="rId10"/>
    <p:sldId id="282" r:id="rId11"/>
    <p:sldId id="275" r:id="rId12"/>
    <p:sldId id="273" r:id="rId13"/>
    <p:sldId id="274" r:id="rId14"/>
    <p:sldId id="276" r:id="rId15"/>
    <p:sldId id="277" r:id="rId16"/>
    <p:sldId id="269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75" autoAdjust="0"/>
    <p:restoredTop sz="94660"/>
  </p:normalViewPr>
  <p:slideViewPr>
    <p:cSldViewPr>
      <p:cViewPr>
        <p:scale>
          <a:sx n="75" d="100"/>
          <a:sy n="75" d="100"/>
        </p:scale>
        <p:origin x="-1278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797A0D-D190-476F-B1F6-AA49DBA57A09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2BD395-CD37-445B-BE5C-9557CB4765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649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A8E42-FDD0-4BE6-8245-9A0947E4CCC9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597B6-5191-4C9D-94D3-7B3B789461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2253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46B5F-DB2F-47F5-8F78-3E0E9DB2F5DD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26046D-DFC2-4672-A5CF-38A27C8A00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9371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8D0DBB-3CAB-42C1-BBFD-3563EE7B02DA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D31D55-9FC3-43AF-87D9-252D41B24D4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137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3BDF5-2B70-4386-AE19-F92C29777E29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626BE9-F7E1-4BF4-A2C1-956DE2EAEE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241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36A06-5C05-4581-95EB-548DD9001C4F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9D172-3E13-4061-A04F-B61BCFFEBC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817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386E1C-C0CA-46E6-864E-98003B691B3A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F14C1-D301-4DDC-A6A0-158ED528E5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3027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5F46C-C4D6-4A8E-9D93-62089730F9DF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F3203-016E-4ECA-ADF9-470621DEAE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961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5E129-ABA8-41AA-A493-D22FB65DEBAA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FDC3F-53DA-4F6E-A3BC-54767E48A6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3481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F151D-9C87-40C9-99CD-D214FE4C34BB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A115F3-6740-41C6-A2D9-FEA7377B83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317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FF252-9852-45D0-90BD-FF6945D98AE6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9FE2C-AEC2-43E9-8954-C7DF995EAD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5666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B48DA5-8BBA-49C2-8DE4-FD8F3C24F008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E683E-85B7-402C-AC2B-D690DB037BE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2675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F98A0B-EAC6-4CF5-BE01-2CDE11D9A0A0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275A1F9-F7FE-4C7D-852B-32F2E7E1A6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Flag%20of%20Macedonia.sv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akedonie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akedonie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akedonie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akedonie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akedonie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Flag%20of%20Albania.sv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lb&#225;nie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lb&#225;nie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lb&#225;nie" TargetMode="External"/><Relationship Id="rId2" Type="http://schemas.openxmlformats.org/officeDocument/2006/relationships/hyperlink" Target="http://cs.wikipedia.org/wiki/Makedoni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Flag%20of%20Makedonia%20.svg" TargetMode="External"/><Relationship Id="rId4" Type="http://schemas.openxmlformats.org/officeDocument/2006/relationships/hyperlink" Target="http://upload.wikimedia.org/wikipedia/Flag%20of%20Albani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5682078"/>
              </p:ext>
            </p:extLst>
          </p:nvPr>
        </p:nvGraphicFramePr>
        <p:xfrm>
          <a:off x="539750" y="1844675"/>
          <a:ext cx="8208963" cy="54412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30"/>
                <a:gridCol w="5965133"/>
              </a:tblGrid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Renata Kohoutková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Makedonie a Albánie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VY_32_INOVACE_6.2.17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15. 10. 2013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Zeměpis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Střední a </a:t>
                      </a:r>
                      <a:r>
                        <a:rPr lang="cs-CZ" sz="1400" dirty="0" smtClean="0">
                          <a:effectLst/>
                        </a:rPr>
                        <a:t>jihovýchodní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</a:rPr>
                        <a:t>Evropa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lang="cs-CZ" sz="14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uvede podobnosti a odlišnosti v přírodních a hospodářských poměrech. 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Charakteristika přírodních a hospodářských poměrů vybraných</a:t>
                      </a:r>
                      <a:r>
                        <a:rPr lang="cs-CZ" sz="1400" baseline="0" dirty="0" smtClean="0">
                          <a:effectLst/>
                        </a:rPr>
                        <a:t> států.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Prezentace  popisuje</a:t>
                      </a:r>
                      <a:r>
                        <a:rPr lang="cs-CZ" sz="1400" baseline="0" dirty="0" smtClean="0">
                          <a:effectLst/>
                        </a:rPr>
                        <a:t> základní charakteristiku států, může být použita k samostudiu.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Prezentace</a:t>
                      </a:r>
                      <a:r>
                        <a:rPr lang="cs-CZ" sz="1400" baseline="0" dirty="0" smtClean="0">
                          <a:effectLst/>
                        </a:rPr>
                        <a:t> je názornou pomůckou k učivu. </a:t>
                      </a: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0159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100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713" y="228600"/>
            <a:ext cx="6632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57150" cmpd="thickThin">
            <a:solidFill>
              <a:srgbClr val="FFFF00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 A K E D O N I E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2564905"/>
            <a:ext cx="4038600" cy="2520280"/>
          </a:xfrm>
        </p:spPr>
        <p:txBody>
          <a:bodyPr/>
          <a:lstStyle/>
          <a:p>
            <a:r>
              <a:rPr lang="cs-CZ" dirty="0" smtClean="0"/>
              <a:t>Hlavní město: Skopje</a:t>
            </a:r>
          </a:p>
          <a:p>
            <a:r>
              <a:rPr lang="cs-CZ" dirty="0" smtClean="0"/>
              <a:t>Makedonština</a:t>
            </a:r>
          </a:p>
          <a:p>
            <a:r>
              <a:rPr lang="cs-CZ" dirty="0" smtClean="0"/>
              <a:t>Makedonský denár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708920"/>
            <a:ext cx="3832522" cy="1916261"/>
          </a:xfrm>
          <a:ln>
            <a:solidFill>
              <a:srgbClr val="FF0000"/>
            </a:solidFill>
          </a:ln>
        </p:spPr>
      </p:pic>
      <p:sp>
        <p:nvSpPr>
          <p:cNvPr id="2" name="Obdélník 1"/>
          <p:cNvSpPr/>
          <p:nvPr/>
        </p:nvSpPr>
        <p:spPr>
          <a:xfrm>
            <a:off x="411560" y="5805264"/>
            <a:ext cx="43044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u="sng" dirty="0">
                <a:hlinkClick r:id="rId3"/>
              </a:rPr>
              <a:t>http://upload.wikimedia.org/wikipedia/Flag </a:t>
            </a:r>
            <a:r>
              <a:rPr lang="cs-CZ" sz="1200" u="sng" dirty="0" err="1">
                <a:hlinkClick r:id="rId3"/>
              </a:rPr>
              <a:t>of</a:t>
            </a:r>
            <a:r>
              <a:rPr lang="cs-CZ" sz="1200" u="sng" dirty="0">
                <a:hlinkClick r:id="rId3"/>
              </a:rPr>
              <a:t> </a:t>
            </a:r>
            <a:r>
              <a:rPr lang="cs-CZ" sz="1200" u="sng" dirty="0" err="1" smtClean="0">
                <a:hlinkClick r:id="rId3"/>
              </a:rPr>
              <a:t>Macedonia.svg</a:t>
            </a:r>
            <a:endParaRPr lang="cs-CZ" sz="1200" u="sng" dirty="0" smtClean="0"/>
          </a:p>
        </p:txBody>
      </p:sp>
    </p:spTree>
    <p:extLst>
      <p:ext uri="{BB962C8B-B14F-4D97-AF65-F5344CB8AC3E}">
        <p14:creationId xmlns:p14="http://schemas.microsoft.com/office/powerpoint/2010/main" val="86509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20080"/>
          </a:xfrm>
          <a:solidFill>
            <a:srgbClr val="FF0000"/>
          </a:solidFill>
          <a:ln w="57150" cmpd="thickThin">
            <a:solidFill>
              <a:srgbClr val="FFFF00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 I S T O R I E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36503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cs-CZ" sz="2600" dirty="0" smtClean="0"/>
              <a:t>Makedonie byla ve starověku součástí makedonské říše, jejíž centrum však leželo na území dnešního Řecka. Největšího rozmachu dosáhla tato říše za vlády Alexandra Velikého, který posunul její hranice až k řece Indus.</a:t>
            </a:r>
          </a:p>
          <a:p>
            <a:pPr marL="0" indent="0">
              <a:lnSpc>
                <a:spcPct val="130000"/>
              </a:lnSpc>
              <a:buNone/>
            </a:pPr>
            <a:endParaRPr lang="cs-CZ" sz="2600" dirty="0" smtClean="0"/>
          </a:p>
          <a:p>
            <a:pPr>
              <a:lnSpc>
                <a:spcPct val="130000"/>
              </a:lnSpc>
            </a:pPr>
            <a:r>
              <a:rPr lang="cs-CZ" sz="2600" dirty="0" smtClean="0"/>
              <a:t>Název a vlajka státu navazují na starověkou Makedonii.    S tím nesouhlasí Řecko, na jehož území ležela větší část této říše.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08872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9"/>
            <a:ext cx="8229600" cy="2448272"/>
          </a:xfrm>
        </p:spPr>
        <p:txBody>
          <a:bodyPr/>
          <a:lstStyle/>
          <a:p>
            <a:r>
              <a:rPr lang="cs-CZ" sz="2600" dirty="0" smtClean="0"/>
              <a:t>Hornatá země v centru Balkánského poloostrova.</a:t>
            </a:r>
          </a:p>
          <a:p>
            <a:r>
              <a:rPr lang="cs-CZ" sz="2600" dirty="0" smtClean="0"/>
              <a:t>Pohoří uzavírají kotliny a rozsáhlá </a:t>
            </a:r>
            <a:r>
              <a:rPr lang="cs-CZ" sz="2600" dirty="0" err="1" smtClean="0"/>
              <a:t>polje</a:t>
            </a:r>
            <a:r>
              <a:rPr lang="cs-CZ" sz="2600" dirty="0" smtClean="0"/>
              <a:t> (kras).</a:t>
            </a:r>
          </a:p>
          <a:p>
            <a:r>
              <a:rPr lang="cs-CZ" sz="2600" dirty="0" smtClean="0"/>
              <a:t>Seismická činnost.</a:t>
            </a:r>
          </a:p>
          <a:p>
            <a:r>
              <a:rPr lang="cs-CZ" sz="2600" dirty="0" smtClean="0"/>
              <a:t>Osou území je tok řeky Vardaru s přítoky.</a:t>
            </a:r>
          </a:p>
          <a:p>
            <a:r>
              <a:rPr lang="cs-CZ" sz="2600" dirty="0" smtClean="0"/>
              <a:t>Jezera: </a:t>
            </a:r>
            <a:r>
              <a:rPr lang="cs-CZ" sz="2600" b="1" dirty="0" smtClean="0"/>
              <a:t>Ochridské </a:t>
            </a:r>
            <a:r>
              <a:rPr lang="cs-CZ" sz="2600" dirty="0" smtClean="0"/>
              <a:t>[ 349 km</a:t>
            </a:r>
            <a:r>
              <a:rPr lang="cs-CZ" sz="2600" baseline="30000" dirty="0" smtClean="0"/>
              <a:t>2</a:t>
            </a:r>
            <a:r>
              <a:rPr lang="cs-CZ" sz="2600" dirty="0" smtClean="0"/>
              <a:t>], </a:t>
            </a:r>
            <a:r>
              <a:rPr lang="cs-CZ" sz="2600" dirty="0" err="1" smtClean="0"/>
              <a:t>Prespanské</a:t>
            </a:r>
            <a:r>
              <a:rPr lang="cs-CZ" sz="2600" dirty="0" smtClean="0"/>
              <a:t>, </a:t>
            </a:r>
            <a:r>
              <a:rPr lang="cs-CZ" sz="2600" dirty="0" err="1" smtClean="0"/>
              <a:t>Dojranské</a:t>
            </a:r>
            <a:r>
              <a:rPr lang="cs-CZ" sz="2600" dirty="0" smtClean="0"/>
              <a:t>.</a:t>
            </a:r>
            <a:endParaRPr lang="cs-CZ" sz="2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0000"/>
          </a:solidFill>
          <a:ln w="57150" cmpd="thickThin">
            <a:solidFill>
              <a:srgbClr val="FFFF00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Ř Í R O D N Í     P O M Ě R Y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5068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r>
              <a:rPr lang="cs-CZ" sz="2600" dirty="0" smtClean="0"/>
              <a:t>Patří mezi nejméně vyspělé státy Evropy. </a:t>
            </a:r>
          </a:p>
          <a:p>
            <a:endParaRPr lang="cs-CZ" sz="800" dirty="0" smtClean="0"/>
          </a:p>
          <a:p>
            <a:r>
              <a:rPr lang="cs-CZ" sz="2600" dirty="0" smtClean="0"/>
              <a:t>Obyvatelé pracují v zemědělství - kvalitní vína, tabák.</a:t>
            </a:r>
          </a:p>
          <a:p>
            <a:endParaRPr lang="cs-CZ" sz="800" dirty="0" smtClean="0"/>
          </a:p>
          <a:p>
            <a:r>
              <a:rPr lang="cs-CZ" sz="2600" dirty="0" smtClean="0"/>
              <a:t>Pomalu se rozvíjí cestovní ruch v rekreační oblasti kolem Ochridského jezera.</a:t>
            </a:r>
          </a:p>
          <a:p>
            <a:endParaRPr lang="cs-CZ" sz="800" dirty="0" smtClean="0"/>
          </a:p>
          <a:p>
            <a:r>
              <a:rPr lang="cs-CZ" sz="2600" dirty="0" smtClean="0"/>
              <a:t>Přes hlavní město Skopje směřuje železniční i silniční doprava ze střední a západní Evropy do Řecka a Turecka.</a:t>
            </a:r>
            <a:endParaRPr lang="cs-CZ" sz="2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0000"/>
          </a:solidFill>
          <a:ln w="57150" cmpd="thickThin">
            <a:solidFill>
              <a:srgbClr val="FFFF00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 O S P O D Á Ř S T V Í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972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45"/>
          <a:stretch/>
        </p:blipFill>
        <p:spPr>
          <a:xfrm>
            <a:off x="0" y="8880"/>
            <a:ext cx="9144000" cy="62738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619672" y="319415"/>
            <a:ext cx="33588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Skopje – kostel sv. </a:t>
            </a:r>
            <a:r>
              <a:rPr lang="cs-CZ" sz="2000" b="1" dirty="0" err="1" smtClean="0"/>
              <a:t>Panteleona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107504" y="6381328"/>
            <a:ext cx="39321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http://cs.wikipedia.org/wiki/Makedonie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8352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15"/>
          <a:stretch/>
        </p:blipFill>
        <p:spPr>
          <a:xfrm>
            <a:off x="-17512" y="0"/>
            <a:ext cx="9284178" cy="636999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0" y="6475980"/>
            <a:ext cx="39321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http://cs.wikipedia.org/wiki/Makedonie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92280" y="30832"/>
            <a:ext cx="18035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Skopje - mešita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317153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6"/>
          <a:stretch/>
        </p:blipFill>
        <p:spPr>
          <a:xfrm>
            <a:off x="0" y="-171400"/>
            <a:ext cx="9144000" cy="624760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92820" y="6212632"/>
            <a:ext cx="39321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http://cs.wikipedia.org/wiki/Makedonie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975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51"/>
          <a:stretch/>
        </p:blipFill>
        <p:spPr>
          <a:xfrm>
            <a:off x="107504" y="132890"/>
            <a:ext cx="8928992" cy="623127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15008" y="6359970"/>
            <a:ext cx="39321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http://cs.wikipedia.org/wiki/Makedonie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564649"/>
            <a:ext cx="27075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Skopje – kamenný most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03841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08" y="27732"/>
            <a:ext cx="9144000" cy="609219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07504" y="6237312"/>
            <a:ext cx="39321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http://cs.wikipedia.org/wiki/Makedonie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260648"/>
            <a:ext cx="3061159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Skopje – železniční  nádraží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71880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8949" y="692696"/>
            <a:ext cx="4867308" cy="323676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83568" y="4797152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Za národní </a:t>
            </a:r>
            <a:r>
              <a:rPr lang="cs-CZ" sz="2400" dirty="0"/>
              <a:t>jídlo Makedonie se pokládají </a:t>
            </a:r>
            <a:r>
              <a:rPr lang="cs-CZ" sz="2400" dirty="0" err="1" smtClean="0"/>
              <a:t>tavče</a:t>
            </a:r>
            <a:r>
              <a:rPr lang="cs-CZ" sz="2400" dirty="0" smtClean="0"/>
              <a:t> </a:t>
            </a:r>
            <a:r>
              <a:rPr lang="cs-CZ" sz="2400" dirty="0" err="1" smtClean="0"/>
              <a:t>gravče</a:t>
            </a:r>
            <a:r>
              <a:rPr lang="cs-CZ" sz="2400" dirty="0" smtClean="0"/>
              <a:t> (zapečené </a:t>
            </a:r>
            <a:r>
              <a:rPr lang="cs-CZ" sz="2400" dirty="0"/>
              <a:t>fazole) a likér </a:t>
            </a:r>
            <a:r>
              <a:rPr lang="cs-CZ" sz="2400" dirty="0" err="1" smtClean="0"/>
              <a:t>mastika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12922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/>
              <a:t>A L B Á N I E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708920"/>
            <a:ext cx="4038600" cy="3417243"/>
          </a:xfrm>
        </p:spPr>
        <p:txBody>
          <a:bodyPr/>
          <a:lstStyle/>
          <a:p>
            <a:r>
              <a:rPr lang="cs-CZ" dirty="0" smtClean="0"/>
              <a:t>Hlavní město: Tirana</a:t>
            </a:r>
          </a:p>
          <a:p>
            <a:r>
              <a:rPr lang="cs-CZ" dirty="0" smtClean="0"/>
              <a:t>Albánština</a:t>
            </a:r>
          </a:p>
          <a:p>
            <a:r>
              <a:rPr lang="cs-CZ" dirty="0" smtClean="0"/>
              <a:t>Albánský </a:t>
            </a:r>
            <a:r>
              <a:rPr lang="cs-CZ" dirty="0" err="1" smtClean="0"/>
              <a:t>lek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420888"/>
            <a:ext cx="3538736" cy="2527669"/>
          </a:xfrm>
        </p:spPr>
      </p:pic>
      <p:sp>
        <p:nvSpPr>
          <p:cNvPr id="3" name="Obdélník 2"/>
          <p:cNvSpPr/>
          <p:nvPr/>
        </p:nvSpPr>
        <p:spPr>
          <a:xfrm>
            <a:off x="611560" y="566124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u="sng" dirty="0">
                <a:hlinkClick r:id="rId3"/>
              </a:rPr>
              <a:t>http://upload.wikimedia.org/wikipedia/Flag </a:t>
            </a:r>
            <a:r>
              <a:rPr lang="cs-CZ" sz="1200" u="sng" dirty="0" err="1">
                <a:hlinkClick r:id="rId3"/>
              </a:rPr>
              <a:t>of</a:t>
            </a:r>
            <a:r>
              <a:rPr lang="cs-CZ" sz="1200" u="sng" dirty="0">
                <a:hlinkClick r:id="rId3"/>
              </a:rPr>
              <a:t> </a:t>
            </a:r>
            <a:r>
              <a:rPr lang="cs-CZ" sz="1200" u="sng" dirty="0" err="1" smtClean="0">
                <a:hlinkClick r:id="rId3"/>
              </a:rPr>
              <a:t>Albania.svg</a:t>
            </a:r>
            <a:endParaRPr lang="cs-CZ" sz="1200" u="sng" dirty="0" smtClean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572973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976664"/>
          </a:xfrm>
        </p:spPr>
        <p:txBody>
          <a:bodyPr/>
          <a:lstStyle/>
          <a:p>
            <a:r>
              <a:rPr lang="cs-CZ" sz="2600" dirty="0" smtClean="0"/>
              <a:t>Malá země při Jaderském moři.</a:t>
            </a:r>
          </a:p>
          <a:p>
            <a:r>
              <a:rPr lang="cs-CZ" sz="2600" dirty="0" smtClean="0"/>
              <a:t>Až do 90. let 20. století byla v izolaci vůči zbytku světa, což zapříčinilo velký úpadek celého hospodářství.</a:t>
            </a:r>
          </a:p>
          <a:p>
            <a:r>
              <a:rPr lang="cs-CZ" sz="2600" dirty="0" smtClean="0"/>
              <a:t>Jako obrana proti případnému napadení Albánie zda byly koncem 60. a 70. let 20. století vybudovány statisíce </a:t>
            </a:r>
            <a:r>
              <a:rPr lang="cs-CZ" sz="2600" b="1" dirty="0" smtClean="0"/>
              <a:t>vojenských bunkrů</a:t>
            </a:r>
            <a:r>
              <a:rPr lang="cs-CZ" sz="2600" dirty="0" smtClean="0"/>
              <a:t>. Najdeme je na plážích, v horských oblastech, městech, parcích, a dokonce i na hřbitovech.</a:t>
            </a:r>
            <a:endParaRPr lang="cs-CZ" sz="2600" dirty="0"/>
          </a:p>
          <a:p>
            <a:pPr marL="0" indent="0">
              <a:buNone/>
            </a:pPr>
            <a:endParaRPr lang="cs-CZ" sz="1200" dirty="0" smtClean="0"/>
          </a:p>
          <a:p>
            <a:r>
              <a:rPr lang="cs-CZ" sz="2600" dirty="0" smtClean="0"/>
              <a:t>Stát má </a:t>
            </a:r>
            <a:r>
              <a:rPr lang="cs-CZ" sz="2600" b="1" dirty="0" smtClean="0"/>
              <a:t>nejnižší životní úroveň v Evropě.</a:t>
            </a:r>
          </a:p>
          <a:p>
            <a:r>
              <a:rPr lang="cs-CZ" sz="2600" dirty="0" smtClean="0"/>
              <a:t>Obyvatelé vyznávají islám.</a:t>
            </a:r>
          </a:p>
          <a:p>
            <a:endParaRPr lang="cs-CZ" sz="1200" b="1" dirty="0" smtClean="0"/>
          </a:p>
          <a:p>
            <a:r>
              <a:rPr lang="cs-CZ" sz="2600" dirty="0" smtClean="0"/>
              <a:t>Obyvatelé pracují převážně v zemědělství – chov ovcí a koz, pěstování teplomilných plodin – tabák, vinná réva, zelenina a ovoce.</a:t>
            </a:r>
          </a:p>
          <a:p>
            <a:pPr marL="0" indent="0">
              <a:buNone/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863661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012" y="-1"/>
            <a:ext cx="9171012" cy="6263039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07504" y="6281572"/>
            <a:ext cx="33684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>
                <a:hlinkClick r:id="rId3"/>
              </a:rPr>
              <a:t>http://</a:t>
            </a:r>
            <a:r>
              <a:rPr lang="cs-CZ" dirty="0">
                <a:hlinkClick r:id="rId3"/>
              </a:rPr>
              <a:t>cs.wikipedia.org/wiki/Albánie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83334"/>
            <a:ext cx="19250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Bunkry v Albánii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526088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09600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9512" y="6304002"/>
            <a:ext cx="35788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http://cs.wikipedia.org/wiki/Albánie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20633"/>
            <a:ext cx="22122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Domy v </a:t>
            </a:r>
            <a:r>
              <a:rPr lang="cs-CZ" sz="2000" b="1" dirty="0" err="1" smtClean="0"/>
              <a:t>Gjirokastra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83284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3200" dirty="0" smtClean="0"/>
              <a:t>Seznam použitých zdrojů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229600" cy="3888432"/>
          </a:xfrm>
        </p:spPr>
        <p:txBody>
          <a:bodyPr/>
          <a:lstStyle/>
          <a:p>
            <a:r>
              <a:rPr lang="cs-CZ" sz="2000" dirty="0"/>
              <a:t>HÜBELOVÁ, Dana a Petr CHALUPA. </a:t>
            </a:r>
            <a:r>
              <a:rPr lang="cs-CZ" sz="2000" i="1" dirty="0"/>
              <a:t>Zeměpis: učebnice</a:t>
            </a:r>
            <a:r>
              <a:rPr lang="cs-CZ" sz="2000" dirty="0"/>
              <a:t>. 1. vyd. [i.e. 2. vyd.]. Brno: Nová škola, </a:t>
            </a:r>
            <a:r>
              <a:rPr lang="cs-CZ" sz="2000" dirty="0" smtClean="0"/>
              <a:t>2010</a:t>
            </a:r>
            <a:r>
              <a:rPr lang="cs-CZ" sz="2000" dirty="0"/>
              <a:t>, 95 s. Duhová řada. ISBN 978-80-7289-148-1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/>
              <a:t>JEŘÁBEK, Milan a Vít VILÍMEK. </a:t>
            </a:r>
            <a:r>
              <a:rPr lang="cs-CZ" sz="2000" i="1" dirty="0"/>
              <a:t>Zeměpis světa: učebnice zeměpisu pro základní školy a víceletá gymnázia</a:t>
            </a:r>
            <a:r>
              <a:rPr lang="cs-CZ" sz="2000" dirty="0"/>
              <a:t>. 1. vyd. Praha: Nakladatelství České geografické společnosti, 1997, 60 s. ISBN 80-860-3407-0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i="1" dirty="0"/>
              <a:t>Encyklopedie Zeměpis světa</a:t>
            </a:r>
            <a:r>
              <a:rPr lang="cs-CZ" sz="2000" dirty="0"/>
              <a:t>. V Praze: Columbus, 2002, 512 s. ISBN 80-901-7276-8</a:t>
            </a:r>
            <a:r>
              <a:rPr lang="cs-CZ" sz="2000" dirty="0" smtClean="0"/>
              <a:t>.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cs.wikipedia.org/wiki/Makedonie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cs.wikipedia.org/wiki/Albánie</a:t>
            </a:r>
            <a:endParaRPr lang="cs-CZ" sz="2000" dirty="0" smtClean="0"/>
          </a:p>
          <a:p>
            <a:r>
              <a:rPr lang="cs-CZ" sz="2000" u="sng" dirty="0">
                <a:hlinkClick r:id="rId4"/>
              </a:rPr>
              <a:t>http://upload.wikimedia.org/wikipedia/Flag </a:t>
            </a:r>
            <a:r>
              <a:rPr lang="cs-CZ" sz="2000" u="sng" dirty="0" err="1" smtClean="0">
                <a:hlinkClick r:id="rId4"/>
              </a:rPr>
              <a:t>of</a:t>
            </a:r>
            <a:r>
              <a:rPr lang="cs-CZ" sz="2000" u="sng" dirty="0" smtClean="0">
                <a:hlinkClick r:id="rId4"/>
              </a:rPr>
              <a:t> </a:t>
            </a:r>
            <a:r>
              <a:rPr lang="cs-CZ" sz="2000" u="sng" dirty="0" err="1" smtClean="0">
                <a:hlinkClick r:id="rId4"/>
              </a:rPr>
              <a:t>Albania.svg</a:t>
            </a:r>
            <a:endParaRPr lang="cs-CZ" sz="2000" u="sng" dirty="0" smtClean="0"/>
          </a:p>
          <a:p>
            <a:r>
              <a:rPr lang="cs-CZ" sz="2000" u="sng" dirty="0">
                <a:hlinkClick r:id="rId5"/>
              </a:rPr>
              <a:t>http://upload.wikimedia.org/wikipedia/Flag </a:t>
            </a:r>
            <a:r>
              <a:rPr lang="cs-CZ" sz="2000" u="sng" dirty="0" err="1" smtClean="0">
                <a:hlinkClick r:id="rId5"/>
              </a:rPr>
              <a:t>of</a:t>
            </a:r>
            <a:r>
              <a:rPr lang="cs-CZ" sz="2000" u="sng" dirty="0" smtClean="0">
                <a:hlinkClick r:id="rId5"/>
              </a:rPr>
              <a:t> </a:t>
            </a:r>
            <a:r>
              <a:rPr lang="cs-CZ" sz="2000" u="sng" dirty="0" err="1" smtClean="0">
                <a:hlinkClick r:id="rId5"/>
              </a:rPr>
              <a:t>Macedonia</a:t>
            </a:r>
            <a:r>
              <a:rPr lang="cs-CZ" sz="2000" u="sng" dirty="0" smtClean="0">
                <a:hlinkClick r:id="rId5"/>
              </a:rPr>
              <a:t> </a:t>
            </a:r>
            <a:r>
              <a:rPr lang="cs-CZ" sz="2000" u="sng" dirty="0">
                <a:hlinkClick r:id="rId5"/>
              </a:rPr>
              <a:t>.</a:t>
            </a:r>
            <a:r>
              <a:rPr lang="cs-CZ" sz="2000" u="sng" dirty="0" err="1" smtClean="0">
                <a:hlinkClick r:id="rId5"/>
              </a:rPr>
              <a:t>svg</a:t>
            </a:r>
            <a:endParaRPr lang="cs-CZ" sz="2000" u="sng" dirty="0" smtClean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9752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559</TotalTime>
  <Words>515</Words>
  <Application>Microsoft Office PowerPoint</Application>
  <PresentationFormat>Předvádění na obrazovce (4:3)</PresentationFormat>
  <Paragraphs>91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M A K E D O N I E</vt:lpstr>
      <vt:lpstr>H I S T O R I E</vt:lpstr>
      <vt:lpstr>P Ř Í R O D N Í     P O M Ě R Y</vt:lpstr>
      <vt:lpstr>H O S P O D Á Ř S T V 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 L B Á N I E</vt:lpstr>
      <vt:lpstr>Prezentace aplikace PowerPoint</vt:lpstr>
      <vt:lpstr>Prezentace aplikace PowerPoint</vt:lpstr>
      <vt:lpstr>Prezentace aplikace PowerPoint</vt:lpstr>
      <vt:lpstr>Seznam použitých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pc4</cp:lastModifiedBy>
  <cp:revision>44</cp:revision>
  <dcterms:created xsi:type="dcterms:W3CDTF">2012-12-23T08:55:19Z</dcterms:created>
  <dcterms:modified xsi:type="dcterms:W3CDTF">2013-10-31T22:55:14Z</dcterms:modified>
</cp:coreProperties>
</file>