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9" r:id="rId5"/>
    <p:sldId id="260" r:id="rId6"/>
    <p:sldId id="261" r:id="rId7"/>
    <p:sldId id="263" r:id="rId8"/>
    <p:sldId id="262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F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8223099"/>
              </p:ext>
            </p:extLst>
          </p:nvPr>
        </p:nvGraphicFramePr>
        <p:xfrm>
          <a:off x="539750" y="2636838"/>
          <a:ext cx="8229600" cy="4121150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53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182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76211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VY_32_INOVACE_59_NJ_TIERWITZE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792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TIERWITZE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9450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8457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8458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51937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smtClean="0"/>
              <a:t>Anotace a metodika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2032248"/>
            <a:ext cx="8291513" cy="3556992"/>
          </a:xfrm>
          <a:solidFill>
            <a:schemeClr val="bg1"/>
          </a:solidFill>
        </p:spPr>
        <p:txBody>
          <a:bodyPr/>
          <a:lstStyle/>
          <a:p>
            <a:pPr marL="0" indent="0" algn="just">
              <a:buFontTx/>
              <a:buNone/>
            </a:pPr>
            <a:r>
              <a:rPr lang="cs-CZ" altLang="cs-CZ" dirty="0" smtClean="0"/>
              <a:t>   </a:t>
            </a:r>
            <a:r>
              <a:rPr lang="cs-CZ" altLang="cs-CZ" sz="2800" dirty="0" smtClean="0"/>
              <a:t>Tento výukový materiál je určen ke zpestření hodin němčiny </a:t>
            </a:r>
            <a:r>
              <a:rPr lang="cs-CZ" altLang="cs-CZ" sz="2800" b="1" dirty="0" smtClean="0"/>
              <a:t>7., 8. či 9. ročníkům, </a:t>
            </a:r>
            <a:r>
              <a:rPr lang="cs-CZ" altLang="cs-CZ" sz="2800" dirty="0" smtClean="0"/>
              <a:t>je možné jej využít i v </a:t>
            </a:r>
            <a:r>
              <a:rPr lang="cs-CZ" altLang="cs-CZ" sz="2800" b="1" dirty="0" smtClean="0"/>
              <a:t>konverzačních hodinách</a:t>
            </a:r>
            <a:r>
              <a:rPr lang="cs-CZ" altLang="cs-CZ" sz="2800" dirty="0" smtClean="0"/>
              <a:t>.</a:t>
            </a:r>
          </a:p>
          <a:p>
            <a:pPr marL="0" indent="0" algn="just">
              <a:buFontTx/>
              <a:buNone/>
            </a:pPr>
            <a:endParaRPr lang="cs-CZ" altLang="cs-CZ" sz="2800" dirty="0" smtClean="0"/>
          </a:p>
          <a:p>
            <a:pPr marL="0" indent="0" algn="just">
              <a:buFontTx/>
              <a:buNone/>
            </a:pPr>
            <a:r>
              <a:rPr lang="cs-CZ" altLang="cs-CZ" sz="2800" dirty="0" smtClean="0"/>
              <a:t>   Žáci mají možnost zkusit si přeložit (s pomocí nápovědy slovíček) několik vtipů o zvířatech.  </a:t>
            </a:r>
          </a:p>
        </p:txBody>
      </p:sp>
    </p:spTree>
    <p:extLst>
      <p:ext uri="{BB962C8B-B14F-4D97-AF65-F5344CB8AC3E}">
        <p14:creationId xmlns:p14="http://schemas.microsoft.com/office/powerpoint/2010/main" val="841200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20000"/>
                <a:lumOff val="80000"/>
              </a:schemeClr>
            </a:gs>
            <a:gs pos="62000">
              <a:schemeClr val="accent1">
                <a:tint val="44500"/>
                <a:satMod val="160000"/>
              </a:schemeClr>
            </a:gs>
            <a:gs pos="100000">
              <a:srgbClr val="FFFF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6480720" cy="1728192"/>
          </a:xfrm>
        </p:spPr>
        <p:txBody>
          <a:bodyPr>
            <a:normAutofit/>
          </a:bodyPr>
          <a:lstStyle/>
          <a:p>
            <a:r>
              <a:rPr lang="cs-CZ" sz="72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</a:t>
            </a:r>
            <a:r>
              <a:rPr lang="cs-CZ" sz="7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IERWITZE</a:t>
            </a:r>
            <a:endParaRPr lang="cs-CZ" sz="72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507288" cy="4248472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Treffen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sich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zwei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Schlangen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.</a:t>
            </a:r>
          </a:p>
          <a:p>
            <a:pPr marL="0" indent="0">
              <a:buNone/>
            </a:pP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Fragt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die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eine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: „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Du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,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sind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wir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giftig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?“</a:t>
            </a:r>
          </a:p>
          <a:p>
            <a:pPr marL="0" indent="0">
              <a:buNone/>
            </a:pP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„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Keine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Ahnung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“,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sagt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die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andere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. „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Warum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“?</a:t>
            </a:r>
          </a:p>
          <a:p>
            <a:pPr marL="0" indent="0">
              <a:buNone/>
            </a:pP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Ich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habe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mir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gerade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auf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die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Zunge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 </a:t>
            </a:r>
            <a:r>
              <a:rPr lang="cs-CZ" sz="3900" b="1" dirty="0" err="1" smtClean="0">
                <a:latin typeface="+mj-lt"/>
                <a:cs typeface="Aharoni" panose="02010803020104030203" pitchFamily="2" charset="-79"/>
              </a:rPr>
              <a:t>gebissen</a:t>
            </a:r>
            <a:r>
              <a:rPr lang="cs-CZ" sz="3900" b="1" dirty="0" smtClean="0">
                <a:latin typeface="+mj-lt"/>
                <a:cs typeface="Aharoni" panose="02010803020104030203" pitchFamily="2" charset="-79"/>
              </a:rPr>
              <a:t>…“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Schlange</a:t>
            </a:r>
            <a:r>
              <a:rPr lang="cs-CZ" dirty="0" smtClean="0"/>
              <a:t> – had		</a:t>
            </a:r>
            <a:r>
              <a:rPr lang="cs-CZ" dirty="0" err="1" smtClean="0"/>
              <a:t>giftig</a:t>
            </a:r>
            <a:r>
              <a:rPr lang="cs-CZ" dirty="0" smtClean="0"/>
              <a:t> – jedovatý</a:t>
            </a:r>
          </a:p>
          <a:p>
            <a:pPr marL="0" indent="0">
              <a:buNone/>
            </a:pPr>
            <a:r>
              <a:rPr lang="cs-CZ" dirty="0" err="1" smtClean="0"/>
              <a:t>Ahnung</a:t>
            </a:r>
            <a:r>
              <a:rPr lang="cs-CZ" dirty="0" smtClean="0"/>
              <a:t> – tušení 		</a:t>
            </a:r>
            <a:r>
              <a:rPr lang="cs-CZ" dirty="0" err="1" smtClean="0"/>
              <a:t>Zunge</a:t>
            </a:r>
            <a:r>
              <a:rPr lang="cs-CZ" dirty="0" smtClean="0"/>
              <a:t> – jazyk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eißen</a:t>
            </a:r>
            <a:r>
              <a:rPr lang="cs-CZ" dirty="0" smtClean="0"/>
              <a:t> – kousnout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etr\AppData\Local\Microsoft\Windows\Temporary Internet Files\Content.IE5\IO5TLD3O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52669"/>
            <a:ext cx="279870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575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lumMod val="20000"/>
                <a:lumOff val="80000"/>
              </a:schemeClr>
            </a:gs>
            <a:gs pos="100000">
              <a:srgbClr val="92D05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676456" cy="5832648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err="1" smtClean="0">
                <a:latin typeface="Berlin Sans FB" panose="020E0602020502020306" pitchFamily="34" charset="0"/>
              </a:rPr>
              <a:t>Drei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Tiere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streiten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sich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darum</a:t>
            </a:r>
            <a:r>
              <a:rPr lang="cs-CZ" dirty="0" smtClean="0">
                <a:latin typeface="Berlin Sans FB" panose="020E0602020502020306" pitchFamily="34" charset="0"/>
              </a:rPr>
              <a:t>, </a:t>
            </a:r>
            <a:r>
              <a:rPr lang="cs-CZ" dirty="0" err="1" smtClean="0">
                <a:latin typeface="Berlin Sans FB" panose="020E0602020502020306" pitchFamily="34" charset="0"/>
              </a:rPr>
              <a:t>wer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am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meisten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Angst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einjagen</a:t>
            </a:r>
            <a:r>
              <a:rPr lang="cs-CZ" dirty="0" smtClean="0">
                <a:latin typeface="Berlin Sans FB" panose="020E0602020502020306" pitchFamily="34" charset="0"/>
              </a:rPr>
              <a:t> kann. </a:t>
            </a:r>
          </a:p>
          <a:p>
            <a:r>
              <a:rPr lang="cs-CZ" dirty="0" err="1" smtClean="0">
                <a:latin typeface="Berlin Sans FB" panose="020E0602020502020306" pitchFamily="34" charset="0"/>
              </a:rPr>
              <a:t>Bär</a:t>
            </a:r>
            <a:r>
              <a:rPr lang="cs-CZ" dirty="0" smtClean="0">
                <a:latin typeface="Berlin Sans FB" panose="020E0602020502020306" pitchFamily="34" charset="0"/>
              </a:rPr>
              <a:t>: „</a:t>
            </a:r>
            <a:r>
              <a:rPr lang="cs-CZ" dirty="0" err="1" smtClean="0">
                <a:latin typeface="Berlin Sans FB" panose="020E0602020502020306" pitchFamily="34" charset="0"/>
              </a:rPr>
              <a:t>Wenn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ich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brülle</a:t>
            </a:r>
            <a:r>
              <a:rPr lang="cs-CZ" dirty="0" smtClean="0">
                <a:latin typeface="Berlin Sans FB" panose="020E0602020502020306" pitchFamily="34" charset="0"/>
              </a:rPr>
              <a:t>, </a:t>
            </a:r>
            <a:r>
              <a:rPr lang="cs-CZ" dirty="0" err="1" smtClean="0">
                <a:latin typeface="Berlin Sans FB" panose="020E0602020502020306" pitchFamily="34" charset="0"/>
              </a:rPr>
              <a:t>hat</a:t>
            </a:r>
            <a:r>
              <a:rPr lang="cs-CZ" dirty="0" smtClean="0">
                <a:latin typeface="Berlin Sans FB" panose="020E0602020502020306" pitchFamily="34" charset="0"/>
              </a:rPr>
              <a:t> der </a:t>
            </a:r>
            <a:r>
              <a:rPr lang="cs-CZ" dirty="0" err="1" smtClean="0">
                <a:latin typeface="Berlin Sans FB" panose="020E0602020502020306" pitchFamily="34" charset="0"/>
              </a:rPr>
              <a:t>gesamte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Wald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Angst</a:t>
            </a:r>
            <a:r>
              <a:rPr lang="cs-CZ" dirty="0" smtClean="0">
                <a:latin typeface="Berlin Sans FB" panose="020E0602020502020306" pitchFamily="34" charset="0"/>
              </a:rPr>
              <a:t>“.</a:t>
            </a:r>
          </a:p>
          <a:p>
            <a:r>
              <a:rPr lang="cs-CZ" dirty="0" smtClean="0">
                <a:latin typeface="Berlin Sans FB" panose="020E0602020502020306" pitchFamily="34" charset="0"/>
              </a:rPr>
              <a:t>Wolf: „</a:t>
            </a:r>
            <a:r>
              <a:rPr lang="cs-CZ" dirty="0" err="1" smtClean="0">
                <a:latin typeface="Berlin Sans FB" panose="020E0602020502020306" pitchFamily="34" charset="0"/>
              </a:rPr>
              <a:t>Wenn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ich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jaule</a:t>
            </a:r>
            <a:r>
              <a:rPr lang="cs-CZ" dirty="0" smtClean="0">
                <a:latin typeface="Berlin Sans FB" panose="020E0602020502020306" pitchFamily="34" charset="0"/>
              </a:rPr>
              <a:t>, </a:t>
            </a:r>
            <a:r>
              <a:rPr lang="cs-CZ" dirty="0" err="1" smtClean="0">
                <a:latin typeface="Berlin Sans FB" panose="020E0602020502020306" pitchFamily="34" charset="0"/>
              </a:rPr>
              <a:t>haben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sogar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viele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Menschen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Angst</a:t>
            </a:r>
            <a:r>
              <a:rPr lang="cs-CZ" dirty="0" smtClean="0">
                <a:latin typeface="Berlin Sans FB" panose="020E0602020502020306" pitchFamily="34" charset="0"/>
              </a:rPr>
              <a:t>.“</a:t>
            </a:r>
          </a:p>
          <a:p>
            <a:r>
              <a:rPr lang="cs-CZ" dirty="0" err="1" smtClean="0">
                <a:latin typeface="Berlin Sans FB" panose="020E0602020502020306" pitchFamily="34" charset="0"/>
              </a:rPr>
              <a:t>Huhn</a:t>
            </a:r>
            <a:r>
              <a:rPr lang="cs-CZ" dirty="0" smtClean="0">
                <a:latin typeface="Berlin Sans FB" panose="020E0602020502020306" pitchFamily="34" charset="0"/>
              </a:rPr>
              <a:t> : „</a:t>
            </a:r>
            <a:r>
              <a:rPr lang="cs-CZ" dirty="0" err="1" smtClean="0">
                <a:latin typeface="Berlin Sans FB" panose="020E0602020502020306" pitchFamily="34" charset="0"/>
              </a:rPr>
              <a:t>Wenn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ich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huste</a:t>
            </a:r>
            <a:r>
              <a:rPr lang="cs-CZ" dirty="0" smtClean="0">
                <a:latin typeface="Berlin Sans FB" panose="020E0602020502020306" pitchFamily="34" charset="0"/>
              </a:rPr>
              <a:t>, </a:t>
            </a:r>
            <a:r>
              <a:rPr lang="cs-CZ" dirty="0" err="1" smtClean="0">
                <a:latin typeface="Berlin Sans FB" panose="020E0602020502020306" pitchFamily="34" charset="0"/>
              </a:rPr>
              <a:t>zittert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die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ganze</a:t>
            </a:r>
            <a:r>
              <a:rPr lang="cs-CZ" dirty="0" smtClean="0">
                <a:latin typeface="Berlin Sans FB" panose="020E0602020502020306" pitchFamily="34" charset="0"/>
              </a:rPr>
              <a:t> </a:t>
            </a:r>
            <a:r>
              <a:rPr lang="cs-CZ" dirty="0" err="1" smtClean="0">
                <a:latin typeface="Berlin Sans FB" panose="020E0602020502020306" pitchFamily="34" charset="0"/>
              </a:rPr>
              <a:t>Welt</a:t>
            </a:r>
            <a:r>
              <a:rPr lang="cs-CZ" dirty="0" smtClean="0">
                <a:latin typeface="Berlin Sans FB" panose="020E0602020502020306" pitchFamily="34" charset="0"/>
              </a:rPr>
              <a:t>.“</a:t>
            </a:r>
          </a:p>
          <a:p>
            <a:pPr marL="0" indent="0">
              <a:buNone/>
            </a:pPr>
            <a:endParaRPr lang="cs-CZ" sz="2400" dirty="0" smtClean="0">
              <a:latin typeface="Berlin Sans FB" panose="020E0602020502020306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Berlin Sans FB" panose="020E0602020502020306" pitchFamily="34" charset="0"/>
              </a:rPr>
              <a:t>   </a:t>
            </a:r>
            <a:r>
              <a:rPr lang="cs-CZ" sz="2400" dirty="0" err="1" smtClean="0">
                <a:latin typeface="Berlin Sans FB" panose="020E0602020502020306" pitchFamily="34" charset="0"/>
              </a:rPr>
              <a:t>einjagen</a:t>
            </a:r>
            <a:r>
              <a:rPr lang="cs-CZ" sz="2400" dirty="0" smtClean="0">
                <a:latin typeface="Berlin Sans FB" panose="020E0602020502020306" pitchFamily="34" charset="0"/>
              </a:rPr>
              <a:t> – nahánět		</a:t>
            </a:r>
            <a:r>
              <a:rPr lang="cs-CZ" sz="2400" dirty="0" err="1" smtClean="0">
                <a:latin typeface="Berlin Sans FB" panose="020E0602020502020306" pitchFamily="34" charset="0"/>
              </a:rPr>
              <a:t>sich</a:t>
            </a:r>
            <a:r>
              <a:rPr lang="cs-CZ" sz="2400" dirty="0" smtClean="0">
                <a:latin typeface="Berlin Sans FB" panose="020E0602020502020306" pitchFamily="34" charset="0"/>
              </a:rPr>
              <a:t> </a:t>
            </a:r>
            <a:r>
              <a:rPr lang="cs-CZ" sz="2400" dirty="0" err="1" smtClean="0">
                <a:latin typeface="Berlin Sans FB" panose="020E0602020502020306" pitchFamily="34" charset="0"/>
              </a:rPr>
              <a:t>streiten</a:t>
            </a:r>
            <a:r>
              <a:rPr lang="cs-CZ" sz="2400" dirty="0" smtClean="0">
                <a:latin typeface="Berlin Sans FB" panose="020E0602020502020306" pitchFamily="34" charset="0"/>
              </a:rPr>
              <a:t> – hádat se </a:t>
            </a:r>
          </a:p>
          <a:p>
            <a:pPr marL="0" indent="0">
              <a:buNone/>
            </a:pPr>
            <a:r>
              <a:rPr lang="cs-CZ" sz="2400" dirty="0" smtClean="0">
                <a:latin typeface="Berlin Sans FB" panose="020E0602020502020306" pitchFamily="34" charset="0"/>
              </a:rPr>
              <a:t>   </a:t>
            </a:r>
            <a:r>
              <a:rPr lang="cs-CZ" sz="2400" dirty="0" err="1" smtClean="0">
                <a:latin typeface="Berlin Sans FB" panose="020E0602020502020306" pitchFamily="34" charset="0"/>
              </a:rPr>
              <a:t>brüllen</a:t>
            </a:r>
            <a:r>
              <a:rPr lang="cs-CZ" sz="2400" dirty="0" smtClean="0">
                <a:latin typeface="Berlin Sans FB" panose="020E0602020502020306" pitchFamily="34" charset="0"/>
              </a:rPr>
              <a:t> – řvát 		</a:t>
            </a:r>
            <a:r>
              <a:rPr lang="cs-CZ" sz="2400" dirty="0" err="1" smtClean="0">
                <a:latin typeface="Berlin Sans FB" panose="020E0602020502020306" pitchFamily="34" charset="0"/>
              </a:rPr>
              <a:t>jaulen</a:t>
            </a:r>
            <a:r>
              <a:rPr lang="cs-CZ" sz="2400" dirty="0" smtClean="0">
                <a:latin typeface="Berlin Sans FB" panose="020E0602020502020306" pitchFamily="34" charset="0"/>
              </a:rPr>
              <a:t> – výt   </a:t>
            </a:r>
          </a:p>
          <a:p>
            <a:pPr marL="0" indent="0">
              <a:buNone/>
            </a:pPr>
            <a:r>
              <a:rPr lang="cs-CZ" sz="2400" dirty="0" smtClean="0">
                <a:latin typeface="Berlin Sans FB" panose="020E0602020502020306" pitchFamily="34" charset="0"/>
              </a:rPr>
              <a:t>   </a:t>
            </a:r>
            <a:r>
              <a:rPr lang="cs-CZ" sz="2400" dirty="0" err="1" smtClean="0">
                <a:latin typeface="Berlin Sans FB" panose="020E0602020502020306" pitchFamily="34" charset="0"/>
              </a:rPr>
              <a:t>husten</a:t>
            </a:r>
            <a:r>
              <a:rPr lang="cs-CZ" sz="2400" dirty="0" smtClean="0">
                <a:latin typeface="Berlin Sans FB" panose="020E0602020502020306" pitchFamily="34" charset="0"/>
              </a:rPr>
              <a:t> – kašlat		</a:t>
            </a:r>
            <a:r>
              <a:rPr lang="cs-CZ" sz="2400" dirty="0" err="1" smtClean="0">
                <a:latin typeface="Berlin Sans FB" panose="020E0602020502020306" pitchFamily="34" charset="0"/>
              </a:rPr>
              <a:t>zittern</a:t>
            </a:r>
            <a:r>
              <a:rPr lang="cs-CZ" sz="2400" dirty="0" smtClean="0">
                <a:latin typeface="Berlin Sans FB" panose="020E0602020502020306" pitchFamily="34" charset="0"/>
              </a:rPr>
              <a:t> – třást se                </a:t>
            </a:r>
            <a:r>
              <a:rPr lang="cs-CZ" sz="2400" dirty="0" err="1" smtClean="0">
                <a:latin typeface="Berlin Sans FB" panose="020E0602020502020306" pitchFamily="34" charset="0"/>
              </a:rPr>
              <a:t>Welt</a:t>
            </a:r>
            <a:r>
              <a:rPr lang="cs-CZ" sz="2400" dirty="0" smtClean="0">
                <a:latin typeface="Berlin Sans FB" panose="020E0602020502020306" pitchFamily="34" charset="0"/>
              </a:rPr>
              <a:t> – svět </a:t>
            </a:r>
            <a:endParaRPr lang="cs-CZ" sz="2400" dirty="0">
              <a:latin typeface="Berlin Sans FB" panose="020E06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448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rgbClr val="FFF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525963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err="1" smtClean="0"/>
              <a:t>Zwei</a:t>
            </a:r>
            <a:r>
              <a:rPr lang="cs-CZ" b="1" dirty="0" smtClean="0"/>
              <a:t> </a:t>
            </a:r>
            <a:r>
              <a:rPr lang="cs-CZ" b="1" dirty="0" err="1" smtClean="0"/>
              <a:t>Schnecken</a:t>
            </a:r>
            <a:r>
              <a:rPr lang="cs-CZ" b="1" dirty="0" smtClean="0"/>
              <a:t> </a:t>
            </a:r>
            <a:r>
              <a:rPr lang="cs-CZ" b="1" dirty="0" err="1" smtClean="0"/>
              <a:t>wollen</a:t>
            </a:r>
            <a:r>
              <a:rPr lang="cs-CZ" b="1" dirty="0" smtClean="0"/>
              <a:t> </a:t>
            </a:r>
            <a:r>
              <a:rPr lang="cs-CZ" b="1" dirty="0" err="1" smtClean="0"/>
              <a:t>über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Straße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Die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zur</a:t>
            </a:r>
            <a:r>
              <a:rPr lang="cs-CZ" b="1" dirty="0" smtClean="0"/>
              <a:t> </a:t>
            </a:r>
            <a:r>
              <a:rPr lang="cs-CZ" b="1" dirty="0" err="1" smtClean="0"/>
              <a:t>anderen</a:t>
            </a:r>
            <a:r>
              <a:rPr lang="cs-CZ" b="1" dirty="0" smtClean="0"/>
              <a:t>: „</a:t>
            </a:r>
            <a:r>
              <a:rPr lang="cs-CZ" b="1" dirty="0" err="1"/>
              <a:t>I</a:t>
            </a:r>
            <a:r>
              <a:rPr lang="cs-CZ" b="1" dirty="0" err="1" smtClean="0"/>
              <a:t>ch</a:t>
            </a:r>
            <a:r>
              <a:rPr lang="cs-CZ" b="1" dirty="0" smtClean="0"/>
              <a:t> </a:t>
            </a:r>
            <a:r>
              <a:rPr lang="cs-CZ" b="1" dirty="0" err="1" smtClean="0"/>
              <a:t>gehe</a:t>
            </a:r>
            <a:r>
              <a:rPr lang="cs-CZ" b="1" dirty="0" smtClean="0"/>
              <a:t> </a:t>
            </a:r>
            <a:r>
              <a:rPr lang="cs-CZ" b="1" dirty="0" err="1" smtClean="0"/>
              <a:t>jetzt</a:t>
            </a:r>
            <a:r>
              <a:rPr lang="cs-CZ" b="1" dirty="0" smtClean="0"/>
              <a:t> los.“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err="1" smtClean="0"/>
              <a:t>Darauf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andere</a:t>
            </a:r>
            <a:r>
              <a:rPr lang="cs-CZ" b="1" dirty="0" smtClean="0"/>
              <a:t> : „</a:t>
            </a:r>
            <a:r>
              <a:rPr lang="cs-CZ" b="1" dirty="0" err="1" smtClean="0"/>
              <a:t>Bist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verrückt</a:t>
            </a:r>
            <a:r>
              <a:rPr lang="cs-CZ" b="1" dirty="0" smtClean="0"/>
              <a:t>? In </a:t>
            </a:r>
            <a:r>
              <a:rPr lang="cs-CZ" b="1" dirty="0" err="1" smtClean="0"/>
              <a:t>zwei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err="1" smtClean="0"/>
              <a:t>Stunden</a:t>
            </a:r>
            <a:r>
              <a:rPr lang="cs-CZ" b="1" dirty="0" smtClean="0"/>
              <a:t> </a:t>
            </a:r>
            <a:r>
              <a:rPr lang="cs-CZ" b="1" dirty="0" err="1" smtClean="0"/>
              <a:t>kommt</a:t>
            </a:r>
            <a:r>
              <a:rPr lang="cs-CZ" b="1" dirty="0" smtClean="0"/>
              <a:t> der Bus!“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los </a:t>
            </a:r>
            <a:r>
              <a:rPr lang="cs-CZ" dirty="0" err="1" smtClean="0"/>
              <a:t>gehen</a:t>
            </a:r>
            <a:r>
              <a:rPr lang="cs-CZ" dirty="0" smtClean="0"/>
              <a:t> – (vy)jít 					</a:t>
            </a:r>
            <a:r>
              <a:rPr lang="cs-CZ" dirty="0" err="1" smtClean="0"/>
              <a:t>verrückt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 – bláznit </a:t>
            </a:r>
            <a:endParaRPr lang="cs-CZ" dirty="0"/>
          </a:p>
        </p:txBody>
      </p:sp>
      <p:pic>
        <p:nvPicPr>
          <p:cNvPr id="2052" name="Picture 4" descr="C:\Users\Petr\AppData\Local\Microsoft\Windows\Temporary Internet Files\Content.IE5\5K9I43KY\MC900391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17303"/>
            <a:ext cx="3122324" cy="259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923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accent1">
                <a:lumMod val="20000"/>
                <a:lumOff val="80000"/>
              </a:schemeClr>
            </a:gs>
            <a:gs pos="56000">
              <a:schemeClr val="accent5">
                <a:lumMod val="40000"/>
                <a:lumOff val="60000"/>
              </a:schemeClr>
            </a:gs>
            <a:gs pos="89000">
              <a:schemeClr val="accent1">
                <a:tint val="44500"/>
                <a:satMod val="160000"/>
              </a:schemeClr>
            </a:gs>
            <a:gs pos="100000">
              <a:srgbClr val="00B0F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5904656" cy="5400600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600" dirty="0" smtClean="0"/>
          </a:p>
          <a:p>
            <a:r>
              <a:rPr lang="cs-CZ" sz="3600" dirty="0" err="1" smtClean="0"/>
              <a:t>Kommt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/>
              <a:t>F</a:t>
            </a:r>
            <a:r>
              <a:rPr lang="cs-CZ" sz="3600" dirty="0" err="1" smtClean="0"/>
              <a:t>rau</a:t>
            </a:r>
            <a:r>
              <a:rPr lang="cs-CZ" sz="3600" dirty="0" smtClean="0"/>
              <a:t> nach </a:t>
            </a:r>
            <a:r>
              <a:rPr lang="cs-CZ" sz="3600" dirty="0" err="1" smtClean="0"/>
              <a:t>Hause</a:t>
            </a:r>
            <a:r>
              <a:rPr lang="cs-CZ" sz="3600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fragt</a:t>
            </a:r>
            <a:r>
              <a:rPr lang="cs-CZ" sz="3600" dirty="0" smtClean="0"/>
              <a:t> </a:t>
            </a:r>
            <a:r>
              <a:rPr lang="cs-CZ" sz="3600" dirty="0" err="1" smtClean="0"/>
              <a:t>ihren</a:t>
            </a:r>
            <a:r>
              <a:rPr lang="cs-CZ" sz="3600" dirty="0" smtClean="0"/>
              <a:t> Mann: „</a:t>
            </a:r>
            <a:r>
              <a:rPr lang="cs-CZ" sz="3600" dirty="0" err="1" smtClean="0"/>
              <a:t>Liebling</a:t>
            </a:r>
            <a:r>
              <a:rPr lang="cs-CZ" sz="3600" dirty="0" smtClean="0"/>
              <a:t>, </a:t>
            </a:r>
            <a:r>
              <a:rPr lang="cs-CZ" sz="3600" dirty="0" err="1" smtClean="0"/>
              <a:t>wo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</a:t>
            </a:r>
            <a:r>
              <a:rPr lang="cs-CZ" sz="3600" dirty="0" err="1" smtClean="0"/>
              <a:t>unser</a:t>
            </a:r>
            <a:r>
              <a:rPr lang="cs-CZ" sz="3600" dirty="0" smtClean="0"/>
              <a:t> </a:t>
            </a:r>
            <a:r>
              <a:rPr lang="cs-CZ" sz="3600" dirty="0" err="1" smtClean="0"/>
              <a:t>Wellensittich</a:t>
            </a:r>
            <a:r>
              <a:rPr lang="cs-CZ" sz="3600" dirty="0" smtClean="0"/>
              <a:t>?“</a:t>
            </a:r>
          </a:p>
          <a:p>
            <a:r>
              <a:rPr lang="cs-CZ" sz="3600" dirty="0" err="1" smtClean="0"/>
              <a:t>Darauf</a:t>
            </a:r>
            <a:r>
              <a:rPr lang="cs-CZ" sz="3600" dirty="0" smtClean="0"/>
              <a:t> </a:t>
            </a:r>
            <a:r>
              <a:rPr lang="cs-CZ" sz="3600" dirty="0" err="1" smtClean="0"/>
              <a:t>antwortet</a:t>
            </a:r>
            <a:r>
              <a:rPr lang="cs-CZ" sz="3600" dirty="0" smtClean="0"/>
              <a:t> </a:t>
            </a:r>
            <a:r>
              <a:rPr lang="cs-CZ" sz="3600" dirty="0" err="1" smtClean="0"/>
              <a:t>er</a:t>
            </a:r>
            <a:r>
              <a:rPr lang="cs-CZ" sz="3600" dirty="0" smtClean="0"/>
              <a:t>: „</a:t>
            </a:r>
            <a:r>
              <a:rPr lang="cs-CZ" sz="3600" dirty="0" err="1" smtClean="0"/>
              <a:t>Das</a:t>
            </a:r>
            <a:r>
              <a:rPr lang="cs-CZ" sz="3600" dirty="0" smtClean="0"/>
              <a:t> </a:t>
            </a:r>
            <a:r>
              <a:rPr lang="cs-CZ" sz="3600" dirty="0" err="1" smtClean="0"/>
              <a:t>weiß</a:t>
            </a:r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nicht</a:t>
            </a:r>
            <a:r>
              <a:rPr lang="cs-CZ" sz="3600" dirty="0" smtClean="0"/>
              <a:t>, </a:t>
            </a:r>
            <a:r>
              <a:rPr lang="cs-CZ" sz="3600" dirty="0" err="1" smtClean="0"/>
              <a:t>aber</a:t>
            </a:r>
            <a:r>
              <a:rPr lang="cs-CZ" sz="3600" dirty="0" smtClean="0"/>
              <a:t> </a:t>
            </a:r>
            <a:r>
              <a:rPr lang="cs-CZ" sz="3600" dirty="0" err="1" smtClean="0"/>
              <a:t>stell</a:t>
            </a:r>
            <a:r>
              <a:rPr lang="cs-CZ" sz="3600" dirty="0" smtClean="0"/>
              <a:t> </a:t>
            </a:r>
            <a:r>
              <a:rPr lang="cs-CZ" sz="3600" dirty="0" err="1" smtClean="0"/>
              <a:t>dir</a:t>
            </a:r>
            <a:r>
              <a:rPr lang="cs-CZ" sz="3600" dirty="0" smtClean="0"/>
              <a:t> vor,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Katze</a:t>
            </a:r>
            <a:r>
              <a:rPr lang="cs-CZ" sz="3600" dirty="0" smtClean="0"/>
              <a:t> kann </a:t>
            </a:r>
            <a:r>
              <a:rPr lang="cs-CZ" sz="3600" dirty="0" err="1" smtClean="0"/>
              <a:t>sprechen</a:t>
            </a:r>
            <a:r>
              <a:rPr lang="cs-CZ" sz="3600" dirty="0" smtClean="0"/>
              <a:t>!“</a:t>
            </a:r>
          </a:p>
          <a:p>
            <a:endParaRPr lang="cs-CZ" sz="3600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Liebling</a:t>
            </a:r>
            <a:r>
              <a:rPr lang="cs-CZ" dirty="0" smtClean="0"/>
              <a:t> – miláček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Wellensittich</a:t>
            </a:r>
            <a:r>
              <a:rPr lang="cs-CZ" dirty="0" smtClean="0"/>
              <a:t> – kanárek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vorstellen</a:t>
            </a:r>
            <a:r>
              <a:rPr lang="cs-CZ" dirty="0" smtClean="0"/>
              <a:t> – představit si</a:t>
            </a:r>
            <a:endParaRPr lang="cs-CZ" dirty="0"/>
          </a:p>
        </p:txBody>
      </p:sp>
      <p:pic>
        <p:nvPicPr>
          <p:cNvPr id="3075" name="Picture 3" descr="C:\Users\Petr\AppData\Local\Microsoft\Windows\Temporary Internet Files\Content.IE5\9MMUY4EC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2186"/>
            <a:ext cx="2736304" cy="449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534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74000">
              <a:schemeClr val="accent1">
                <a:tint val="44500"/>
                <a:satMod val="160000"/>
              </a:schemeClr>
            </a:gs>
            <a:gs pos="100000">
              <a:srgbClr val="FFFF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latin typeface="Berlin Sans FB" panose="020E0602020502020306" pitchFamily="34" charset="0"/>
              </a:rPr>
              <a:t>„</a:t>
            </a:r>
            <a:r>
              <a:rPr lang="cs-CZ" sz="4000" b="1" dirty="0" err="1">
                <a:latin typeface="Berlin Sans FB" panose="020E0602020502020306" pitchFamily="34" charset="0"/>
              </a:rPr>
              <a:t>P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apa</a:t>
            </a:r>
            <a:r>
              <a:rPr lang="cs-CZ" sz="4000" b="1" dirty="0" smtClean="0">
                <a:latin typeface="Berlin Sans FB" panose="020E0602020502020306" pitchFamily="34" charset="0"/>
              </a:rPr>
              <a:t>,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kannst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du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mir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sagen</a:t>
            </a:r>
            <a:r>
              <a:rPr lang="cs-CZ" sz="4000" b="1" dirty="0" smtClean="0">
                <a:latin typeface="Berlin Sans FB" panose="020E0602020502020306" pitchFamily="34" charset="0"/>
              </a:rPr>
              <a:t>,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warum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die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Hähne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morgens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schon</a:t>
            </a:r>
            <a:r>
              <a:rPr lang="cs-CZ" sz="4000" b="1" dirty="0" smtClean="0">
                <a:latin typeface="Berlin Sans FB" panose="020E0602020502020306" pitchFamily="34" charset="0"/>
              </a:rPr>
              <a:t> so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früh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krähen</a:t>
            </a:r>
            <a:r>
              <a:rPr lang="cs-CZ" sz="4000" b="1" dirty="0" smtClean="0">
                <a:latin typeface="Berlin Sans FB" panose="020E0602020502020306" pitchFamily="34" charset="0"/>
              </a:rPr>
              <a:t>?“</a:t>
            </a:r>
          </a:p>
          <a:p>
            <a:r>
              <a:rPr lang="cs-CZ" sz="4000" b="1" dirty="0" smtClean="0">
                <a:latin typeface="Berlin Sans FB" panose="020E0602020502020306" pitchFamily="34" charset="0"/>
              </a:rPr>
              <a:t>„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Damit</a:t>
            </a:r>
            <a:r>
              <a:rPr lang="cs-CZ" sz="4000" b="1" dirty="0" smtClean="0">
                <a:latin typeface="Berlin Sans FB" panose="020E0602020502020306" pitchFamily="34" charset="0"/>
              </a:rPr>
              <a:t> man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sie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noch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einmal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hört</a:t>
            </a:r>
            <a:r>
              <a:rPr lang="cs-CZ" sz="4000" b="1" dirty="0" smtClean="0">
                <a:latin typeface="Berlin Sans FB" panose="020E0602020502020306" pitchFamily="34" charset="0"/>
              </a:rPr>
              <a:t>,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bevor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die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Hühner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wach</a:t>
            </a:r>
            <a:r>
              <a:rPr lang="cs-CZ" sz="4000" b="1" dirty="0" smtClean="0">
                <a:latin typeface="Berlin Sans FB" panose="020E0602020502020306" pitchFamily="34" charset="0"/>
              </a:rPr>
              <a:t> </a:t>
            </a:r>
            <a:r>
              <a:rPr lang="cs-CZ" sz="4000" b="1" dirty="0" err="1" smtClean="0">
                <a:latin typeface="Berlin Sans FB" panose="020E0602020502020306" pitchFamily="34" charset="0"/>
              </a:rPr>
              <a:t>werden</a:t>
            </a:r>
            <a:r>
              <a:rPr lang="cs-CZ" sz="4000" b="1" dirty="0" smtClean="0">
                <a:latin typeface="Berlin Sans FB" panose="020E0602020502020306" pitchFamily="34" charset="0"/>
              </a:rPr>
              <a:t>.“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Hähne</a:t>
            </a:r>
            <a:r>
              <a:rPr lang="cs-CZ" sz="2800" dirty="0" smtClean="0"/>
              <a:t> – kohouti</a:t>
            </a:r>
            <a:endParaRPr lang="cs-CZ" sz="2800" dirty="0"/>
          </a:p>
          <a:p>
            <a:r>
              <a:rPr lang="cs-CZ" sz="2800" dirty="0" err="1" smtClean="0"/>
              <a:t>krähen</a:t>
            </a:r>
            <a:r>
              <a:rPr lang="cs-CZ" sz="2800" dirty="0" smtClean="0"/>
              <a:t> – kokrhat</a:t>
            </a:r>
          </a:p>
          <a:p>
            <a:r>
              <a:rPr lang="cs-CZ" sz="2800" dirty="0" err="1" smtClean="0"/>
              <a:t>damit</a:t>
            </a:r>
            <a:r>
              <a:rPr lang="cs-CZ" sz="2800" dirty="0" smtClean="0"/>
              <a:t> – aby		</a:t>
            </a:r>
          </a:p>
          <a:p>
            <a:r>
              <a:rPr lang="cs-CZ" sz="2800" dirty="0" err="1" smtClean="0"/>
              <a:t>bevor</a:t>
            </a:r>
            <a:r>
              <a:rPr lang="cs-CZ" sz="2800" dirty="0" smtClean="0"/>
              <a:t> – než </a:t>
            </a:r>
          </a:p>
          <a:p>
            <a:r>
              <a:rPr lang="cs-CZ" sz="2800" dirty="0" err="1" smtClean="0"/>
              <a:t>Hühner</a:t>
            </a:r>
            <a:r>
              <a:rPr lang="cs-CZ" sz="2800" dirty="0" smtClean="0"/>
              <a:t> – slepice </a:t>
            </a:r>
          </a:p>
          <a:p>
            <a:r>
              <a:rPr lang="cs-CZ" sz="2800" dirty="0" err="1" smtClean="0"/>
              <a:t>wach</a:t>
            </a:r>
            <a:r>
              <a:rPr lang="cs-CZ" sz="2800" dirty="0" smtClean="0"/>
              <a:t> </a:t>
            </a:r>
            <a:r>
              <a:rPr lang="cs-CZ" sz="2800" dirty="0" err="1" smtClean="0"/>
              <a:t>werden</a:t>
            </a:r>
            <a:r>
              <a:rPr lang="cs-CZ" sz="2800" dirty="0" smtClean="0"/>
              <a:t> – vzbudit se</a:t>
            </a:r>
            <a:endParaRPr lang="cs-CZ" sz="2800" dirty="0"/>
          </a:p>
        </p:txBody>
      </p:sp>
      <p:pic>
        <p:nvPicPr>
          <p:cNvPr id="2050" name="Picture 2" descr="C:\Users\Petr\AppData\Local\Microsoft\Windows\Temporary Internet Files\Content.IE5\9MMUY4EC\MC900441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56992"/>
            <a:ext cx="3190602" cy="319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08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F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3136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r>
              <a:rPr lang="cs-CZ" sz="4800" b="1" dirty="0" smtClean="0">
                <a:cs typeface="Aharoni" panose="02010803020104030203" pitchFamily="2" charset="-79"/>
              </a:rPr>
              <a:t>In </a:t>
            </a:r>
            <a:r>
              <a:rPr lang="cs-CZ" sz="4800" b="1" dirty="0" err="1" smtClean="0">
                <a:cs typeface="Aharoni" panose="02010803020104030203" pitchFamily="2" charset="-79"/>
              </a:rPr>
              <a:t>einem</a:t>
            </a:r>
            <a:r>
              <a:rPr lang="cs-CZ" sz="4800" b="1" dirty="0" smtClean="0"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cs typeface="Aharoni" panose="02010803020104030203" pitchFamily="2" charset="-79"/>
              </a:rPr>
              <a:t>Schuhgeschäft</a:t>
            </a:r>
            <a:r>
              <a:rPr lang="cs-CZ" sz="4800" b="1" dirty="0" smtClean="0"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cs typeface="Aharoni" panose="02010803020104030203" pitchFamily="2" charset="-79"/>
              </a:rPr>
              <a:t>fleht</a:t>
            </a:r>
            <a:r>
              <a:rPr lang="cs-CZ" sz="4800" b="1" dirty="0" smtClean="0">
                <a:cs typeface="Aharoni" panose="02010803020104030203" pitchFamily="2" charset="-79"/>
              </a:rPr>
              <a:t> der </a:t>
            </a:r>
            <a:r>
              <a:rPr lang="cs-CZ" sz="4800" b="1" dirty="0" err="1" smtClean="0">
                <a:cs typeface="Aharoni" panose="02010803020104030203" pitchFamily="2" charset="-79"/>
              </a:rPr>
              <a:t>kleine</a:t>
            </a:r>
            <a:r>
              <a:rPr lang="cs-CZ" sz="4800" b="1" dirty="0" smtClean="0"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cs typeface="Aharoni" panose="02010803020104030203" pitchFamily="2" charset="-79"/>
              </a:rPr>
              <a:t>Tausendfüßler</a:t>
            </a:r>
            <a:r>
              <a:rPr lang="cs-CZ" sz="4800" b="1" dirty="0" smtClean="0">
                <a:cs typeface="Aharoni" panose="02010803020104030203" pitchFamily="2" charset="-79"/>
              </a:rPr>
              <a:t>: „Mami, </a:t>
            </a:r>
            <a:r>
              <a:rPr lang="cs-CZ" sz="4800" b="1" dirty="0" err="1" smtClean="0">
                <a:cs typeface="Aharoni" panose="02010803020104030203" pitchFamily="2" charset="-79"/>
              </a:rPr>
              <a:t>bitte</a:t>
            </a:r>
            <a:r>
              <a:rPr lang="cs-CZ" sz="4800" b="1" dirty="0" smtClean="0">
                <a:cs typeface="Aharoni" panose="02010803020104030203" pitchFamily="2" charset="-79"/>
              </a:rPr>
              <a:t>, </a:t>
            </a:r>
            <a:r>
              <a:rPr lang="cs-CZ" sz="4800" b="1" dirty="0" err="1" smtClean="0">
                <a:cs typeface="Aharoni" panose="02010803020104030203" pitchFamily="2" charset="-79"/>
              </a:rPr>
              <a:t>bitte</a:t>
            </a:r>
            <a:r>
              <a:rPr lang="cs-CZ" sz="4800" b="1" dirty="0" smtClean="0">
                <a:cs typeface="Aharoni" panose="02010803020104030203" pitchFamily="2" charset="-79"/>
              </a:rPr>
              <a:t> – </a:t>
            </a:r>
            <a:r>
              <a:rPr lang="cs-CZ" sz="4800" b="1" dirty="0" err="1" smtClean="0">
                <a:cs typeface="Aharoni" panose="02010803020104030203" pitchFamily="2" charset="-79"/>
              </a:rPr>
              <a:t>keine</a:t>
            </a:r>
            <a:r>
              <a:rPr lang="cs-CZ" sz="4800" b="1" dirty="0" smtClean="0"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cs typeface="Aharoni" panose="02010803020104030203" pitchFamily="2" charset="-79"/>
              </a:rPr>
              <a:t>Schnürstiefel</a:t>
            </a:r>
            <a:r>
              <a:rPr lang="cs-CZ" sz="4800" b="1" dirty="0" smtClean="0">
                <a:cs typeface="Aharoni" panose="02010803020104030203" pitchFamily="2" charset="-79"/>
              </a:rPr>
              <a:t>!“</a:t>
            </a:r>
          </a:p>
          <a:p>
            <a:pPr marL="0" indent="0">
              <a:buNone/>
            </a:pPr>
            <a:endParaRPr lang="cs-CZ" sz="3600" b="1" dirty="0"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cs-CZ" sz="3500" dirty="0" err="1" smtClean="0">
                <a:cs typeface="Aharoni" panose="02010803020104030203" pitchFamily="2" charset="-79"/>
              </a:rPr>
              <a:t>Schuhgeschäft</a:t>
            </a:r>
            <a:r>
              <a:rPr lang="cs-CZ" sz="3500" dirty="0" smtClean="0">
                <a:cs typeface="Aharoni" panose="02010803020104030203" pitchFamily="2" charset="-79"/>
              </a:rPr>
              <a:t> – obuvnictví</a:t>
            </a:r>
          </a:p>
          <a:p>
            <a:pPr marL="0" indent="0">
              <a:buNone/>
            </a:pPr>
            <a:r>
              <a:rPr lang="cs-CZ" sz="3500" dirty="0" err="1" smtClean="0">
                <a:cs typeface="Aharoni" panose="02010803020104030203" pitchFamily="2" charset="-79"/>
              </a:rPr>
              <a:t>flehen</a:t>
            </a:r>
            <a:r>
              <a:rPr lang="cs-CZ" sz="3500" dirty="0" smtClean="0">
                <a:cs typeface="Aharoni" panose="02010803020104030203" pitchFamily="2" charset="-79"/>
              </a:rPr>
              <a:t> – žadonit </a:t>
            </a:r>
          </a:p>
          <a:p>
            <a:pPr marL="0" indent="0">
              <a:buNone/>
            </a:pPr>
            <a:r>
              <a:rPr lang="cs-CZ" sz="3500" dirty="0" err="1" smtClean="0">
                <a:cs typeface="Aharoni" panose="02010803020104030203" pitchFamily="2" charset="-79"/>
              </a:rPr>
              <a:t>Tausendfüßler</a:t>
            </a:r>
            <a:r>
              <a:rPr lang="cs-CZ" sz="3500" dirty="0" smtClean="0">
                <a:cs typeface="Aharoni" panose="02010803020104030203" pitchFamily="2" charset="-79"/>
              </a:rPr>
              <a:t> – stonožka</a:t>
            </a:r>
          </a:p>
          <a:p>
            <a:pPr marL="0" indent="0">
              <a:buNone/>
            </a:pPr>
            <a:r>
              <a:rPr lang="cs-CZ" sz="3500" dirty="0" err="1" smtClean="0">
                <a:cs typeface="Aharoni" panose="02010803020104030203" pitchFamily="2" charset="-79"/>
              </a:rPr>
              <a:t>Schnürstiefel</a:t>
            </a:r>
            <a:r>
              <a:rPr lang="cs-CZ" sz="3500" dirty="0" smtClean="0">
                <a:cs typeface="Aharoni" panose="02010803020104030203" pitchFamily="2" charset="-79"/>
              </a:rPr>
              <a:t> – šněrovací boty</a:t>
            </a:r>
          </a:p>
          <a:p>
            <a:pPr marL="0" indent="0">
              <a:buNone/>
            </a:pPr>
            <a:endParaRPr lang="cs-CZ" sz="3600" dirty="0">
              <a:cs typeface="Aharoni" panose="02010803020104030203" pitchFamily="2" charset="-79"/>
            </a:endParaRPr>
          </a:p>
        </p:txBody>
      </p:sp>
      <p:pic>
        <p:nvPicPr>
          <p:cNvPr id="1027" name="Picture 3" descr="C:\Users\Petr\AppData\Local\Microsoft\Windows\Temporary Internet Files\Content.IE5\9MMUY4EC\MC9003052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594" y="3789020"/>
            <a:ext cx="2635838" cy="20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511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Zdroje obrázků / textů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800" dirty="0">
                <a:latin typeface="Arial" charset="0"/>
              </a:rPr>
              <a:t>ilustrace aplikace Microsoft </a:t>
            </a:r>
            <a:r>
              <a:rPr lang="cs-CZ" altLang="cs-CZ" sz="2800" dirty="0" smtClean="0">
                <a:latin typeface="Arial" charset="0"/>
              </a:rPr>
              <a:t>PowerPoint</a:t>
            </a:r>
          </a:p>
          <a:p>
            <a:pPr marL="0" indent="0">
              <a:buNone/>
            </a:pPr>
            <a:r>
              <a:rPr lang="cs-CZ" altLang="cs-CZ" sz="2800" dirty="0">
                <a:latin typeface="Arial" charset="0"/>
              </a:rPr>
              <a:t> </a:t>
            </a:r>
            <a:r>
              <a:rPr lang="cs-CZ" altLang="cs-CZ" sz="2800" dirty="0" smtClean="0">
                <a:latin typeface="Arial" charset="0"/>
              </a:rPr>
              <a:t>   </a:t>
            </a:r>
            <a:r>
              <a:rPr lang="cs-CZ" altLang="cs-CZ" sz="2800" dirty="0" smtClean="0">
                <a:latin typeface="Arial" charset="0"/>
              </a:rPr>
              <a:t>(www.office.microsoft.com)</a:t>
            </a:r>
            <a:endParaRPr lang="cs-CZ" altLang="cs-CZ" sz="2800" dirty="0" smtClean="0">
              <a:latin typeface="Arial" charset="0"/>
            </a:endParaRPr>
          </a:p>
          <a:p>
            <a:pPr marL="0" indent="0">
              <a:buNone/>
            </a:pPr>
            <a:endParaRPr lang="cs-CZ" altLang="cs-CZ" sz="2800" dirty="0">
              <a:latin typeface="Arial" charset="0"/>
            </a:endParaRPr>
          </a:p>
          <a:p>
            <a:r>
              <a:rPr lang="cs-CZ" sz="2800" i="1" dirty="0" err="1" smtClean="0"/>
              <a:t>Das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Mega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Witzebuch</a:t>
            </a:r>
            <a:r>
              <a:rPr lang="cs-CZ" sz="2800" dirty="0" smtClean="0"/>
              <a:t>. </a:t>
            </a:r>
            <a:r>
              <a:rPr lang="cs-CZ" sz="2800" dirty="0" err="1" smtClean="0"/>
              <a:t>München</a:t>
            </a:r>
            <a:r>
              <a:rPr lang="cs-CZ" sz="2800" dirty="0" smtClean="0"/>
              <a:t>: </a:t>
            </a:r>
            <a:r>
              <a:rPr lang="cs-CZ" sz="2800" dirty="0" err="1" smtClean="0"/>
              <a:t>Basesermann</a:t>
            </a:r>
            <a:r>
              <a:rPr lang="cs-CZ" sz="2800" dirty="0" smtClean="0"/>
              <a:t>, 2009.</a:t>
            </a:r>
          </a:p>
          <a:p>
            <a:r>
              <a:rPr lang="cs-CZ" sz="2800" dirty="0" smtClean="0"/>
              <a:t>ISBN 978-3-8094-2476-5. s. 122, s. 128, s. 135, s. 143, s. 168, s. 171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840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79725"/>
            <a:ext cx="8078788" cy="3644900"/>
          </a:xfrm>
        </p:spPr>
        <p:txBody>
          <a:bodyPr/>
          <a:lstStyle/>
          <a:p>
            <a:r>
              <a:rPr lang="cs-CZ" altLang="cs-CZ" sz="3600" dirty="0" smtClean="0"/>
              <a:t>Žákům se s učebním materiálem pracovalo snadno, s překladem vtipů do češtiny neměli větší problémy. </a:t>
            </a:r>
          </a:p>
          <a:p>
            <a:r>
              <a:rPr lang="cs-CZ" altLang="cs-CZ" sz="3600" dirty="0" smtClean="0"/>
              <a:t>Vtipy se jim líbily.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2407635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392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 a metodika</vt:lpstr>
      <vt:lpstr>TIERWITZE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 / textů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jitka</cp:lastModifiedBy>
  <cp:revision>14</cp:revision>
  <dcterms:created xsi:type="dcterms:W3CDTF">2013-10-15T09:20:53Z</dcterms:created>
  <dcterms:modified xsi:type="dcterms:W3CDTF">2013-12-05T18:55:53Z</dcterms:modified>
</cp:coreProperties>
</file>