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63" r:id="rId5"/>
    <p:sldId id="264" r:id="rId6"/>
    <p:sldId id="257" r:id="rId7"/>
    <p:sldId id="260" r:id="rId8"/>
    <p:sldId id="261" r:id="rId9"/>
    <p:sldId id="262" r:id="rId10"/>
    <p:sldId id="258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5BA8F065-5149-4590-97FA-900E8181C84C}">
          <p14:sldIdLst>
            <p14:sldId id="263"/>
            <p14:sldId id="264"/>
            <p14:sldId id="257"/>
            <p14:sldId id="260"/>
            <p14:sldId id="261"/>
            <p14:sldId id="262"/>
            <p14:sldId id="258"/>
            <p14:sldId id="265"/>
            <p14:sldId id="26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0999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6375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7730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8524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5879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9198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114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115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3171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7107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17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9701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2852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2883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5654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9915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4104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4721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8965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5891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0473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9187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7288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7296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9358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0830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3040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66408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8849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3062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76022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493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110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rgbClr val="FFF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420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rgbClr val="FFF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41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rgbClr val="FFF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5.12.2013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2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6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8912775"/>
              </p:ext>
            </p:extLst>
          </p:nvPr>
        </p:nvGraphicFramePr>
        <p:xfrm>
          <a:off x="539750" y="2636838"/>
          <a:ext cx="8229600" cy="4121150"/>
        </p:xfrm>
        <a:graphic>
          <a:graphicData uri="http://schemas.openxmlformats.org/drawingml/2006/table">
            <a:tbl>
              <a:tblPr/>
              <a:tblGrid>
                <a:gridCol w="1511300"/>
                <a:gridCol w="6718300"/>
              </a:tblGrid>
              <a:tr h="3715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450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ZŠ. J. E. P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urkyně a Základní umělecká škola Libochovice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182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</a:rPr>
                        <a:t>Mgr. Venuše Plášilová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621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VY_32_INOVACE_60_NJ_KINDERWITZE</a:t>
                      </a:r>
                      <a:endParaRPr kumimoji="0" lang="cs-CZ" alt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7920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KINDERWITZE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9450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CZ.1.07/1.04.00/21.2803</a:t>
                      </a:r>
                      <a:endParaRPr kumimoji="0" lang="cs-CZ" alt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8457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8913"/>
            <a:ext cx="8137525" cy="1990725"/>
          </a:xfrm>
          <a:solidFill>
            <a:srgbClr val="FFFFFF"/>
          </a:solidFill>
        </p:spPr>
      </p:pic>
      <p:pic>
        <p:nvPicPr>
          <p:cNvPr id="18458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8137525" cy="1990725"/>
          </a:xfr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635956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altLang="cs-CZ" smtClean="0"/>
              <a:t>Anotace a metodika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2248"/>
            <a:ext cx="8291513" cy="3556992"/>
          </a:xfrm>
          <a:solidFill>
            <a:schemeClr val="bg1"/>
          </a:solidFill>
        </p:spPr>
        <p:txBody>
          <a:bodyPr/>
          <a:lstStyle/>
          <a:p>
            <a:pPr marL="0" indent="0" algn="just">
              <a:buFontTx/>
              <a:buNone/>
            </a:pPr>
            <a:r>
              <a:rPr lang="cs-CZ" altLang="cs-CZ" dirty="0" smtClean="0"/>
              <a:t>   </a:t>
            </a:r>
            <a:r>
              <a:rPr lang="cs-CZ" altLang="cs-CZ" sz="2800" dirty="0" smtClean="0"/>
              <a:t>Tento výukový materiál je určen ke zpestření hodin němčiny </a:t>
            </a:r>
            <a:r>
              <a:rPr lang="cs-CZ" altLang="cs-CZ" sz="2800" b="1" dirty="0" smtClean="0"/>
              <a:t>7., 8. či 9. ročníkům, </a:t>
            </a:r>
            <a:r>
              <a:rPr lang="cs-CZ" altLang="cs-CZ" sz="2800" dirty="0" smtClean="0"/>
              <a:t>je možné jej využít i v </a:t>
            </a:r>
            <a:r>
              <a:rPr lang="cs-CZ" altLang="cs-CZ" sz="2800" b="1" dirty="0" smtClean="0"/>
              <a:t>konverzačních hodinách</a:t>
            </a:r>
            <a:r>
              <a:rPr lang="cs-CZ" altLang="cs-CZ" sz="2800" dirty="0" smtClean="0"/>
              <a:t>.</a:t>
            </a:r>
          </a:p>
          <a:p>
            <a:pPr marL="0" indent="0" algn="just">
              <a:buFontTx/>
              <a:buNone/>
            </a:pPr>
            <a:endParaRPr lang="cs-CZ" altLang="cs-CZ" sz="2800" dirty="0" smtClean="0"/>
          </a:p>
          <a:p>
            <a:pPr marL="0" indent="0" algn="just">
              <a:buFontTx/>
              <a:buNone/>
            </a:pPr>
            <a:r>
              <a:rPr lang="cs-CZ" altLang="cs-CZ" sz="2800" dirty="0" smtClean="0"/>
              <a:t>   Žáci mají možnost zkusit si přeložit (s pomocí nápovědy slovíček) několik vtipů o dětech.  </a:t>
            </a:r>
          </a:p>
        </p:txBody>
      </p:sp>
    </p:spTree>
    <p:extLst>
      <p:ext uri="{BB962C8B-B14F-4D97-AF65-F5344CB8AC3E}">
        <p14:creationId xmlns:p14="http://schemas.microsoft.com/office/powerpoint/2010/main" val="222298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620688"/>
            <a:ext cx="7996164" cy="5904656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sz="3900" b="1" dirty="0" smtClean="0">
                <a:latin typeface="Berlin Sans FB" panose="020E0602020502020306" pitchFamily="34" charset="0"/>
              </a:rPr>
              <a:t>Die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kleine</a:t>
            </a:r>
            <a:r>
              <a:rPr lang="cs-CZ" sz="3900" b="1" dirty="0" smtClean="0">
                <a:latin typeface="Berlin Sans FB" panose="020E0602020502020306" pitchFamily="34" charset="0"/>
              </a:rPr>
              <a:t> Anna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geht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wütend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zu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ihrer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Klassenkameradin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Susi</a:t>
            </a:r>
            <a:r>
              <a:rPr lang="cs-CZ" sz="3900" b="1" dirty="0" smtClean="0">
                <a:latin typeface="Berlin Sans FB" panose="020E0602020502020306" pitchFamily="34" charset="0"/>
              </a:rPr>
              <a:t>: </a:t>
            </a:r>
          </a:p>
          <a:p>
            <a:pPr marL="0" indent="0" algn="just">
              <a:buNone/>
            </a:pPr>
            <a:r>
              <a:rPr lang="cs-CZ" sz="3900" b="1" dirty="0" smtClean="0">
                <a:latin typeface="Berlin Sans FB" panose="020E0602020502020306" pitchFamily="34" charset="0"/>
              </a:rPr>
              <a:t>„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Wie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kannst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du</a:t>
            </a:r>
            <a:r>
              <a:rPr lang="cs-CZ" sz="3900" b="1" dirty="0" smtClean="0">
                <a:latin typeface="Berlin Sans FB" panose="020E0602020502020306" pitchFamily="34" charset="0"/>
              </a:rPr>
              <a:t> allen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erzählen</a:t>
            </a:r>
            <a:r>
              <a:rPr lang="cs-CZ" sz="3900" b="1" dirty="0" smtClean="0">
                <a:latin typeface="Berlin Sans FB" panose="020E0602020502020306" pitchFamily="34" charset="0"/>
              </a:rPr>
              <a:t>,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ich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hätte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eine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große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Klappe</a:t>
            </a:r>
            <a:r>
              <a:rPr lang="cs-CZ" sz="3900" b="1" dirty="0" smtClean="0">
                <a:latin typeface="Berlin Sans FB" panose="020E0602020502020306" pitchFamily="34" charset="0"/>
              </a:rPr>
              <a:t>?“</a:t>
            </a:r>
          </a:p>
          <a:p>
            <a:pPr marL="0" indent="0" algn="just">
              <a:buNone/>
            </a:pPr>
            <a:r>
              <a:rPr lang="cs-CZ" sz="3900" b="1" dirty="0" smtClean="0">
                <a:latin typeface="Berlin Sans FB" panose="020E0602020502020306" pitchFamily="34" charset="0"/>
              </a:rPr>
              <a:t>„So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habe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ich</a:t>
            </a:r>
            <a:r>
              <a:rPr lang="cs-CZ" sz="3900" b="1" dirty="0" smtClean="0">
                <a:latin typeface="Berlin Sans FB" panose="020E0602020502020306" pitchFamily="34" charset="0"/>
              </a:rPr>
              <a:t> es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nicht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gesagt</a:t>
            </a:r>
            <a:r>
              <a:rPr lang="cs-CZ" sz="3900" b="1" dirty="0" smtClean="0">
                <a:latin typeface="Berlin Sans FB" panose="020E0602020502020306" pitchFamily="34" charset="0"/>
              </a:rPr>
              <a:t>.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Ich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habe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nur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gesagt</a:t>
            </a:r>
            <a:r>
              <a:rPr lang="cs-CZ" sz="3900" b="1" dirty="0" smtClean="0">
                <a:latin typeface="Berlin Sans FB" panose="020E0602020502020306" pitchFamily="34" charset="0"/>
              </a:rPr>
              <a:t>,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dass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du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Spargel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quer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essen</a:t>
            </a:r>
            <a:r>
              <a:rPr lang="cs-CZ" sz="3900" b="1" dirty="0" smtClean="0">
                <a:latin typeface="Berlin Sans FB" panose="020E0602020502020306" pitchFamily="34" charset="0"/>
              </a:rPr>
              <a:t> </a:t>
            </a:r>
            <a:r>
              <a:rPr lang="cs-CZ" sz="3900" b="1" dirty="0" err="1" smtClean="0">
                <a:latin typeface="Berlin Sans FB" panose="020E0602020502020306" pitchFamily="34" charset="0"/>
              </a:rPr>
              <a:t>kannst</a:t>
            </a:r>
            <a:r>
              <a:rPr lang="cs-CZ" sz="3900" b="1" dirty="0" smtClean="0">
                <a:latin typeface="Berlin Sans FB" panose="020E0602020502020306" pitchFamily="34" charset="0"/>
              </a:rPr>
              <a:t>.“</a:t>
            </a:r>
          </a:p>
          <a:p>
            <a:pPr marL="0" indent="0" algn="just">
              <a:buNone/>
            </a:pPr>
            <a:endParaRPr lang="cs-CZ" sz="3900" b="1" dirty="0" smtClean="0">
              <a:latin typeface="Berlin Sans FB" panose="020E0602020502020306" pitchFamily="34" charset="0"/>
            </a:endParaRPr>
          </a:p>
          <a:p>
            <a:pPr marL="0" indent="0">
              <a:buNone/>
            </a:pPr>
            <a:r>
              <a:rPr lang="cs-CZ" dirty="0" err="1" smtClean="0"/>
              <a:t>wütend</a:t>
            </a:r>
            <a:r>
              <a:rPr lang="cs-CZ" dirty="0" smtClean="0"/>
              <a:t> – rozzuřený       </a:t>
            </a:r>
          </a:p>
          <a:p>
            <a:pPr marL="0" indent="0">
              <a:buNone/>
            </a:pPr>
            <a:r>
              <a:rPr lang="cs-CZ" dirty="0" err="1"/>
              <a:t>erzählen</a:t>
            </a:r>
            <a:r>
              <a:rPr lang="cs-CZ" dirty="0"/>
              <a:t> – vyprávět, vykládat   </a:t>
            </a:r>
          </a:p>
          <a:p>
            <a:pPr marL="0" indent="0">
              <a:buNone/>
            </a:pPr>
            <a:r>
              <a:rPr lang="cs-CZ" dirty="0" err="1" smtClean="0"/>
              <a:t>Klappe</a:t>
            </a:r>
            <a:r>
              <a:rPr lang="cs-CZ" dirty="0" smtClean="0"/>
              <a:t> – pusa </a:t>
            </a:r>
            <a:r>
              <a:rPr lang="cs-CZ" sz="2400" dirty="0" smtClean="0"/>
              <a:t>(hovorově)</a:t>
            </a:r>
          </a:p>
          <a:p>
            <a:pPr marL="0" indent="0">
              <a:buNone/>
            </a:pPr>
            <a:r>
              <a:rPr lang="cs-CZ" dirty="0" err="1" smtClean="0"/>
              <a:t>Spargel</a:t>
            </a:r>
            <a:r>
              <a:rPr lang="cs-CZ" dirty="0" smtClean="0"/>
              <a:t> – chřest 	    </a:t>
            </a:r>
          </a:p>
          <a:p>
            <a:pPr marL="0" indent="0">
              <a:buNone/>
            </a:pPr>
            <a:r>
              <a:rPr lang="cs-CZ" dirty="0" err="1" smtClean="0"/>
              <a:t>quer</a:t>
            </a:r>
            <a:r>
              <a:rPr lang="cs-CZ" dirty="0" smtClean="0"/>
              <a:t> – napříč </a:t>
            </a:r>
          </a:p>
        </p:txBody>
      </p:sp>
      <p:pic>
        <p:nvPicPr>
          <p:cNvPr id="2050" name="Picture 2" descr="C:\Users\Petr\AppData\Local\Microsoft\Windows\Temporary Internet Files\Content.IE5\2J42SUVW\MC90044067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97732"/>
            <a:ext cx="3027612" cy="302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94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/>
            </a:gs>
            <a:gs pos="5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688632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4400" b="1" dirty="0" smtClean="0">
                <a:latin typeface="Berlin Sans FB Demi" panose="020E0802020502020306" pitchFamily="34" charset="0"/>
              </a:rPr>
              <a:t> Vor der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Klassenarbeit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sagt</a:t>
            </a:r>
            <a:r>
              <a:rPr lang="cs-CZ" sz="4400" b="1" dirty="0" smtClean="0">
                <a:latin typeface="Berlin Sans FB Demi" panose="020E0802020502020306" pitchFamily="34" charset="0"/>
              </a:rPr>
              <a:t> der   </a:t>
            </a:r>
          </a:p>
          <a:p>
            <a:pPr marL="0" indent="0">
              <a:buNone/>
            </a:pPr>
            <a:r>
              <a:rPr lang="cs-CZ" sz="4400" b="1" dirty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Lehrer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zu</a:t>
            </a:r>
            <a:r>
              <a:rPr lang="cs-CZ" sz="4400" b="1" dirty="0" smtClean="0">
                <a:latin typeface="Berlin Sans FB Demi" panose="020E0802020502020306" pitchFamily="34" charset="0"/>
              </a:rPr>
              <a:t> Klaus: „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hoffe</a:t>
            </a:r>
            <a:r>
              <a:rPr lang="cs-CZ" sz="4400" b="1" dirty="0" smtClean="0">
                <a:latin typeface="Berlin Sans FB Demi" panose="020E0802020502020306" pitchFamily="34" charset="0"/>
              </a:rPr>
              <a:t>,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dass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</a:p>
          <a:p>
            <a:pPr marL="0" indent="0">
              <a:buNone/>
            </a:pPr>
            <a:r>
              <a:rPr lang="cs-CZ" sz="4400" b="1" dirty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dich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nicht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beim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Abschreiben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</a:p>
          <a:p>
            <a:pPr marL="0" indent="0">
              <a:buNone/>
            </a:pPr>
            <a:r>
              <a:rPr lang="cs-CZ" sz="4400" b="1" dirty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erwische</a:t>
            </a:r>
            <a:r>
              <a:rPr lang="cs-CZ" sz="4400" b="1" dirty="0" smtClean="0">
                <a:latin typeface="Berlin Sans FB Demi" panose="020E0802020502020306" pitchFamily="34" charset="0"/>
              </a:rPr>
              <a:t>“.</a:t>
            </a:r>
          </a:p>
          <a:p>
            <a:pPr marL="0" indent="0">
              <a:buNone/>
            </a:pPr>
            <a:r>
              <a:rPr lang="cs-CZ" sz="4400" b="1" dirty="0">
                <a:latin typeface="Berlin Sans FB Demi" panose="020E0802020502020306" pitchFamily="34" charset="0"/>
              </a:rPr>
              <a:t> </a:t>
            </a:r>
            <a:r>
              <a:rPr lang="cs-CZ" sz="4400" b="1" dirty="0" smtClean="0">
                <a:latin typeface="Berlin Sans FB Demi" panose="020E0802020502020306" pitchFamily="34" charset="0"/>
              </a:rPr>
              <a:t>„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auch</a:t>
            </a:r>
            <a:r>
              <a:rPr lang="cs-CZ" sz="4400" b="1" dirty="0" smtClean="0">
                <a:latin typeface="Berlin Sans FB Demi" panose="020E0802020502020306" pitchFamily="34" charset="0"/>
              </a:rPr>
              <a:t>,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Herr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Lehrer</a:t>
            </a:r>
            <a:r>
              <a:rPr lang="cs-CZ" sz="4400" b="1" dirty="0" smtClean="0">
                <a:latin typeface="Berlin Sans FB Demi" panose="020E0802020502020306" pitchFamily="34" charset="0"/>
              </a:rPr>
              <a:t>,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400" b="1" dirty="0" smtClean="0">
                <a:latin typeface="Berlin Sans FB Demi" panose="020E0802020502020306" pitchFamily="34" charset="0"/>
              </a:rPr>
              <a:t> </a:t>
            </a:r>
            <a:r>
              <a:rPr lang="cs-CZ" sz="4400" b="1" dirty="0" err="1" smtClean="0">
                <a:latin typeface="Berlin Sans FB Demi" panose="020E0802020502020306" pitchFamily="34" charset="0"/>
              </a:rPr>
              <a:t>auch</a:t>
            </a:r>
            <a:r>
              <a:rPr lang="cs-CZ" sz="4400" b="1" dirty="0" smtClean="0">
                <a:latin typeface="Berlin Sans FB Demi" panose="020E0802020502020306" pitchFamily="34" charset="0"/>
              </a:rPr>
              <a:t> …“</a:t>
            </a:r>
          </a:p>
          <a:p>
            <a:pPr marL="0" indent="0">
              <a:buNone/>
            </a:pPr>
            <a:endParaRPr lang="cs-CZ" sz="4400" b="1" dirty="0" smtClean="0">
              <a:latin typeface="AR CENA" panose="02000000000000000000" pitchFamily="2" charset="0"/>
            </a:endParaRPr>
          </a:p>
          <a:p>
            <a:pPr marL="0" indent="0">
              <a:buNone/>
            </a:pPr>
            <a:r>
              <a:rPr lang="cs-CZ" b="1" dirty="0" err="1" smtClean="0">
                <a:latin typeface="+mj-lt"/>
              </a:rPr>
              <a:t>Klassenarbeit</a:t>
            </a:r>
            <a:r>
              <a:rPr lang="cs-CZ" b="1" dirty="0" smtClean="0">
                <a:latin typeface="+mj-lt"/>
              </a:rPr>
              <a:t> – písemka</a:t>
            </a:r>
          </a:p>
          <a:p>
            <a:pPr marL="0" indent="0">
              <a:buNone/>
            </a:pPr>
            <a:r>
              <a:rPr lang="cs-CZ" b="1" dirty="0" err="1">
                <a:latin typeface="+mj-lt"/>
              </a:rPr>
              <a:t>h</a:t>
            </a:r>
            <a:r>
              <a:rPr lang="cs-CZ" b="1" dirty="0" err="1" smtClean="0">
                <a:latin typeface="+mj-lt"/>
              </a:rPr>
              <a:t>offen</a:t>
            </a:r>
            <a:r>
              <a:rPr lang="cs-CZ" b="1" dirty="0" smtClean="0">
                <a:latin typeface="+mj-lt"/>
              </a:rPr>
              <a:t> – doufat</a:t>
            </a:r>
          </a:p>
          <a:p>
            <a:pPr marL="0" indent="0">
              <a:buNone/>
            </a:pPr>
            <a:r>
              <a:rPr lang="cs-CZ" b="1" dirty="0" err="1" smtClean="0">
                <a:latin typeface="+mj-lt"/>
              </a:rPr>
              <a:t>Abschreiben</a:t>
            </a:r>
            <a:r>
              <a:rPr lang="cs-CZ" b="1" dirty="0" smtClean="0">
                <a:latin typeface="+mj-lt"/>
              </a:rPr>
              <a:t> – opisování </a:t>
            </a:r>
          </a:p>
          <a:p>
            <a:pPr marL="0" indent="0">
              <a:buNone/>
            </a:pPr>
            <a:r>
              <a:rPr lang="cs-CZ" b="1" dirty="0" err="1">
                <a:latin typeface="+mj-lt"/>
              </a:rPr>
              <a:t>e</a:t>
            </a:r>
            <a:r>
              <a:rPr lang="cs-CZ" b="1" dirty="0" err="1" smtClean="0">
                <a:latin typeface="+mj-lt"/>
              </a:rPr>
              <a:t>rwischen</a:t>
            </a:r>
            <a:r>
              <a:rPr lang="cs-CZ" b="1" dirty="0" smtClean="0">
                <a:latin typeface="+mj-lt"/>
              </a:rPr>
              <a:t> – načapat </a:t>
            </a:r>
            <a:endParaRPr lang="cs-CZ" b="1" dirty="0">
              <a:latin typeface="+mj-lt"/>
            </a:endParaRPr>
          </a:p>
          <a:p>
            <a:pPr marL="0" indent="0">
              <a:buNone/>
            </a:pPr>
            <a:endParaRPr lang="cs-CZ" sz="4400" b="1" dirty="0">
              <a:latin typeface="AR CENA" panose="02000000000000000000" pitchFamily="2" charset="0"/>
            </a:endParaRPr>
          </a:p>
        </p:txBody>
      </p:sp>
      <p:pic>
        <p:nvPicPr>
          <p:cNvPr id="3074" name="Picture 2" descr="C:\Users\Petr\AppData\Local\Microsoft\Windows\Temporary Internet Files\Content.IE5\5K9I43KY\MC9003981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861048"/>
            <a:ext cx="2398004" cy="259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544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3000">
              <a:schemeClr val="tx2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5904656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dirty="0" err="1" smtClean="0"/>
              <a:t>Zwei</a:t>
            </a:r>
            <a:r>
              <a:rPr lang="cs-CZ" sz="4000" dirty="0" smtClean="0"/>
              <a:t> </a:t>
            </a:r>
            <a:r>
              <a:rPr lang="cs-CZ" sz="4000" dirty="0" err="1" smtClean="0"/>
              <a:t>Schulkameraden</a:t>
            </a:r>
            <a:r>
              <a:rPr lang="cs-CZ" sz="4000" dirty="0" smtClean="0"/>
              <a:t> </a:t>
            </a:r>
            <a:r>
              <a:rPr lang="cs-CZ" sz="4000" dirty="0" err="1" smtClean="0"/>
              <a:t>prahlen</a:t>
            </a:r>
            <a:r>
              <a:rPr lang="cs-CZ" sz="4000" dirty="0" smtClean="0"/>
              <a:t>:</a:t>
            </a:r>
          </a:p>
          <a:p>
            <a:pPr marL="0" indent="0">
              <a:buNone/>
            </a:pPr>
            <a:r>
              <a:rPr lang="cs-CZ" sz="4000" dirty="0" smtClean="0"/>
              <a:t>„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sind</a:t>
            </a:r>
            <a:r>
              <a:rPr lang="cs-CZ" sz="4000" dirty="0" smtClean="0"/>
              <a:t> </a:t>
            </a:r>
            <a:r>
              <a:rPr lang="cs-CZ" sz="4000" dirty="0" err="1" smtClean="0"/>
              <a:t>drei</a:t>
            </a:r>
            <a:r>
              <a:rPr lang="cs-CZ" sz="4000" dirty="0" smtClean="0"/>
              <a:t> </a:t>
            </a:r>
            <a:r>
              <a:rPr lang="cs-CZ" sz="4000" dirty="0" err="1" smtClean="0"/>
              <a:t>Kinder</a:t>
            </a:r>
            <a:r>
              <a:rPr lang="cs-CZ" sz="4000" dirty="0" smtClean="0"/>
              <a:t> </a:t>
            </a:r>
            <a:r>
              <a:rPr lang="cs-CZ" sz="4000" dirty="0" err="1" smtClean="0"/>
              <a:t>zu</a:t>
            </a:r>
            <a:r>
              <a:rPr lang="cs-CZ" sz="4000" dirty="0" smtClean="0"/>
              <a:t> </a:t>
            </a:r>
            <a:r>
              <a:rPr lang="cs-CZ" sz="4000" dirty="0" err="1" smtClean="0"/>
              <a:t>Hause</a:t>
            </a:r>
            <a:r>
              <a:rPr lang="cs-CZ" sz="4000" dirty="0" smtClean="0"/>
              <a:t> </a:t>
            </a:r>
            <a:r>
              <a:rPr lang="cs-CZ" sz="4000" dirty="0" err="1" smtClean="0"/>
              <a:t>und</a:t>
            </a:r>
            <a:r>
              <a:rPr lang="cs-CZ" sz="4000" dirty="0" smtClean="0"/>
              <a:t> </a:t>
            </a:r>
            <a:r>
              <a:rPr lang="cs-CZ" sz="4000" dirty="0" err="1" smtClean="0"/>
              <a:t>jeder</a:t>
            </a:r>
            <a:r>
              <a:rPr lang="cs-CZ" sz="4000" dirty="0" smtClean="0"/>
              <a:t> von </a:t>
            </a:r>
            <a:r>
              <a:rPr lang="cs-CZ" sz="4000" dirty="0" err="1" smtClean="0"/>
              <a:t>uns</a:t>
            </a:r>
            <a:r>
              <a:rPr lang="cs-CZ" sz="4000" dirty="0" smtClean="0"/>
              <a:t> </a:t>
            </a:r>
            <a:r>
              <a:rPr lang="cs-CZ" sz="4000" dirty="0" err="1" smtClean="0"/>
              <a:t>hat</a:t>
            </a:r>
            <a:r>
              <a:rPr lang="cs-CZ" sz="4000" dirty="0" smtClean="0"/>
              <a:t> </a:t>
            </a:r>
            <a:r>
              <a:rPr lang="cs-CZ" sz="4000" dirty="0" err="1" smtClean="0"/>
              <a:t>ein</a:t>
            </a:r>
            <a:r>
              <a:rPr lang="cs-CZ" sz="4000" dirty="0" smtClean="0"/>
              <a:t> </a:t>
            </a:r>
            <a:r>
              <a:rPr lang="cs-CZ" sz="4000" dirty="0" err="1" smtClean="0"/>
              <a:t>eigenes</a:t>
            </a:r>
            <a:r>
              <a:rPr lang="cs-CZ" sz="4000" dirty="0" smtClean="0"/>
              <a:t> </a:t>
            </a:r>
            <a:r>
              <a:rPr lang="cs-CZ" sz="4000" dirty="0" err="1" smtClean="0"/>
              <a:t>Besteck</a:t>
            </a:r>
            <a:r>
              <a:rPr lang="cs-CZ" sz="4000" dirty="0" smtClean="0"/>
              <a:t>!“</a:t>
            </a:r>
          </a:p>
          <a:p>
            <a:pPr marL="0" indent="0">
              <a:buNone/>
            </a:pPr>
            <a:r>
              <a:rPr lang="cs-CZ" sz="4000" dirty="0" err="1" smtClean="0"/>
              <a:t>Darauf</a:t>
            </a:r>
            <a:r>
              <a:rPr lang="cs-CZ" sz="4000" dirty="0" smtClean="0"/>
              <a:t> der </a:t>
            </a:r>
            <a:r>
              <a:rPr lang="cs-CZ" sz="4000" dirty="0" err="1" smtClean="0"/>
              <a:t>andere</a:t>
            </a:r>
            <a:r>
              <a:rPr lang="cs-CZ" sz="4000" dirty="0" smtClean="0"/>
              <a:t>: „</a:t>
            </a:r>
            <a:r>
              <a:rPr lang="cs-CZ" sz="4000" dirty="0" err="1" smtClean="0"/>
              <a:t>Was</a:t>
            </a:r>
            <a:r>
              <a:rPr lang="cs-CZ" sz="4000" dirty="0" smtClean="0"/>
              <a:t> soll </a:t>
            </a:r>
            <a:r>
              <a:rPr lang="cs-CZ" sz="4000" dirty="0" err="1" smtClean="0"/>
              <a:t>das</a:t>
            </a:r>
            <a:r>
              <a:rPr lang="cs-CZ" sz="4000" dirty="0" smtClean="0"/>
              <a:t> </a:t>
            </a:r>
            <a:r>
              <a:rPr lang="cs-CZ" sz="4000" dirty="0" err="1" smtClean="0"/>
              <a:t>schon</a:t>
            </a:r>
            <a:r>
              <a:rPr lang="cs-CZ" sz="4000" dirty="0" smtClean="0"/>
              <a:t> </a:t>
            </a:r>
            <a:r>
              <a:rPr lang="cs-CZ" sz="4000" dirty="0" err="1" smtClean="0"/>
              <a:t>sein</a:t>
            </a:r>
            <a:r>
              <a:rPr lang="cs-CZ" sz="4000" dirty="0" smtClean="0"/>
              <a:t>? </a:t>
            </a:r>
            <a:r>
              <a:rPr lang="cs-CZ" sz="4000" dirty="0" err="1" smtClean="0"/>
              <a:t>Wir</a:t>
            </a:r>
            <a:r>
              <a:rPr lang="cs-CZ" sz="4000" dirty="0" smtClean="0"/>
              <a:t> </a:t>
            </a:r>
            <a:r>
              <a:rPr lang="cs-CZ" sz="4000" dirty="0" err="1" smtClean="0"/>
              <a:t>sind</a:t>
            </a:r>
            <a:r>
              <a:rPr lang="cs-CZ" sz="4000" dirty="0" smtClean="0"/>
              <a:t> </a:t>
            </a:r>
            <a:r>
              <a:rPr lang="cs-CZ" sz="4000" dirty="0" err="1" smtClean="0"/>
              <a:t>fünf</a:t>
            </a:r>
            <a:r>
              <a:rPr lang="cs-CZ" sz="4000" dirty="0" smtClean="0"/>
              <a:t> </a:t>
            </a:r>
            <a:r>
              <a:rPr lang="cs-CZ" sz="4000" dirty="0" err="1" smtClean="0"/>
              <a:t>und</a:t>
            </a:r>
            <a:r>
              <a:rPr lang="cs-CZ" sz="4000" dirty="0" smtClean="0"/>
              <a:t> </a:t>
            </a:r>
            <a:r>
              <a:rPr lang="cs-CZ" sz="4000" dirty="0" err="1" smtClean="0"/>
              <a:t>jeder</a:t>
            </a:r>
            <a:r>
              <a:rPr lang="cs-CZ" sz="4000" dirty="0" smtClean="0"/>
              <a:t> </a:t>
            </a:r>
            <a:r>
              <a:rPr lang="cs-CZ" sz="4000" dirty="0" err="1" smtClean="0"/>
              <a:t>hat</a:t>
            </a:r>
            <a:r>
              <a:rPr lang="cs-CZ" sz="4000" dirty="0" smtClean="0"/>
              <a:t> </a:t>
            </a:r>
            <a:r>
              <a:rPr lang="cs-CZ" sz="4000" dirty="0" err="1" smtClean="0"/>
              <a:t>einen</a:t>
            </a:r>
            <a:r>
              <a:rPr lang="cs-CZ" sz="4000" dirty="0" smtClean="0"/>
              <a:t> </a:t>
            </a:r>
            <a:r>
              <a:rPr lang="cs-CZ" sz="4000" dirty="0" err="1" smtClean="0"/>
              <a:t>eigenen</a:t>
            </a:r>
            <a:r>
              <a:rPr lang="cs-CZ" sz="4000" dirty="0" smtClean="0"/>
              <a:t> Vater!“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prahlen</a:t>
            </a:r>
            <a:r>
              <a:rPr lang="cs-CZ" dirty="0" smtClean="0"/>
              <a:t> – vychloubat se</a:t>
            </a:r>
          </a:p>
          <a:p>
            <a:pPr marL="0" indent="0">
              <a:buNone/>
            </a:pPr>
            <a:r>
              <a:rPr lang="cs-CZ" dirty="0" err="1"/>
              <a:t>e</a:t>
            </a:r>
            <a:r>
              <a:rPr lang="cs-CZ" dirty="0" err="1" smtClean="0"/>
              <a:t>igen</a:t>
            </a:r>
            <a:r>
              <a:rPr lang="cs-CZ" dirty="0" smtClean="0"/>
              <a:t> – vlastní    </a:t>
            </a:r>
            <a:r>
              <a:rPr lang="cs-CZ" dirty="0" err="1" smtClean="0"/>
              <a:t>Besteck</a:t>
            </a:r>
            <a:r>
              <a:rPr lang="cs-CZ" dirty="0" smtClean="0"/>
              <a:t> – příbor </a:t>
            </a:r>
            <a:endParaRPr lang="cs-CZ" dirty="0"/>
          </a:p>
        </p:txBody>
      </p:sp>
      <p:pic>
        <p:nvPicPr>
          <p:cNvPr id="4098" name="Picture 2" descr="C:\Users\Petr\AppData\Local\Microsoft\Windows\Temporary Internet Files\Content.IE5\2J42SUVW\MC9002175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2656"/>
            <a:ext cx="2304256" cy="13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etr\AppData\Local\Microsoft\Windows\Temporary Internet Files\Content.IE5\9MMUY4EC\MC9004299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389" y="4020067"/>
            <a:ext cx="2461067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8347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5000">
              <a:srgbClr val="D6E09F"/>
            </a:gs>
            <a:gs pos="73000">
              <a:schemeClr val="accent1">
                <a:tint val="44500"/>
                <a:satMod val="160000"/>
              </a:schemeClr>
            </a:gs>
            <a:gs pos="100000">
              <a:schemeClr val="accent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68863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Die </a:t>
            </a:r>
            <a:r>
              <a:rPr lang="cs-CZ" sz="3600" dirty="0" err="1" smtClean="0"/>
              <a:t>Mutter</a:t>
            </a:r>
            <a:r>
              <a:rPr lang="cs-CZ" sz="3600" dirty="0" smtClean="0"/>
              <a:t> </a:t>
            </a:r>
            <a:r>
              <a:rPr lang="cs-CZ" sz="3600" dirty="0" err="1" smtClean="0"/>
              <a:t>beschewert</a:t>
            </a:r>
            <a:r>
              <a:rPr lang="cs-CZ" sz="3600" dirty="0" smtClean="0"/>
              <a:t> </a:t>
            </a:r>
            <a:r>
              <a:rPr lang="cs-CZ" sz="3600" dirty="0" err="1" smtClean="0"/>
              <a:t>sich</a:t>
            </a:r>
            <a:r>
              <a:rPr lang="cs-CZ" sz="3600" dirty="0" smtClean="0"/>
              <a:t> </a:t>
            </a:r>
            <a:r>
              <a:rPr lang="cs-CZ" sz="3600" dirty="0" err="1" smtClean="0"/>
              <a:t>beim</a:t>
            </a:r>
            <a:r>
              <a:rPr lang="cs-CZ" sz="3600" dirty="0" smtClean="0"/>
              <a:t> </a:t>
            </a:r>
            <a:r>
              <a:rPr lang="cs-CZ" sz="3600" dirty="0" err="1" smtClean="0"/>
              <a:t>Lehrer</a:t>
            </a:r>
            <a:r>
              <a:rPr lang="cs-CZ" sz="3600" dirty="0" smtClean="0"/>
              <a:t>: „</a:t>
            </a:r>
            <a:r>
              <a:rPr lang="cs-CZ" sz="3600" dirty="0" err="1" smtClean="0"/>
              <a:t>Wie</a:t>
            </a:r>
            <a:r>
              <a:rPr lang="cs-CZ" sz="3600" dirty="0" smtClean="0"/>
              <a:t> </a:t>
            </a:r>
            <a:r>
              <a:rPr lang="cs-CZ" sz="3600" dirty="0" err="1" smtClean="0"/>
              <a:t>können</a:t>
            </a:r>
            <a:r>
              <a:rPr lang="cs-CZ" sz="3600" dirty="0" smtClean="0"/>
              <a:t> </a:t>
            </a: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meinem</a:t>
            </a:r>
            <a:r>
              <a:rPr lang="cs-CZ" sz="3600" dirty="0" smtClean="0"/>
              <a:t> </a:t>
            </a:r>
            <a:r>
              <a:rPr lang="cs-CZ" sz="3600" dirty="0" err="1" smtClean="0"/>
              <a:t>Kind</a:t>
            </a:r>
            <a:r>
              <a:rPr lang="cs-CZ" sz="3600" dirty="0" smtClean="0"/>
              <a:t> </a:t>
            </a:r>
            <a:r>
              <a:rPr lang="cs-CZ" sz="3600" dirty="0" err="1" smtClean="0"/>
              <a:t>eine</a:t>
            </a:r>
            <a:r>
              <a:rPr lang="cs-CZ" sz="3600" dirty="0" smtClean="0"/>
              <a:t> </a:t>
            </a:r>
            <a:r>
              <a:rPr lang="cs-CZ" sz="3600" dirty="0" err="1" smtClean="0"/>
              <a:t>Rechenaufgabe</a:t>
            </a:r>
            <a:r>
              <a:rPr lang="cs-CZ" sz="3600" dirty="0" smtClean="0"/>
              <a:t> </a:t>
            </a:r>
            <a:r>
              <a:rPr lang="cs-CZ" sz="3600" dirty="0" err="1" smtClean="0"/>
              <a:t>stellen</a:t>
            </a:r>
            <a:r>
              <a:rPr lang="cs-CZ" sz="3600" dirty="0" smtClean="0"/>
              <a:t>, in der </a:t>
            </a:r>
            <a:r>
              <a:rPr lang="cs-CZ" sz="3600" dirty="0" err="1" smtClean="0"/>
              <a:t>eine</a:t>
            </a:r>
            <a:r>
              <a:rPr lang="cs-CZ" sz="3600" dirty="0" smtClean="0"/>
              <a:t> </a:t>
            </a:r>
            <a:r>
              <a:rPr lang="cs-CZ" sz="3600" dirty="0" err="1" smtClean="0"/>
              <a:t>Flasche</a:t>
            </a:r>
            <a:r>
              <a:rPr lang="cs-CZ" sz="3600" dirty="0" smtClean="0"/>
              <a:t> </a:t>
            </a:r>
            <a:r>
              <a:rPr lang="cs-CZ" sz="3600" dirty="0" err="1" smtClean="0"/>
              <a:t>Bier</a:t>
            </a:r>
            <a:r>
              <a:rPr lang="cs-CZ" sz="3600" dirty="0" smtClean="0"/>
              <a:t> 12 Cent </a:t>
            </a:r>
            <a:r>
              <a:rPr lang="cs-CZ" sz="3600" dirty="0" err="1" smtClean="0"/>
              <a:t>kostet</a:t>
            </a:r>
            <a:r>
              <a:rPr lang="cs-CZ" sz="3600" dirty="0" smtClean="0"/>
              <a:t>? Mein Mann </a:t>
            </a:r>
            <a:r>
              <a:rPr lang="cs-CZ" sz="3600" dirty="0" err="1" smtClean="0"/>
              <a:t>hat</a:t>
            </a:r>
            <a:r>
              <a:rPr lang="cs-CZ" sz="3600" dirty="0" smtClean="0"/>
              <a:t> vor </a:t>
            </a:r>
            <a:r>
              <a:rPr lang="cs-CZ" sz="3600" dirty="0" err="1" smtClean="0"/>
              <a:t>Aufregung</a:t>
            </a:r>
            <a:r>
              <a:rPr lang="cs-CZ" sz="3600" dirty="0" smtClean="0"/>
              <a:t> </a:t>
            </a: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ganze</a:t>
            </a:r>
            <a:r>
              <a:rPr lang="cs-CZ" sz="3600" dirty="0" smtClean="0"/>
              <a:t> </a:t>
            </a:r>
            <a:r>
              <a:rPr lang="cs-CZ" sz="3600" dirty="0" err="1" smtClean="0"/>
              <a:t>Nacht</a:t>
            </a:r>
            <a:r>
              <a:rPr lang="cs-CZ" sz="3600" dirty="0" smtClean="0"/>
              <a:t> </a:t>
            </a:r>
            <a:r>
              <a:rPr lang="cs-CZ" sz="3600" dirty="0" err="1" smtClean="0"/>
              <a:t>nicht</a:t>
            </a:r>
            <a:r>
              <a:rPr lang="cs-CZ" sz="3600" dirty="0" smtClean="0"/>
              <a:t> </a:t>
            </a:r>
            <a:r>
              <a:rPr lang="cs-CZ" sz="3600" dirty="0" err="1" smtClean="0"/>
              <a:t>geschlafen</a:t>
            </a:r>
            <a:r>
              <a:rPr lang="cs-CZ" sz="3600" dirty="0" smtClean="0"/>
              <a:t>.“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beschweren</a:t>
            </a:r>
            <a:r>
              <a:rPr lang="cs-CZ" dirty="0" smtClean="0"/>
              <a:t> </a:t>
            </a:r>
            <a:r>
              <a:rPr lang="cs-CZ" dirty="0" err="1" smtClean="0"/>
              <a:t>bei</a:t>
            </a:r>
            <a:r>
              <a:rPr lang="cs-CZ" dirty="0" smtClean="0"/>
              <a:t> – stěžovat si někomu</a:t>
            </a:r>
          </a:p>
          <a:p>
            <a:pPr marL="0" indent="0">
              <a:buNone/>
            </a:pPr>
            <a:r>
              <a:rPr lang="cs-CZ" dirty="0" err="1" smtClean="0"/>
              <a:t>Rechenaufgabe</a:t>
            </a:r>
            <a:r>
              <a:rPr lang="cs-CZ" dirty="0" smtClean="0"/>
              <a:t> – početní úloha</a:t>
            </a:r>
          </a:p>
          <a:p>
            <a:pPr marL="0" indent="0">
              <a:buNone/>
            </a:pPr>
            <a:r>
              <a:rPr lang="cs-CZ" dirty="0" err="1" smtClean="0"/>
              <a:t>Aufregung</a:t>
            </a:r>
            <a:r>
              <a:rPr lang="cs-CZ" dirty="0" smtClean="0"/>
              <a:t> – rozrušení</a:t>
            </a:r>
            <a:endParaRPr lang="cs-CZ" dirty="0"/>
          </a:p>
        </p:txBody>
      </p:sp>
      <p:pic>
        <p:nvPicPr>
          <p:cNvPr id="5123" name="Picture 3" descr="C:\Users\Petr\AppData\Local\Microsoft\Windows\Temporary Internet Files\Content.IE5\2J42SUVW\MC90044179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140968"/>
            <a:ext cx="3647670" cy="364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Petr\AppData\Local\Microsoft\Windows\Temporary Internet Files\Content.IE5\5K9I43KY\MC90044178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25144"/>
            <a:ext cx="1935477" cy="193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0779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1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2880" y="1628800"/>
            <a:ext cx="8229600" cy="48965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err="1" smtClean="0"/>
              <a:t>Kommt</a:t>
            </a:r>
            <a:r>
              <a:rPr lang="cs-CZ" b="1" dirty="0" smtClean="0"/>
              <a:t> </a:t>
            </a:r>
            <a:r>
              <a:rPr lang="cs-CZ" b="1" dirty="0" err="1" smtClean="0"/>
              <a:t>ein</a:t>
            </a:r>
            <a:r>
              <a:rPr lang="cs-CZ" b="1" dirty="0" smtClean="0"/>
              <a:t> </a:t>
            </a:r>
            <a:r>
              <a:rPr lang="cs-CZ" b="1" dirty="0" err="1" smtClean="0"/>
              <a:t>Junge</a:t>
            </a:r>
            <a:r>
              <a:rPr lang="cs-CZ" b="1" dirty="0" smtClean="0"/>
              <a:t> in </a:t>
            </a:r>
            <a:r>
              <a:rPr lang="cs-CZ" b="1" dirty="0" err="1" smtClean="0"/>
              <a:t>eine</a:t>
            </a:r>
            <a:r>
              <a:rPr lang="cs-CZ" b="1" dirty="0" smtClean="0"/>
              <a:t> Drogerie.</a:t>
            </a:r>
          </a:p>
          <a:p>
            <a:pPr marL="0" indent="0">
              <a:buNone/>
            </a:pPr>
            <a:r>
              <a:rPr lang="cs-CZ" b="1" dirty="0" smtClean="0"/>
              <a:t>„</a:t>
            </a:r>
            <a:r>
              <a:rPr lang="cs-CZ" b="1" dirty="0" err="1" smtClean="0"/>
              <a:t>Was</a:t>
            </a:r>
            <a:r>
              <a:rPr lang="cs-CZ" b="1" dirty="0" smtClean="0"/>
              <a:t> </a:t>
            </a:r>
            <a:r>
              <a:rPr lang="cs-CZ" b="1" dirty="0" err="1" smtClean="0"/>
              <a:t>möchtest</a:t>
            </a:r>
            <a:r>
              <a:rPr lang="cs-CZ" b="1" dirty="0" smtClean="0"/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?“, </a:t>
            </a:r>
            <a:r>
              <a:rPr lang="cs-CZ" b="1" dirty="0" err="1" smtClean="0"/>
              <a:t>fragt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/>
              <a:t>V</a:t>
            </a:r>
            <a:r>
              <a:rPr lang="cs-CZ" b="1" dirty="0" err="1" smtClean="0"/>
              <a:t>erkäuferin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b="1" dirty="0" smtClean="0"/>
              <a:t>„Mein Vater </a:t>
            </a:r>
            <a:r>
              <a:rPr lang="cs-CZ" b="1" dirty="0" err="1" smtClean="0"/>
              <a:t>ist</a:t>
            </a:r>
            <a:r>
              <a:rPr lang="cs-CZ" b="1" dirty="0" smtClean="0"/>
              <a:t> in </a:t>
            </a:r>
            <a:r>
              <a:rPr lang="cs-CZ" b="1" dirty="0" err="1" smtClean="0"/>
              <a:t>einen</a:t>
            </a:r>
            <a:r>
              <a:rPr lang="cs-CZ" b="1" dirty="0" smtClean="0"/>
              <a:t> </a:t>
            </a:r>
            <a:r>
              <a:rPr lang="cs-CZ" b="1" dirty="0" err="1" smtClean="0"/>
              <a:t>Bienenkorb</a:t>
            </a:r>
            <a:r>
              <a:rPr lang="cs-CZ" b="1" dirty="0" smtClean="0"/>
              <a:t> </a:t>
            </a:r>
            <a:r>
              <a:rPr lang="cs-CZ" b="1" dirty="0" err="1" smtClean="0"/>
              <a:t>gefallen</a:t>
            </a:r>
            <a:r>
              <a:rPr lang="cs-CZ" b="1" dirty="0" smtClean="0"/>
              <a:t>.“</a:t>
            </a:r>
          </a:p>
          <a:p>
            <a:pPr marL="0" indent="0">
              <a:buNone/>
            </a:pPr>
            <a:r>
              <a:rPr lang="cs-CZ" b="1" dirty="0" smtClean="0"/>
              <a:t>„Aha, da </a:t>
            </a:r>
            <a:r>
              <a:rPr lang="cs-CZ" b="1" dirty="0" err="1" smtClean="0"/>
              <a:t>brauchst</a:t>
            </a:r>
            <a:r>
              <a:rPr lang="cs-CZ" b="1" dirty="0" smtClean="0"/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 </a:t>
            </a:r>
            <a:r>
              <a:rPr lang="cs-CZ" b="1" dirty="0" err="1" smtClean="0"/>
              <a:t>sicher</a:t>
            </a:r>
            <a:r>
              <a:rPr lang="cs-CZ" b="1" dirty="0" smtClean="0"/>
              <a:t> </a:t>
            </a:r>
            <a:r>
              <a:rPr lang="cs-CZ" b="1" dirty="0" err="1" smtClean="0"/>
              <a:t>eine</a:t>
            </a:r>
            <a:r>
              <a:rPr lang="cs-CZ" b="1" dirty="0" smtClean="0"/>
              <a:t> </a:t>
            </a:r>
            <a:r>
              <a:rPr lang="cs-CZ" b="1" dirty="0" err="1" smtClean="0"/>
              <a:t>Salbe</a:t>
            </a:r>
            <a:r>
              <a:rPr lang="cs-CZ" b="1" dirty="0" smtClean="0"/>
              <a:t>.“</a:t>
            </a:r>
          </a:p>
          <a:p>
            <a:pPr marL="0" indent="0">
              <a:buNone/>
            </a:pPr>
            <a:r>
              <a:rPr lang="cs-CZ" b="1" dirty="0" smtClean="0"/>
              <a:t>„</a:t>
            </a:r>
            <a:r>
              <a:rPr lang="cs-CZ" b="1" dirty="0" err="1" smtClean="0"/>
              <a:t>Nein</a:t>
            </a:r>
            <a:r>
              <a:rPr lang="cs-CZ" b="1" dirty="0" smtClean="0"/>
              <a:t>, </a:t>
            </a:r>
            <a:r>
              <a:rPr lang="cs-CZ" b="1" dirty="0" err="1" smtClean="0"/>
              <a:t>einen</a:t>
            </a:r>
            <a:r>
              <a:rPr lang="cs-CZ" b="1" dirty="0" smtClean="0"/>
              <a:t> </a:t>
            </a:r>
            <a:r>
              <a:rPr lang="cs-CZ" b="1" dirty="0" err="1" smtClean="0"/>
              <a:t>Farbfilm</a:t>
            </a:r>
            <a:r>
              <a:rPr lang="cs-CZ" b="1" dirty="0" smtClean="0"/>
              <a:t>.“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dirty="0" err="1" smtClean="0"/>
              <a:t>Bienenkorb</a:t>
            </a:r>
            <a:r>
              <a:rPr lang="cs-CZ" dirty="0" smtClean="0"/>
              <a:t> – včelí úl             </a:t>
            </a:r>
            <a:r>
              <a:rPr lang="cs-CZ" dirty="0" err="1" smtClean="0"/>
              <a:t>fallen</a:t>
            </a:r>
            <a:r>
              <a:rPr lang="cs-CZ" dirty="0" smtClean="0"/>
              <a:t> – spadnout             </a:t>
            </a:r>
          </a:p>
          <a:p>
            <a:pPr marL="0" indent="0">
              <a:buNone/>
            </a:pPr>
            <a:r>
              <a:rPr lang="cs-CZ" dirty="0" err="1" smtClean="0"/>
              <a:t>Bauchen</a:t>
            </a:r>
            <a:r>
              <a:rPr lang="cs-CZ" dirty="0" smtClean="0"/>
              <a:t> – potřebovat          </a:t>
            </a:r>
            <a:r>
              <a:rPr lang="cs-CZ" dirty="0" err="1" smtClean="0"/>
              <a:t>Salbe</a:t>
            </a:r>
            <a:r>
              <a:rPr lang="cs-CZ" dirty="0" smtClean="0"/>
              <a:t> – mast </a:t>
            </a:r>
            <a:endParaRPr lang="cs-CZ" dirty="0"/>
          </a:p>
        </p:txBody>
      </p:sp>
      <p:pic>
        <p:nvPicPr>
          <p:cNvPr id="1026" name="Picture 2" descr="C:\Users\Petr\AppData\Local\Microsoft\Windows\Temporary Internet Files\Content.IE5\5K9I43KY\MC9003538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7828"/>
            <a:ext cx="2360355" cy="221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090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Zdroje obrázků / textů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dirty="0">
                <a:latin typeface="Arial" charset="0"/>
              </a:rPr>
              <a:t>ilustrace aplikace Microsoft </a:t>
            </a:r>
            <a:r>
              <a:rPr lang="cs-CZ" altLang="cs-CZ" sz="2800" dirty="0" smtClean="0">
                <a:latin typeface="Arial" charset="0"/>
              </a:rPr>
              <a:t>PowerPoint</a:t>
            </a:r>
          </a:p>
          <a:p>
            <a:pPr marL="0" indent="0">
              <a:buNone/>
            </a:pPr>
            <a:r>
              <a:rPr lang="cs-CZ" altLang="cs-CZ" sz="2800">
                <a:latin typeface="Arial" charset="0"/>
              </a:rPr>
              <a:t> </a:t>
            </a:r>
            <a:r>
              <a:rPr lang="cs-CZ" altLang="cs-CZ" sz="2800" smtClean="0">
                <a:latin typeface="Arial" charset="0"/>
              </a:rPr>
              <a:t>   </a:t>
            </a:r>
            <a:r>
              <a:rPr lang="cs-CZ" altLang="cs-CZ" sz="2800" smtClean="0">
                <a:latin typeface="Arial" charset="0"/>
              </a:rPr>
              <a:t>(</a:t>
            </a:r>
            <a:r>
              <a:rPr lang="cs-CZ" altLang="cs-CZ" sz="2800" smtClean="0">
                <a:latin typeface="Arial" charset="0"/>
              </a:rPr>
              <a:t>www.office.microsoft.com</a:t>
            </a:r>
            <a:r>
              <a:rPr lang="cs-CZ" altLang="cs-CZ" sz="2800" smtClean="0">
                <a:latin typeface="Arial" charset="0"/>
              </a:rPr>
              <a:t>)</a:t>
            </a:r>
            <a:endParaRPr lang="cs-CZ" altLang="cs-CZ" sz="2800" dirty="0" smtClean="0">
              <a:latin typeface="Arial" charset="0"/>
            </a:endParaRPr>
          </a:p>
          <a:p>
            <a:pPr marL="0" indent="0">
              <a:buNone/>
            </a:pPr>
            <a:endParaRPr lang="cs-CZ" altLang="cs-CZ" sz="2800" dirty="0">
              <a:latin typeface="Arial" charset="0"/>
            </a:endParaRPr>
          </a:p>
          <a:p>
            <a:r>
              <a:rPr lang="cs-CZ" sz="2800" i="1" dirty="0" err="1" smtClean="0"/>
              <a:t>Das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Mega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Witzebuch</a:t>
            </a:r>
            <a:r>
              <a:rPr lang="cs-CZ" sz="2800" dirty="0" smtClean="0"/>
              <a:t>. </a:t>
            </a:r>
            <a:r>
              <a:rPr lang="cs-CZ" sz="2800" dirty="0" err="1" smtClean="0"/>
              <a:t>München</a:t>
            </a:r>
            <a:r>
              <a:rPr lang="cs-CZ" sz="2800" dirty="0" smtClean="0"/>
              <a:t>: </a:t>
            </a:r>
            <a:r>
              <a:rPr lang="cs-CZ" sz="2800" dirty="0" err="1" smtClean="0"/>
              <a:t>Basesermann</a:t>
            </a:r>
            <a:r>
              <a:rPr lang="cs-CZ" sz="2800" dirty="0" smtClean="0"/>
              <a:t>, 2009.</a:t>
            </a:r>
          </a:p>
          <a:p>
            <a:r>
              <a:rPr lang="cs-CZ" sz="2800" dirty="0" smtClean="0"/>
              <a:t>ISBN 978-3-8094-2476-5. s. </a:t>
            </a:r>
            <a:r>
              <a:rPr lang="cs-CZ" dirty="0" smtClean="0"/>
              <a:t>389</a:t>
            </a:r>
            <a:r>
              <a:rPr lang="cs-CZ" dirty="0"/>
              <a:t>, </a:t>
            </a:r>
            <a:r>
              <a:rPr lang="cs-CZ" dirty="0" smtClean="0"/>
              <a:t>s. </a:t>
            </a:r>
            <a:r>
              <a:rPr lang="cs-CZ" dirty="0"/>
              <a:t>466, </a:t>
            </a:r>
            <a:r>
              <a:rPr lang="cs-CZ" dirty="0" smtClean="0"/>
              <a:t>s. </a:t>
            </a:r>
            <a:r>
              <a:rPr lang="cs-CZ" dirty="0"/>
              <a:t>499, </a:t>
            </a:r>
            <a:r>
              <a:rPr lang="cs-CZ" dirty="0" smtClean="0"/>
              <a:t>s. </a:t>
            </a:r>
            <a:r>
              <a:rPr lang="cs-CZ" dirty="0"/>
              <a:t>501, </a:t>
            </a:r>
            <a:r>
              <a:rPr lang="cs-CZ" dirty="0" smtClean="0"/>
              <a:t>s. </a:t>
            </a:r>
            <a:r>
              <a:rPr lang="cs-CZ" dirty="0"/>
              <a:t>600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0740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918450" cy="1955800"/>
          </a:xfrm>
          <a:solidFill>
            <a:schemeClr val="bg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Shrnutí práce s materiálem,</a:t>
            </a:r>
            <a:b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užití v hodině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879725"/>
            <a:ext cx="8078788" cy="3644900"/>
          </a:xfrm>
        </p:spPr>
        <p:txBody>
          <a:bodyPr/>
          <a:lstStyle/>
          <a:p>
            <a:r>
              <a:rPr lang="cs-CZ" altLang="cs-CZ" sz="3600" dirty="0" smtClean="0"/>
              <a:t>Žákům se s učebním materiálem pracovalo dobře, s překladem vtipů do češtiny neměli větší problémy. </a:t>
            </a:r>
          </a:p>
          <a:p>
            <a:r>
              <a:rPr lang="cs-CZ" altLang="cs-CZ" sz="3600" dirty="0" smtClean="0"/>
              <a:t>Vtipy se jim líbily.</a:t>
            </a: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39966053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410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Motiv sady Office</vt:lpstr>
      <vt:lpstr>1_Motiv sady Office</vt:lpstr>
      <vt:lpstr>2_Motiv sady Office</vt:lpstr>
      <vt:lpstr>3_Motiv sady Office</vt:lpstr>
      <vt:lpstr>Prezentace aplikace PowerPoint</vt:lpstr>
      <vt:lpstr>Anotace a metodika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 obrázků / textů</vt:lpstr>
      <vt:lpstr>Shrnutí práce s materiálem, užití v hodině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jitka</cp:lastModifiedBy>
  <cp:revision>11</cp:revision>
  <dcterms:created xsi:type="dcterms:W3CDTF">2013-10-15T13:58:58Z</dcterms:created>
  <dcterms:modified xsi:type="dcterms:W3CDTF">2013-12-05T19:08:31Z</dcterms:modified>
</cp:coreProperties>
</file>