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48" r:id="rId2"/>
    <p:sldId id="258" r:id="rId3"/>
    <p:sldId id="278" r:id="rId4"/>
    <p:sldId id="285" r:id="rId5"/>
    <p:sldId id="289" r:id="rId6"/>
    <p:sldId id="257" r:id="rId7"/>
    <p:sldId id="467" r:id="rId8"/>
    <p:sldId id="41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E0DB5C-BD50-47E1-9756-604C67AE9C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7190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audio" Target="../media/audio1.wav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11" Type="http://schemas.openxmlformats.org/officeDocument/2006/relationships/image" Target="../media/image13.png"/><Relationship Id="rId5" Type="http://schemas.openxmlformats.org/officeDocument/2006/relationships/image" Target="../media/image7.wmf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B900234498.jpg" TargetMode="External"/><Relationship Id="rId13" Type="http://schemas.openxmlformats.org/officeDocument/2006/relationships/image" Target="../media/image15.jpeg"/><Relationship Id="rId3" Type="http://schemas.openxmlformats.org/officeDocument/2006/relationships/hyperlink" Target="http://t2.gstatic.com/images?q=tbn:ANd9GcSZddoahCGtxoIWHKynQdpiWYKI7jWXqe7kHqlst2Tb49dVp_hV" TargetMode="External"/><Relationship Id="rId7" Type="http://schemas.openxmlformats.org/officeDocument/2006/relationships/hyperlink" Target="http://officeimg.vo.msecnd.net/en-us/images/MB900316747.jpg" TargetMode="External"/><Relationship Id="rId12" Type="http://schemas.openxmlformats.org/officeDocument/2006/relationships/hyperlink" Target="http://upload.wikimedia.org/wikipedia/commons/thumb/b/b3/Jan_Hus_monument_in_Husinec.jpg/254px-Jan_Hus_monument_in_Husinec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B900334900.jpg" TargetMode="External"/><Relationship Id="rId11" Type="http://schemas.openxmlformats.org/officeDocument/2006/relationships/hyperlink" Target="http://upload.wikimedia.org/wikipedia/commons/thumb/b/b0/Axe.jpg/220px-Axe.jpg" TargetMode="External"/><Relationship Id="rId5" Type="http://schemas.openxmlformats.org/officeDocument/2006/relationships/hyperlink" Target="http://officeimg.vo.msecnd.net/en-us/images/MB900337874.jpg" TargetMode="External"/><Relationship Id="rId10" Type="http://schemas.openxmlformats.org/officeDocument/2006/relationships/hyperlink" Target="http://upload.wikimedia.org/wikipedia/commons/thumb/a/af/Samopal_Vz_25.JPG/220px-Samopal_Vz_25.JPG" TargetMode="External"/><Relationship Id="rId4" Type="http://schemas.openxmlformats.org/officeDocument/2006/relationships/hyperlink" Target="http://t1.gstatic.com/images?q=tbn:ANd9GcRhDbMcgov8nGlg0CQ8iy47aXXCJ6mHPs6EHO-I1yUScvl2trRuvg" TargetMode="External"/><Relationship Id="rId9" Type="http://schemas.openxmlformats.org/officeDocument/2006/relationships/hyperlink" Target="http://officeimg.vo.msecnd.net/en-us/images/MB90028092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_09_10_husitství (test 1)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788053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1</a:t>
            </a:r>
            <a:r>
              <a:rPr lang="cs-CZ" sz="2400" dirty="0" smtClean="0"/>
              <a:t>. Jan Žižka měl přívlastek podle místa svého narození :</a:t>
            </a:r>
          </a:p>
          <a:p>
            <a:endParaRPr lang="cs-CZ" sz="2400" dirty="0" smtClean="0"/>
          </a:p>
          <a:p>
            <a:r>
              <a:rPr lang="cs-CZ" sz="2400" dirty="0" smtClean="0"/>
              <a:t>a)	z Turnova</a:t>
            </a:r>
          </a:p>
          <a:p>
            <a:r>
              <a:rPr lang="cs-CZ" sz="2400" dirty="0" smtClean="0"/>
              <a:t>b)	z Trocnova </a:t>
            </a:r>
          </a:p>
          <a:p>
            <a:r>
              <a:rPr lang="cs-CZ" sz="2400" dirty="0" smtClean="0"/>
              <a:t>c)	z Duchcova</a:t>
            </a:r>
          </a:p>
          <a:p>
            <a:r>
              <a:rPr lang="cs-CZ" sz="2400" dirty="0" smtClean="0"/>
              <a:t>d)	z Bukovan</a:t>
            </a:r>
          </a:p>
          <a:p>
            <a:endParaRPr lang="cs-CZ" sz="2400" dirty="0" smtClean="0"/>
          </a:p>
          <a:p>
            <a:r>
              <a:rPr lang="cs-CZ" sz="2400" dirty="0" smtClean="0"/>
              <a:t>2. Roku 1420 vznikla myšlenka vybudovat </a:t>
            </a:r>
            <a:r>
              <a:rPr lang="cs-CZ" sz="2400" dirty="0" smtClean="0"/>
              <a:t>o</a:t>
            </a:r>
            <a:r>
              <a:rPr lang="cs-CZ" sz="2400" dirty="0" smtClean="0"/>
              <a:t>bec </a:t>
            </a:r>
            <a:r>
              <a:rPr lang="cs-CZ" sz="2400" dirty="0" smtClean="0"/>
              <a:t>Husitskou, která později dostala jméno :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a)	Ostrava</a:t>
            </a:r>
          </a:p>
          <a:p>
            <a:r>
              <a:rPr lang="cs-CZ" sz="2400" dirty="0" smtClean="0"/>
              <a:t>b)	 Prachatice</a:t>
            </a:r>
          </a:p>
          <a:p>
            <a:r>
              <a:rPr lang="cs-CZ" sz="2400" dirty="0" smtClean="0"/>
              <a:t>c)	Camp</a:t>
            </a:r>
          </a:p>
          <a:p>
            <a:r>
              <a:rPr lang="cs-CZ" sz="2400" dirty="0" smtClean="0"/>
              <a:t>d)	Tábor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0713499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509520" cy="576064"/>
          </a:xfrm>
          <a:noFill/>
        </p:spPr>
        <p:txBody>
          <a:bodyPr>
            <a:normAutofit fontScale="90000"/>
          </a:bodyPr>
          <a:lstStyle/>
          <a:p>
            <a:r>
              <a:rPr lang="cs-CZ" dirty="0" smtClean="0"/>
              <a:t>Označ správnou odpověď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ln>
            <a:solidFill>
              <a:schemeClr val="bg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3. Utvoř správnou větu: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Jan Hus se narodil v ……………………………………………………………..</a:t>
            </a:r>
          </a:p>
          <a:p>
            <a:pPr marL="0" indent="0">
              <a:buNone/>
            </a:pPr>
            <a:r>
              <a:rPr lang="cs-CZ" sz="2000" dirty="0" smtClean="0"/>
              <a:t>-Kostnici</a:t>
            </a:r>
          </a:p>
          <a:p>
            <a:pPr marL="0" indent="0">
              <a:buNone/>
            </a:pPr>
            <a:r>
              <a:rPr lang="cs-CZ" sz="2000" dirty="0" smtClean="0"/>
              <a:t>-Husinci</a:t>
            </a:r>
          </a:p>
          <a:p>
            <a:pPr marL="0" indent="0">
              <a:buNone/>
            </a:pPr>
            <a:r>
              <a:rPr lang="cs-CZ" sz="2000" dirty="0" smtClean="0"/>
              <a:t>-Táboře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4.Mezi díla Jana Husa nepatří:</a:t>
            </a:r>
          </a:p>
          <a:p>
            <a:pPr marL="0" indent="0">
              <a:buNone/>
            </a:pPr>
            <a:endParaRPr lang="cs-CZ" sz="2000" dirty="0"/>
          </a:p>
          <a:p>
            <a:pPr>
              <a:buAutoNum type="alphaLcParenR"/>
            </a:pPr>
            <a:r>
              <a:rPr lang="cs-CZ" sz="2000" dirty="0" smtClean="0"/>
              <a:t>Dcerka</a:t>
            </a:r>
          </a:p>
          <a:p>
            <a:pPr>
              <a:buAutoNum type="alphaLcParenR"/>
            </a:pPr>
            <a:r>
              <a:rPr lang="cs-CZ" sz="2000" dirty="0" smtClean="0"/>
              <a:t>O církvi</a:t>
            </a:r>
          </a:p>
          <a:p>
            <a:pPr>
              <a:buAutoNum type="alphaLcParenR"/>
            </a:pPr>
            <a:r>
              <a:rPr lang="cs-CZ" sz="2000" dirty="0" smtClean="0"/>
              <a:t>Romeo a Julie</a:t>
            </a:r>
          </a:p>
          <a:p>
            <a:pPr>
              <a:buAutoNum type="alphaLcParenR"/>
            </a:pPr>
            <a:r>
              <a:rPr lang="cs-CZ" sz="2000" dirty="0" smtClean="0"/>
              <a:t>Knížky o svatokupectví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2419350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7279112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648072"/>
          </a:xfr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5.Spoj dvojice se správným významem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prstGeom prst="verticalScroll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dirty="0" smtClean="0"/>
              <a:t>Kalich</a:t>
            </a:r>
          </a:p>
          <a:p>
            <a:r>
              <a:rPr lang="cs-CZ" sz="2400" dirty="0" smtClean="0"/>
              <a:t>Kaple Betlémská</a:t>
            </a:r>
          </a:p>
          <a:p>
            <a:r>
              <a:rPr lang="cs-CZ" sz="2400" dirty="0" smtClean="0"/>
              <a:t>Šelma ryšavá</a:t>
            </a:r>
          </a:p>
          <a:p>
            <a:r>
              <a:rPr lang="cs-CZ" sz="2400" dirty="0" smtClean="0"/>
              <a:t>Tábor</a:t>
            </a:r>
          </a:p>
          <a:p>
            <a:r>
              <a:rPr lang="cs-CZ" sz="2400" dirty="0" smtClean="0"/>
              <a:t>Vozová hradba</a:t>
            </a:r>
          </a:p>
          <a:p>
            <a:r>
              <a:rPr lang="cs-CZ" sz="2400" dirty="0" smtClean="0"/>
              <a:t>Cep, </a:t>
            </a:r>
            <a:r>
              <a:rPr lang="cs-CZ" sz="2400" dirty="0" err="1" smtClean="0"/>
              <a:t>řemdich</a:t>
            </a:r>
            <a:r>
              <a:rPr lang="cs-CZ" sz="2400" dirty="0" smtClean="0"/>
              <a:t>, kopí</a:t>
            </a:r>
          </a:p>
          <a:p>
            <a:r>
              <a:rPr lang="cs-CZ" sz="2400" dirty="0" smtClean="0"/>
              <a:t>Jan Žižka </a:t>
            </a:r>
            <a:r>
              <a:rPr lang="cs-CZ" sz="2400" dirty="0" smtClean="0"/>
              <a:t>                     z </a:t>
            </a:r>
            <a:r>
              <a:rPr lang="cs-CZ" sz="2400" dirty="0" smtClean="0"/>
              <a:t>Trocnova</a:t>
            </a:r>
          </a:p>
          <a:p>
            <a:r>
              <a:rPr lang="cs-CZ" sz="2400" dirty="0" smtClean="0"/>
              <a:t>husité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prstGeom prst="verticalScroll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sz="2400" dirty="0" smtClean="0"/>
              <a:t>Místo Husova kázání</a:t>
            </a:r>
          </a:p>
          <a:p>
            <a:r>
              <a:rPr lang="cs-CZ" sz="2400" dirty="0" smtClean="0"/>
              <a:t>Husitské zbraně</a:t>
            </a:r>
          </a:p>
          <a:p>
            <a:r>
              <a:rPr lang="cs-CZ" sz="2400" dirty="0" smtClean="0"/>
              <a:t>Příznivci Jana Husa</a:t>
            </a:r>
          </a:p>
          <a:p>
            <a:r>
              <a:rPr lang="cs-CZ" sz="2400" dirty="0" smtClean="0"/>
              <a:t>Město založené husity</a:t>
            </a:r>
          </a:p>
          <a:p>
            <a:r>
              <a:rPr lang="cs-CZ" sz="2400" dirty="0" smtClean="0"/>
              <a:t>Znak husitů</a:t>
            </a:r>
          </a:p>
          <a:p>
            <a:r>
              <a:rPr lang="cs-CZ" sz="2400" dirty="0" smtClean="0"/>
              <a:t>Přezdívka Zikmunda</a:t>
            </a:r>
          </a:p>
          <a:p>
            <a:r>
              <a:rPr lang="cs-CZ" sz="2400" dirty="0" smtClean="0"/>
              <a:t>Opevnění z vozů</a:t>
            </a:r>
          </a:p>
          <a:p>
            <a:r>
              <a:rPr lang="cs-CZ" sz="2400" dirty="0" smtClean="0"/>
              <a:t>Husitský hejtma</a:t>
            </a:r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13404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0744" y="2849342"/>
            <a:ext cx="18573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8313" y="332656"/>
            <a:ext cx="8229600" cy="720080"/>
          </a:xfrm>
          <a:noFill/>
          <a:ln>
            <a:solidFill>
              <a:schemeClr val="bg1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6.Vyber zbraně husitů a podtrhni je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4" name="Picture 4" descr="C:\Users\pc\AppData\Local\Microsoft\Windows\Temporary Internet Files\Content.IE5\ZE071748\MC900334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53136"/>
            <a:ext cx="1820863" cy="18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JE81A3T6\MC9003378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5553" y="1665409"/>
            <a:ext cx="1849437" cy="1068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ZE071748\MC9002344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9038" y="1452226"/>
            <a:ext cx="2183110" cy="128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JE81A3T6\MC9002809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368105">
            <a:off x="6732240" y="4653136"/>
            <a:ext cx="1219200" cy="2370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AppData\Local\Microsoft\Windows\Temporary Internet Files\Content.IE5\8BSE28VB\MP90031674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138" y="4128644"/>
            <a:ext cx="2420112" cy="214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5019" y="3200300"/>
            <a:ext cx="2095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444" y="1669601"/>
            <a:ext cx="2095500" cy="13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87568888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79288" y="620688"/>
            <a:ext cx="7537128" cy="313932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b="1" dirty="0" smtClean="0"/>
              <a:t>K době husitství patří tyto pojmy : </a:t>
            </a:r>
            <a:r>
              <a:rPr lang="cs-CZ" b="1" dirty="0" smtClean="0"/>
              <a:t>                                                                               - </a:t>
            </a:r>
            <a:r>
              <a:rPr lang="cs-CZ" b="1" dirty="0" smtClean="0"/>
              <a:t>správnou kolonku vybarvi     </a:t>
            </a:r>
            <a:r>
              <a:rPr lang="cs-CZ" b="1" dirty="0" smtClean="0">
                <a:solidFill>
                  <a:srgbClr val="0070C0"/>
                </a:solidFill>
              </a:rPr>
              <a:t>modře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Pyramida 	Jeroným Pražský      	 pračlověk</a:t>
            </a:r>
          </a:p>
          <a:p>
            <a:endParaRPr lang="cs-CZ" dirty="0" smtClean="0"/>
          </a:p>
          <a:p>
            <a:r>
              <a:rPr lang="cs-CZ" dirty="0" smtClean="0"/>
              <a:t>Holocaust	Betlémská kaple	      odpustky</a:t>
            </a:r>
          </a:p>
          <a:p>
            <a:endParaRPr lang="cs-CZ" dirty="0" smtClean="0"/>
          </a:p>
          <a:p>
            <a:r>
              <a:rPr lang="cs-CZ" dirty="0" smtClean="0"/>
              <a:t>Kališníci      	kacířství               	                             </a:t>
            </a:r>
            <a:r>
              <a:rPr lang="cs-CZ" dirty="0" smtClean="0"/>
              <a:t>Sámova </a:t>
            </a:r>
            <a:r>
              <a:rPr lang="cs-CZ" dirty="0" smtClean="0"/>
              <a:t>říše</a:t>
            </a:r>
          </a:p>
          <a:p>
            <a:endParaRPr lang="cs-CZ" dirty="0" smtClean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1556792"/>
            <a:ext cx="129614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630421" y="1592796"/>
            <a:ext cx="1965291" cy="3960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01456" y="1484784"/>
            <a:ext cx="1430784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79288" y="2132856"/>
            <a:ext cx="151216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99832" y="2101957"/>
            <a:ext cx="1982252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71444" y="2780928"/>
            <a:ext cx="129614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483768" y="2780928"/>
            <a:ext cx="154120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58888" y="2148171"/>
            <a:ext cx="1368152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300551" y="2652227"/>
            <a:ext cx="1368152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26363" y="4021193"/>
            <a:ext cx="7794601" cy="2664296"/>
          </a:xfrm>
        </p:spPr>
        <p:txBody>
          <a:bodyPr>
            <a:normAutofit/>
          </a:bodyPr>
          <a:lstStyle/>
          <a:p>
            <a:r>
              <a:rPr lang="cs-CZ" sz="2000" dirty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tx1"/>
                </a:solidFill>
              </a:rPr>
              <a:t>8</a:t>
            </a:r>
            <a:r>
              <a:rPr lang="cs-CZ" sz="2000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tx1"/>
                </a:solidFill>
              </a:rPr>
              <a:t>.Co je na obrázku ?</a:t>
            </a:r>
          </a:p>
          <a:p>
            <a:r>
              <a:rPr lang="cs-CZ" sz="2000" dirty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tx1"/>
                </a:solidFill>
              </a:rPr>
              <a:t>        </a:t>
            </a:r>
            <a:endParaRPr lang="cs-CZ" sz="2000" dirty="0">
              <a:ln>
                <a:solidFill>
                  <a:schemeClr val="tx1">
                    <a:lumMod val="85000"/>
                    <a:lumOff val="15000"/>
                  </a:schemeClr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" name="Vývojový diagram: děrná páska 1"/>
          <p:cNvSpPr/>
          <p:nvPr/>
        </p:nvSpPr>
        <p:spPr>
          <a:xfrm>
            <a:off x="6516216" y="3962768"/>
            <a:ext cx="1662654" cy="804672"/>
          </a:xfrm>
          <a:prstGeom prst="flowChartPunchedTap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 tank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Dvojitá vlna 2"/>
          <p:cNvSpPr/>
          <p:nvPr/>
        </p:nvSpPr>
        <p:spPr>
          <a:xfrm>
            <a:off x="4423664" y="5791568"/>
            <a:ext cx="1728192" cy="914400"/>
          </a:xfrm>
          <a:prstGeom prst="doubleWav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 koňský povoz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6660591" y="5314467"/>
            <a:ext cx="2016224" cy="914400"/>
          </a:xfrm>
          <a:prstGeom prst="wav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 </a:t>
            </a:r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usitský vůz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122" y="4497166"/>
            <a:ext cx="3152775" cy="2208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1860154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otázky a úkoly </a:t>
            </a:r>
            <a:r>
              <a:rPr lang="cs-CZ" dirty="0" smtClean="0"/>
              <a:t>      z </a:t>
            </a:r>
            <a:r>
              <a:rPr lang="cs-CZ" dirty="0" smtClean="0"/>
              <a:t>historických událostí doby husitské. Slouží pro zopakování znalostí.</a:t>
            </a:r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13364" y="1484784"/>
            <a:ext cx="8953061" cy="4093915"/>
          </a:xfrm>
        </p:spPr>
        <p:txBody>
          <a:bodyPr anchor="ctr">
            <a:normAutofit/>
          </a:bodyPr>
          <a:lstStyle/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t2.gstatic.com/images?q=tbn:ANd9GcSZddoahCGtxoIWHKynQdpiWYKI7jWXqe7kHqlst2Tb49dVp_hV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t1.gstatic.com/images?q=tbn:ANd9GcRhDbMcgov8nGlg0CQ8iy47aXXCJ6mHPs6EHO-I1yUScvl2trRuvg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officeimg.vo.msecnd.net/en-us/images/MB900337874.jpg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officeimg.vo.msecnd.net/en-us/images/MB900334900.jpg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officeimg.vo.msecnd.net/en-us/images/MB900316747.jpg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officeimg.vo.msecnd.net/en-us/images/MB900234498.jpg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officeimg.vo.msecnd.net/en-us/images/MB900280926.jpg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upload.wikimedia.org/wikipedia/commons/thumb/a/af/Samopal_Vz_25.JPG/220px-Samopal_Vz_25.JPG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11"/>
              </a:rPr>
              <a:t>http</a:t>
            </a:r>
            <a:r>
              <a:rPr lang="cs-CZ" sz="1400" dirty="0">
                <a:hlinkClick r:id="rId11"/>
              </a:rPr>
              <a:t>://</a:t>
            </a:r>
            <a:r>
              <a:rPr lang="cs-CZ" sz="1400" dirty="0" smtClean="0">
                <a:hlinkClick r:id="rId11"/>
              </a:rPr>
              <a:t>upload.wikimedia.org/wikipedia/commons/thumb/b/b0/Axe.jpg/220px-Axe.jpg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</a:t>
            </a:r>
            <a:r>
              <a:rPr lang="cs-CZ" sz="1400" dirty="0" smtClean="0">
                <a:hlinkClick r:id="rId12"/>
              </a:rPr>
              <a:t>upload.wikimedia.org/wikipedia/commons/thumb/b/b3/Jan_Hus_monument_in_Husinec.jpg/254px-Jan_Hus_monument_in_Husinec.jpg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endParaRPr lang="cs-CZ" sz="1400" dirty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5362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5" y="5589240"/>
            <a:ext cx="610578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4797152"/>
            <a:ext cx="8316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Autorem </a:t>
            </a:r>
            <a:r>
              <a:rPr lang="cs-CZ" dirty="0"/>
              <a:t>tohoto materiálu, pokud není  uvedeno </a:t>
            </a:r>
            <a:r>
              <a:rPr lang="cs-CZ" dirty="0" smtClean="0"/>
              <a:t>jinak, </a:t>
            </a:r>
            <a:r>
              <a:rPr lang="cs-CZ" dirty="0"/>
              <a:t>je Bc. Miroslav  Barda</a:t>
            </a:r>
          </a:p>
        </p:txBody>
      </p:sp>
    </p:spTree>
    <p:extLst>
      <p:ext uri="{BB962C8B-B14F-4D97-AF65-F5344CB8AC3E}">
        <p14:creationId xmlns:p14="http://schemas.microsoft.com/office/powerpoint/2010/main" xmlns="" val="146275909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3223</TotalTime>
  <Words>209</Words>
  <Application>Microsoft Office PowerPoint</Application>
  <PresentationFormat>Předvádění na obrazovce (4:3)</PresentationFormat>
  <Paragraphs>81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VY_ 32_ INOVACE _09_10_husitství (test 1)</vt:lpstr>
      <vt:lpstr>Snímek 2</vt:lpstr>
      <vt:lpstr>Označ správnou odpověď</vt:lpstr>
      <vt:lpstr>5.Spoj dvojice se správným významem</vt:lpstr>
      <vt:lpstr>6.Vyber zbraně husitů a podtrhni je</vt:lpstr>
      <vt:lpstr>Snímek 6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346</cp:revision>
  <dcterms:created xsi:type="dcterms:W3CDTF">2011-05-06T14:42:50Z</dcterms:created>
  <dcterms:modified xsi:type="dcterms:W3CDTF">2012-03-21T09:05:09Z</dcterms:modified>
</cp:coreProperties>
</file>