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66CCFF"/>
    <a:srgbClr val="FF9900"/>
    <a:srgbClr val="663300"/>
    <a:srgbClr val="008000"/>
    <a:srgbClr val="660066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572BAF-988D-40B4-A6C0-A3D64DD88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EC22C-46D5-4749-99A1-28D57A217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962429-AA69-4939-A441-0802DEE2D7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39A462-1288-420B-9635-8E20049390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9820B5-774B-440C-AA31-E2C37E562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C995C2-627F-48C6-92ED-2FF4F8D1B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25966F-FE15-4FCB-8855-03019448C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C0E43-07BC-4C92-AA65-48F59755D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9977A-27D0-48A6-90EC-3DD43AE71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424BC5-7D93-4D98-B366-2BE5B61C8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49A100-2042-4B52-AE71-4FD4F6E1B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74BBE1-7F6D-4523-BC92-229808B98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chemeClr val="bg1"/>
            </a:gs>
            <a:gs pos="100000">
              <a:schemeClr val="accent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CBE2274-F44C-4177-8535-2C4835F03E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slow">
    <p:wheel spokes="1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audio" Target="file:///E:\Chariots%20Of%20Fire%20-%20Main%20Theme.mp3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tegorie:Jehli%C4%8Dnat%C3%A9_stromy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ategorie:Listnat%C3%A9_stromy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85"/>
          <p:cNvGraphicFramePr>
            <a:graphicFrameLocks noGrp="1"/>
          </p:cNvGraphicFramePr>
          <p:nvPr/>
        </p:nvGraphicFramePr>
        <p:xfrm>
          <a:off x="1331913" y="1773238"/>
          <a:ext cx="6553200" cy="3995750"/>
        </p:xfrm>
        <a:graphic>
          <a:graphicData uri="http://schemas.openxmlformats.org/drawingml/2006/table">
            <a:tbl>
              <a:tblPr/>
              <a:tblGrid>
                <a:gridCol w="1484312"/>
                <a:gridCol w="5068888"/>
              </a:tblGrid>
              <a:tr h="5746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Ing. Ladislav Novák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36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Listopad 2011                       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36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6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příroda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Česká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republika -  přírodní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podmínky</a:t>
                      </a: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76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Téma – název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Biota ČR </a:t>
                      </a: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- Prezentace </a:t>
                      </a: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s výkladem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76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</a:rPr>
                        <a:t>Pomocí prezentace s výkladem zpracovávají poznámky a získávají vědomosti o biotě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itchFamily="18" charset="0"/>
                        </a:rPr>
                        <a:t>ČR.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itchFamily="18" charset="0"/>
                      </a:endParaRPr>
                    </a:p>
                  </a:txBody>
                  <a:tcPr marT="45719" marB="45719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MP90043405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525" y="706438"/>
            <a:ext cx="914400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WordArt 5"/>
          <p:cNvSpPr>
            <a:spLocks noChangeArrowheads="1" noChangeShapeType="1" noTextEdit="1"/>
          </p:cNvSpPr>
          <p:nvPr/>
        </p:nvSpPr>
        <p:spPr bwMode="auto">
          <a:xfrm>
            <a:off x="1503363" y="1116013"/>
            <a:ext cx="5830887" cy="4321175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19992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/>
          <a:p>
            <a:pPr algn="ctr"/>
            <a:r>
              <a:rPr lang="cs-CZ" sz="8000" b="1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008000"/>
                    </a:gs>
                  </a:gsLst>
                  <a:path path="rect">
                    <a:fillToRect l="50000" t="50000" r="50000" b="50000"/>
                  </a:path>
                </a:gradFill>
                <a:latin typeface="Impact"/>
              </a:rPr>
              <a:t>BIOTA</a:t>
            </a:r>
          </a:p>
        </p:txBody>
      </p:sp>
      <p:pic>
        <p:nvPicPr>
          <p:cNvPr id="2057" name="Chariots Of Fire - Main Theme.mp3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3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20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16">
                <p:cTn id="15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57"/>
                </p:tgtEl>
              </p:cMediaNode>
            </p:audio>
          </p:childTnLst>
        </p:cTn>
      </p:par>
    </p:tnLst>
    <p:bldLst>
      <p:bldP spid="205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MP90043405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775"/>
            <a:ext cx="914400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gradFill rotWithShape="1">
            <a:gsLst>
              <a:gs pos="0">
                <a:srgbClr val="FFFF00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7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Impact" pitchFamily="34" charset="0"/>
              </a:rPr>
              <a:t>Co je to Biota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55875" y="1700213"/>
            <a:ext cx="6588125" cy="237648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4800" dirty="0" smtClean="0"/>
              <a:t>  </a:t>
            </a:r>
            <a:r>
              <a:rPr lang="cs-CZ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Souhrnné obecné označení pro živé i vymřelé </a:t>
            </a:r>
            <a:r>
              <a:rPr lang="cs-CZ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organismy.</a:t>
            </a:r>
            <a:endParaRPr lang="cs-CZ" sz="4800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076" name="Picture 4" descr="MC90028193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628775"/>
            <a:ext cx="2328863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3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1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3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MP900434051[1]"/>
          <p:cNvPicPr>
            <a:picLocks noChangeAspect="1" noChangeArrowheads="1"/>
          </p:cNvPicPr>
          <p:nvPr/>
        </p:nvPicPr>
        <p:blipFill>
          <a:blip r:embed="rId2" cstate="print">
            <a:lum bright="44000" contrast="-38000"/>
          </a:blip>
          <a:srcRect/>
          <a:stretch>
            <a:fillRect/>
          </a:stretch>
        </p:blipFill>
        <p:spPr bwMode="auto">
          <a:xfrm>
            <a:off x="0" y="2060575"/>
            <a:ext cx="9144000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498600"/>
          </a:xfrm>
          <a:gradFill rotWithShape="1">
            <a:gsLst>
              <a:gs pos="0">
                <a:schemeClr val="accent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Organismy a jejich životní prostředí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708275"/>
            <a:ext cx="8229600" cy="3889375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b="1" dirty="0" smtClean="0"/>
              <a:t>Podmínkou života na naší planetě je</a:t>
            </a: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sluneční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záření.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r>
              <a:rPr lang="cs-CZ" sz="4400" b="1" dirty="0" smtClean="0"/>
              <a:t>To vydává</a:t>
            </a: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teplo a </a:t>
            </a:r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světlo.</a:t>
            </a:r>
            <a:endParaRPr lang="cs-CZ" sz="4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r>
              <a:rPr lang="cs-CZ" sz="4400" b="1" dirty="0" smtClean="0"/>
              <a:t>Dále je to</a:t>
            </a:r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4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voda, vzduch a </a:t>
            </a:r>
            <a:r>
              <a:rPr lang="cs-CZ" sz="4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půda.</a:t>
            </a:r>
            <a:endParaRPr lang="cs-CZ" sz="4400" b="1" dirty="0" smtClean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4101" name="Picture 5" descr="MC90033515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96798">
            <a:off x="7164388" y="1268413"/>
            <a:ext cx="1439862" cy="135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MC90023072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701860">
            <a:off x="684213" y="1412875"/>
            <a:ext cx="1584325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3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6" dur="3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8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0" dur="3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3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MP900434051[1]"/>
          <p:cNvPicPr>
            <a:picLocks noChangeAspect="1" noChangeArrowheads="1"/>
          </p:cNvPicPr>
          <p:nvPr/>
        </p:nvPicPr>
        <p:blipFill>
          <a:blip r:embed="rId2" cstate="print">
            <a:lum bright="44000" contrast="-38000"/>
          </a:blip>
          <a:srcRect/>
          <a:stretch>
            <a:fillRect/>
          </a:stretch>
        </p:blipFill>
        <p:spPr bwMode="auto">
          <a:xfrm>
            <a:off x="0" y="2060575"/>
            <a:ext cx="9144000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498600"/>
          </a:xfrm>
          <a:gradFill rotWithShape="1">
            <a:gsLst>
              <a:gs pos="0">
                <a:schemeClr val="accent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Organismy a jejich životní prostředí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250825" y="2205038"/>
            <a:ext cx="7345363" cy="43926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/>
              <a:t>Podmínky pro život rostlin a živočichů se v různých místech naší planety od sebe </a:t>
            </a:r>
            <a:r>
              <a:rPr lang="cs-CZ" sz="3600" b="1" dirty="0" smtClean="0"/>
              <a:t>liší.</a:t>
            </a:r>
            <a:endParaRPr lang="cs-CZ" sz="3600" b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3600" b="1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/>
              <a:t>Životní podmínky pro rostliny a živočichy se na naší planetě mění od rovníku k </a:t>
            </a:r>
            <a:r>
              <a:rPr lang="cs-CZ" sz="3600" b="1" dirty="0" smtClean="0"/>
              <a:t>pólům.</a:t>
            </a:r>
            <a:endParaRPr lang="cs-CZ" sz="3600" b="1" dirty="0" smtClean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5125" name="Picture 5" descr="j028536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77113" y="2133600"/>
            <a:ext cx="157638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30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3000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nimBg="1"/>
      <p:bldP spid="512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MP900434051[1]"/>
          <p:cNvPicPr>
            <a:picLocks noChangeAspect="1" noChangeArrowheads="1"/>
          </p:cNvPicPr>
          <p:nvPr/>
        </p:nvPicPr>
        <p:blipFill>
          <a:blip r:embed="rId2" cstate="print">
            <a:lum bright="44000" contrast="-38000"/>
          </a:blip>
          <a:srcRect/>
          <a:stretch>
            <a:fillRect/>
          </a:stretch>
        </p:blipFill>
        <p:spPr bwMode="auto">
          <a:xfrm>
            <a:off x="0" y="2060575"/>
            <a:ext cx="9144000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498600"/>
          </a:xfrm>
          <a:gradFill rotWithShape="1">
            <a:gsLst>
              <a:gs pos="0">
                <a:schemeClr val="accent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Přírodní společenstva</a:t>
            </a:r>
          </a:p>
        </p:txBody>
      </p:sp>
      <p:sp>
        <p:nvSpPr>
          <p:cNvPr id="6151" name="Film"/>
          <p:cNvSpPr>
            <a:spLocks noEditPoints="1" noChangeArrowheads="1"/>
          </p:cNvSpPr>
          <p:nvPr/>
        </p:nvSpPr>
        <p:spPr bwMode="auto">
          <a:xfrm rot="-5400000">
            <a:off x="3507581" y="-1340643"/>
            <a:ext cx="2200275" cy="8713788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0 h 21600"/>
              <a:gd name="T4" fmla="*/ 2147483647 w 21600"/>
              <a:gd name="T5" fmla="*/ 0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0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960 w 21600"/>
              <a:gd name="T25" fmla="*/ 8129 h 21600"/>
              <a:gd name="T26" fmla="*/ 17079 w 21600"/>
              <a:gd name="T27" fmla="*/ 1342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21600" y="0"/>
                </a:move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close/>
              </a:path>
              <a:path w="21600" h="21600" extrusionOk="0">
                <a:moveTo>
                  <a:pt x="3014" y="21600"/>
                </a:moveTo>
                <a:lnTo>
                  <a:pt x="3014" y="0"/>
                </a:lnTo>
                <a:lnTo>
                  <a:pt x="0" y="0"/>
                </a:lnTo>
                <a:lnTo>
                  <a:pt x="0" y="21600"/>
                </a:lnTo>
                <a:lnTo>
                  <a:pt x="3014" y="21600"/>
                </a:lnTo>
                <a:close/>
              </a:path>
              <a:path w="21600" h="21600" extrusionOk="0">
                <a:moveTo>
                  <a:pt x="21600" y="21600"/>
                </a:moveTo>
                <a:lnTo>
                  <a:pt x="21600" y="0"/>
                </a:lnTo>
                <a:lnTo>
                  <a:pt x="18586" y="0"/>
                </a:lnTo>
                <a:lnTo>
                  <a:pt x="18586" y="21600"/>
                </a:lnTo>
                <a:lnTo>
                  <a:pt x="21600" y="21600"/>
                </a:lnTo>
                <a:close/>
              </a:path>
              <a:path w="21600" h="21600" extrusionOk="0">
                <a:moveTo>
                  <a:pt x="6028" y="6574"/>
                </a:moveTo>
                <a:lnTo>
                  <a:pt x="15572" y="6574"/>
                </a:lnTo>
                <a:lnTo>
                  <a:pt x="16074" y="6574"/>
                </a:lnTo>
                <a:lnTo>
                  <a:pt x="16326" y="6457"/>
                </a:lnTo>
                <a:lnTo>
                  <a:pt x="16577" y="6339"/>
                </a:lnTo>
                <a:lnTo>
                  <a:pt x="16828" y="6222"/>
                </a:lnTo>
                <a:lnTo>
                  <a:pt x="17079" y="6222"/>
                </a:lnTo>
                <a:lnTo>
                  <a:pt x="17330" y="5987"/>
                </a:lnTo>
                <a:lnTo>
                  <a:pt x="17330" y="5870"/>
                </a:lnTo>
                <a:lnTo>
                  <a:pt x="17581" y="5635"/>
                </a:lnTo>
                <a:lnTo>
                  <a:pt x="17581" y="1526"/>
                </a:lnTo>
                <a:lnTo>
                  <a:pt x="17330" y="1291"/>
                </a:lnTo>
                <a:lnTo>
                  <a:pt x="17330" y="1174"/>
                </a:lnTo>
                <a:lnTo>
                  <a:pt x="17079" y="1057"/>
                </a:lnTo>
                <a:lnTo>
                  <a:pt x="16828" y="939"/>
                </a:lnTo>
                <a:lnTo>
                  <a:pt x="16577" y="822"/>
                </a:lnTo>
                <a:lnTo>
                  <a:pt x="16326" y="704"/>
                </a:lnTo>
                <a:lnTo>
                  <a:pt x="16074" y="704"/>
                </a:lnTo>
                <a:lnTo>
                  <a:pt x="15572" y="587"/>
                </a:lnTo>
                <a:lnTo>
                  <a:pt x="6028" y="587"/>
                </a:lnTo>
                <a:lnTo>
                  <a:pt x="5526" y="704"/>
                </a:lnTo>
                <a:lnTo>
                  <a:pt x="5274" y="704"/>
                </a:lnTo>
                <a:lnTo>
                  <a:pt x="5023" y="822"/>
                </a:lnTo>
                <a:lnTo>
                  <a:pt x="4772" y="939"/>
                </a:lnTo>
                <a:lnTo>
                  <a:pt x="4521" y="1057"/>
                </a:lnTo>
                <a:lnTo>
                  <a:pt x="4270" y="1174"/>
                </a:lnTo>
                <a:lnTo>
                  <a:pt x="4270" y="1291"/>
                </a:lnTo>
                <a:lnTo>
                  <a:pt x="4019" y="1526"/>
                </a:lnTo>
                <a:lnTo>
                  <a:pt x="4019" y="5635"/>
                </a:lnTo>
                <a:lnTo>
                  <a:pt x="4270" y="5870"/>
                </a:lnTo>
                <a:lnTo>
                  <a:pt x="4270" y="5987"/>
                </a:lnTo>
                <a:lnTo>
                  <a:pt x="4521" y="6222"/>
                </a:lnTo>
                <a:lnTo>
                  <a:pt x="4772" y="6222"/>
                </a:lnTo>
                <a:lnTo>
                  <a:pt x="5023" y="6339"/>
                </a:lnTo>
                <a:lnTo>
                  <a:pt x="5274" y="6457"/>
                </a:lnTo>
                <a:lnTo>
                  <a:pt x="5526" y="6574"/>
                </a:lnTo>
                <a:lnTo>
                  <a:pt x="6028" y="6574"/>
                </a:lnTo>
                <a:close/>
              </a:path>
              <a:path w="21600" h="21600" extrusionOk="0">
                <a:moveTo>
                  <a:pt x="6028" y="13617"/>
                </a:moveTo>
                <a:lnTo>
                  <a:pt x="15572" y="13617"/>
                </a:lnTo>
                <a:lnTo>
                  <a:pt x="16074" y="13617"/>
                </a:lnTo>
                <a:lnTo>
                  <a:pt x="16326" y="13617"/>
                </a:lnTo>
                <a:lnTo>
                  <a:pt x="16577" y="13500"/>
                </a:lnTo>
                <a:lnTo>
                  <a:pt x="16828" y="13383"/>
                </a:lnTo>
                <a:lnTo>
                  <a:pt x="17079" y="13265"/>
                </a:lnTo>
                <a:lnTo>
                  <a:pt x="17330" y="13148"/>
                </a:lnTo>
                <a:lnTo>
                  <a:pt x="17330" y="12913"/>
                </a:lnTo>
                <a:lnTo>
                  <a:pt x="17581" y="12796"/>
                </a:lnTo>
                <a:lnTo>
                  <a:pt x="17581" y="8687"/>
                </a:lnTo>
                <a:lnTo>
                  <a:pt x="17330" y="8452"/>
                </a:lnTo>
                <a:lnTo>
                  <a:pt x="17330" y="8335"/>
                </a:lnTo>
                <a:lnTo>
                  <a:pt x="17079" y="8217"/>
                </a:lnTo>
                <a:lnTo>
                  <a:pt x="16828" y="7983"/>
                </a:lnTo>
                <a:lnTo>
                  <a:pt x="16577" y="7983"/>
                </a:lnTo>
                <a:lnTo>
                  <a:pt x="16326" y="7865"/>
                </a:lnTo>
                <a:lnTo>
                  <a:pt x="16074" y="7865"/>
                </a:lnTo>
                <a:lnTo>
                  <a:pt x="15572" y="7748"/>
                </a:lnTo>
                <a:lnTo>
                  <a:pt x="6028" y="7748"/>
                </a:lnTo>
                <a:lnTo>
                  <a:pt x="5526" y="7865"/>
                </a:lnTo>
                <a:lnTo>
                  <a:pt x="5274" y="7865"/>
                </a:lnTo>
                <a:lnTo>
                  <a:pt x="5023" y="7983"/>
                </a:lnTo>
                <a:lnTo>
                  <a:pt x="4772" y="7983"/>
                </a:lnTo>
                <a:lnTo>
                  <a:pt x="4521" y="8217"/>
                </a:lnTo>
                <a:lnTo>
                  <a:pt x="4270" y="8335"/>
                </a:lnTo>
                <a:lnTo>
                  <a:pt x="4270" y="8452"/>
                </a:lnTo>
                <a:lnTo>
                  <a:pt x="4019" y="8687"/>
                </a:lnTo>
                <a:lnTo>
                  <a:pt x="4019" y="12796"/>
                </a:lnTo>
                <a:lnTo>
                  <a:pt x="4270" y="12913"/>
                </a:lnTo>
                <a:lnTo>
                  <a:pt x="4270" y="13148"/>
                </a:lnTo>
                <a:lnTo>
                  <a:pt x="4521" y="13265"/>
                </a:lnTo>
                <a:lnTo>
                  <a:pt x="4772" y="13383"/>
                </a:lnTo>
                <a:lnTo>
                  <a:pt x="5023" y="13500"/>
                </a:lnTo>
                <a:lnTo>
                  <a:pt x="5274" y="13617"/>
                </a:lnTo>
                <a:lnTo>
                  <a:pt x="5526" y="13617"/>
                </a:lnTo>
                <a:lnTo>
                  <a:pt x="6028" y="13617"/>
                </a:lnTo>
                <a:close/>
              </a:path>
              <a:path w="21600" h="21600" extrusionOk="0">
                <a:moveTo>
                  <a:pt x="6028" y="20778"/>
                </a:moveTo>
                <a:lnTo>
                  <a:pt x="15572" y="20778"/>
                </a:lnTo>
                <a:lnTo>
                  <a:pt x="16074" y="20778"/>
                </a:lnTo>
                <a:lnTo>
                  <a:pt x="16326" y="20661"/>
                </a:lnTo>
                <a:lnTo>
                  <a:pt x="16577" y="20661"/>
                </a:lnTo>
                <a:lnTo>
                  <a:pt x="16828" y="20543"/>
                </a:lnTo>
                <a:lnTo>
                  <a:pt x="17079" y="20426"/>
                </a:lnTo>
                <a:lnTo>
                  <a:pt x="17330" y="20309"/>
                </a:lnTo>
                <a:lnTo>
                  <a:pt x="17330" y="20074"/>
                </a:lnTo>
                <a:lnTo>
                  <a:pt x="17581" y="19957"/>
                </a:lnTo>
                <a:lnTo>
                  <a:pt x="17581" y="15730"/>
                </a:lnTo>
                <a:lnTo>
                  <a:pt x="17330" y="15613"/>
                </a:lnTo>
                <a:lnTo>
                  <a:pt x="17330" y="15378"/>
                </a:lnTo>
                <a:lnTo>
                  <a:pt x="17079" y="15378"/>
                </a:lnTo>
                <a:lnTo>
                  <a:pt x="16828" y="15143"/>
                </a:lnTo>
                <a:lnTo>
                  <a:pt x="16577" y="15026"/>
                </a:lnTo>
                <a:lnTo>
                  <a:pt x="16326" y="15026"/>
                </a:lnTo>
                <a:lnTo>
                  <a:pt x="16074" y="15026"/>
                </a:lnTo>
                <a:lnTo>
                  <a:pt x="15572" y="14909"/>
                </a:lnTo>
                <a:lnTo>
                  <a:pt x="6028" y="14909"/>
                </a:lnTo>
                <a:lnTo>
                  <a:pt x="5526" y="15026"/>
                </a:lnTo>
                <a:lnTo>
                  <a:pt x="5274" y="15026"/>
                </a:lnTo>
                <a:lnTo>
                  <a:pt x="5023" y="15026"/>
                </a:lnTo>
                <a:lnTo>
                  <a:pt x="4772" y="15143"/>
                </a:lnTo>
                <a:lnTo>
                  <a:pt x="4521" y="15378"/>
                </a:lnTo>
                <a:lnTo>
                  <a:pt x="4270" y="15378"/>
                </a:lnTo>
                <a:lnTo>
                  <a:pt x="4270" y="15613"/>
                </a:lnTo>
                <a:lnTo>
                  <a:pt x="4019" y="15730"/>
                </a:lnTo>
                <a:lnTo>
                  <a:pt x="4019" y="19957"/>
                </a:lnTo>
                <a:lnTo>
                  <a:pt x="4270" y="20074"/>
                </a:lnTo>
                <a:lnTo>
                  <a:pt x="4270" y="20309"/>
                </a:lnTo>
                <a:lnTo>
                  <a:pt x="4521" y="20426"/>
                </a:lnTo>
                <a:lnTo>
                  <a:pt x="4772" y="20543"/>
                </a:lnTo>
                <a:lnTo>
                  <a:pt x="5023" y="20661"/>
                </a:lnTo>
                <a:lnTo>
                  <a:pt x="5274" y="20661"/>
                </a:lnTo>
                <a:lnTo>
                  <a:pt x="5526" y="20778"/>
                </a:lnTo>
                <a:lnTo>
                  <a:pt x="6028" y="20778"/>
                </a:lnTo>
                <a:close/>
              </a:path>
              <a:path w="21600" h="21600" extrusionOk="0">
                <a:moveTo>
                  <a:pt x="753" y="1291"/>
                </a:moveTo>
                <a:lnTo>
                  <a:pt x="2260" y="1291"/>
                </a:lnTo>
                <a:lnTo>
                  <a:pt x="2260" y="235"/>
                </a:lnTo>
                <a:lnTo>
                  <a:pt x="753" y="235"/>
                </a:lnTo>
                <a:lnTo>
                  <a:pt x="753" y="1291"/>
                </a:lnTo>
                <a:close/>
              </a:path>
              <a:path w="21600" h="21600" extrusionOk="0">
                <a:moveTo>
                  <a:pt x="753" y="2700"/>
                </a:moveTo>
                <a:lnTo>
                  <a:pt x="2260" y="2700"/>
                </a:lnTo>
                <a:lnTo>
                  <a:pt x="2260" y="1643"/>
                </a:lnTo>
                <a:lnTo>
                  <a:pt x="753" y="1643"/>
                </a:lnTo>
                <a:lnTo>
                  <a:pt x="753" y="2700"/>
                </a:lnTo>
                <a:close/>
              </a:path>
              <a:path w="21600" h="21600" extrusionOk="0">
                <a:moveTo>
                  <a:pt x="753" y="4109"/>
                </a:moveTo>
                <a:lnTo>
                  <a:pt x="2260" y="4109"/>
                </a:lnTo>
                <a:lnTo>
                  <a:pt x="2260" y="3052"/>
                </a:lnTo>
                <a:lnTo>
                  <a:pt x="753" y="3052"/>
                </a:lnTo>
                <a:lnTo>
                  <a:pt x="753" y="4109"/>
                </a:lnTo>
                <a:close/>
              </a:path>
              <a:path w="21600" h="21600" extrusionOk="0">
                <a:moveTo>
                  <a:pt x="753" y="5517"/>
                </a:moveTo>
                <a:lnTo>
                  <a:pt x="2260" y="5517"/>
                </a:lnTo>
                <a:lnTo>
                  <a:pt x="2260" y="4461"/>
                </a:lnTo>
                <a:lnTo>
                  <a:pt x="753" y="4461"/>
                </a:lnTo>
                <a:lnTo>
                  <a:pt x="753" y="5517"/>
                </a:lnTo>
                <a:close/>
              </a:path>
              <a:path w="21600" h="21600" extrusionOk="0">
                <a:moveTo>
                  <a:pt x="753" y="6926"/>
                </a:moveTo>
                <a:lnTo>
                  <a:pt x="2260" y="6926"/>
                </a:lnTo>
                <a:lnTo>
                  <a:pt x="2260" y="5870"/>
                </a:lnTo>
                <a:lnTo>
                  <a:pt x="753" y="5870"/>
                </a:lnTo>
                <a:lnTo>
                  <a:pt x="753" y="6926"/>
                </a:lnTo>
                <a:close/>
              </a:path>
              <a:path w="21600" h="21600" extrusionOk="0">
                <a:moveTo>
                  <a:pt x="753" y="8335"/>
                </a:moveTo>
                <a:lnTo>
                  <a:pt x="2260" y="8335"/>
                </a:lnTo>
                <a:lnTo>
                  <a:pt x="2260" y="7278"/>
                </a:lnTo>
                <a:lnTo>
                  <a:pt x="753" y="7278"/>
                </a:lnTo>
                <a:lnTo>
                  <a:pt x="753" y="8335"/>
                </a:lnTo>
                <a:close/>
              </a:path>
              <a:path w="21600" h="21600" extrusionOk="0">
                <a:moveTo>
                  <a:pt x="753" y="9743"/>
                </a:moveTo>
                <a:lnTo>
                  <a:pt x="2260" y="9743"/>
                </a:lnTo>
                <a:lnTo>
                  <a:pt x="2260" y="8687"/>
                </a:lnTo>
                <a:lnTo>
                  <a:pt x="753" y="8687"/>
                </a:lnTo>
                <a:lnTo>
                  <a:pt x="753" y="9743"/>
                </a:lnTo>
                <a:close/>
              </a:path>
              <a:path w="21600" h="21600" extrusionOk="0">
                <a:moveTo>
                  <a:pt x="753" y="11152"/>
                </a:moveTo>
                <a:lnTo>
                  <a:pt x="2260" y="11152"/>
                </a:lnTo>
                <a:lnTo>
                  <a:pt x="2260" y="10096"/>
                </a:lnTo>
                <a:lnTo>
                  <a:pt x="753" y="10096"/>
                </a:lnTo>
                <a:lnTo>
                  <a:pt x="753" y="11152"/>
                </a:lnTo>
                <a:close/>
              </a:path>
              <a:path w="21600" h="21600" extrusionOk="0">
                <a:moveTo>
                  <a:pt x="753" y="12561"/>
                </a:moveTo>
                <a:lnTo>
                  <a:pt x="2260" y="12561"/>
                </a:lnTo>
                <a:lnTo>
                  <a:pt x="2260" y="11504"/>
                </a:lnTo>
                <a:lnTo>
                  <a:pt x="753" y="11504"/>
                </a:lnTo>
                <a:lnTo>
                  <a:pt x="753" y="12561"/>
                </a:lnTo>
                <a:close/>
              </a:path>
              <a:path w="21600" h="21600" extrusionOk="0">
                <a:moveTo>
                  <a:pt x="753" y="13970"/>
                </a:moveTo>
                <a:lnTo>
                  <a:pt x="2260" y="13970"/>
                </a:lnTo>
                <a:lnTo>
                  <a:pt x="2260" y="12913"/>
                </a:lnTo>
                <a:lnTo>
                  <a:pt x="753" y="12913"/>
                </a:lnTo>
                <a:lnTo>
                  <a:pt x="753" y="13970"/>
                </a:lnTo>
                <a:close/>
              </a:path>
              <a:path w="21600" h="21600" extrusionOk="0">
                <a:moveTo>
                  <a:pt x="753" y="15378"/>
                </a:moveTo>
                <a:lnTo>
                  <a:pt x="2260" y="15378"/>
                </a:lnTo>
                <a:lnTo>
                  <a:pt x="2260" y="14322"/>
                </a:lnTo>
                <a:lnTo>
                  <a:pt x="753" y="14322"/>
                </a:lnTo>
                <a:lnTo>
                  <a:pt x="753" y="15378"/>
                </a:lnTo>
                <a:close/>
              </a:path>
              <a:path w="21600" h="21600" extrusionOk="0">
                <a:moveTo>
                  <a:pt x="753" y="16787"/>
                </a:moveTo>
                <a:lnTo>
                  <a:pt x="2260" y="16787"/>
                </a:lnTo>
                <a:lnTo>
                  <a:pt x="2260" y="15730"/>
                </a:lnTo>
                <a:lnTo>
                  <a:pt x="753" y="15730"/>
                </a:lnTo>
                <a:lnTo>
                  <a:pt x="753" y="16787"/>
                </a:lnTo>
                <a:close/>
              </a:path>
              <a:path w="21600" h="21600" extrusionOk="0">
                <a:moveTo>
                  <a:pt x="753" y="18196"/>
                </a:moveTo>
                <a:lnTo>
                  <a:pt x="2260" y="18196"/>
                </a:lnTo>
                <a:lnTo>
                  <a:pt x="2260" y="17139"/>
                </a:lnTo>
                <a:lnTo>
                  <a:pt x="753" y="17139"/>
                </a:lnTo>
                <a:lnTo>
                  <a:pt x="753" y="18196"/>
                </a:lnTo>
                <a:close/>
              </a:path>
              <a:path w="21600" h="21600" extrusionOk="0">
                <a:moveTo>
                  <a:pt x="753" y="19604"/>
                </a:moveTo>
                <a:lnTo>
                  <a:pt x="2260" y="19604"/>
                </a:lnTo>
                <a:lnTo>
                  <a:pt x="2260" y="18548"/>
                </a:lnTo>
                <a:lnTo>
                  <a:pt x="753" y="18548"/>
                </a:lnTo>
                <a:lnTo>
                  <a:pt x="753" y="19604"/>
                </a:lnTo>
                <a:close/>
              </a:path>
              <a:path w="21600" h="21600" extrusionOk="0">
                <a:moveTo>
                  <a:pt x="753" y="21013"/>
                </a:moveTo>
                <a:lnTo>
                  <a:pt x="2260" y="21013"/>
                </a:lnTo>
                <a:lnTo>
                  <a:pt x="2260" y="19957"/>
                </a:lnTo>
                <a:lnTo>
                  <a:pt x="753" y="19957"/>
                </a:lnTo>
                <a:lnTo>
                  <a:pt x="753" y="21013"/>
                </a:lnTo>
                <a:close/>
              </a:path>
              <a:path w="21600" h="21600" extrusionOk="0">
                <a:moveTo>
                  <a:pt x="19340" y="1409"/>
                </a:moveTo>
                <a:lnTo>
                  <a:pt x="20595" y="1409"/>
                </a:lnTo>
                <a:lnTo>
                  <a:pt x="20595" y="352"/>
                </a:lnTo>
                <a:lnTo>
                  <a:pt x="19340" y="352"/>
                </a:lnTo>
                <a:lnTo>
                  <a:pt x="19340" y="1409"/>
                </a:lnTo>
                <a:close/>
              </a:path>
              <a:path w="21600" h="21600" extrusionOk="0">
                <a:moveTo>
                  <a:pt x="19340" y="2700"/>
                </a:moveTo>
                <a:lnTo>
                  <a:pt x="20595" y="2700"/>
                </a:lnTo>
                <a:lnTo>
                  <a:pt x="20595" y="1643"/>
                </a:lnTo>
                <a:lnTo>
                  <a:pt x="19340" y="1643"/>
                </a:lnTo>
                <a:lnTo>
                  <a:pt x="19340" y="2700"/>
                </a:lnTo>
                <a:close/>
              </a:path>
              <a:path w="21600" h="21600" extrusionOk="0">
                <a:moveTo>
                  <a:pt x="19340" y="4109"/>
                </a:moveTo>
                <a:lnTo>
                  <a:pt x="20595" y="4109"/>
                </a:lnTo>
                <a:lnTo>
                  <a:pt x="20595" y="3052"/>
                </a:lnTo>
                <a:lnTo>
                  <a:pt x="19340" y="3052"/>
                </a:lnTo>
                <a:lnTo>
                  <a:pt x="19340" y="4109"/>
                </a:lnTo>
                <a:close/>
              </a:path>
              <a:path w="21600" h="21600" extrusionOk="0">
                <a:moveTo>
                  <a:pt x="19340" y="5517"/>
                </a:moveTo>
                <a:lnTo>
                  <a:pt x="20595" y="5517"/>
                </a:lnTo>
                <a:lnTo>
                  <a:pt x="20595" y="4461"/>
                </a:lnTo>
                <a:lnTo>
                  <a:pt x="19340" y="4461"/>
                </a:lnTo>
                <a:lnTo>
                  <a:pt x="19340" y="5517"/>
                </a:lnTo>
                <a:close/>
              </a:path>
              <a:path w="21600" h="21600" extrusionOk="0">
                <a:moveTo>
                  <a:pt x="19340" y="6926"/>
                </a:moveTo>
                <a:lnTo>
                  <a:pt x="20595" y="6926"/>
                </a:lnTo>
                <a:lnTo>
                  <a:pt x="20595" y="5870"/>
                </a:lnTo>
                <a:lnTo>
                  <a:pt x="19340" y="5870"/>
                </a:lnTo>
                <a:lnTo>
                  <a:pt x="19340" y="6926"/>
                </a:lnTo>
                <a:close/>
              </a:path>
              <a:path w="21600" h="21600" extrusionOk="0">
                <a:moveTo>
                  <a:pt x="19340" y="8335"/>
                </a:moveTo>
                <a:lnTo>
                  <a:pt x="20595" y="8335"/>
                </a:lnTo>
                <a:lnTo>
                  <a:pt x="20595" y="7278"/>
                </a:lnTo>
                <a:lnTo>
                  <a:pt x="19340" y="7278"/>
                </a:lnTo>
                <a:lnTo>
                  <a:pt x="19340" y="8335"/>
                </a:lnTo>
                <a:close/>
              </a:path>
              <a:path w="21600" h="21600" extrusionOk="0">
                <a:moveTo>
                  <a:pt x="19340" y="9743"/>
                </a:moveTo>
                <a:lnTo>
                  <a:pt x="20595" y="9743"/>
                </a:lnTo>
                <a:lnTo>
                  <a:pt x="20595" y="8687"/>
                </a:lnTo>
                <a:lnTo>
                  <a:pt x="19340" y="8687"/>
                </a:lnTo>
                <a:lnTo>
                  <a:pt x="19340" y="9743"/>
                </a:lnTo>
                <a:close/>
              </a:path>
              <a:path w="21600" h="21600" extrusionOk="0">
                <a:moveTo>
                  <a:pt x="19340" y="11152"/>
                </a:moveTo>
                <a:lnTo>
                  <a:pt x="20595" y="11152"/>
                </a:lnTo>
                <a:lnTo>
                  <a:pt x="20595" y="10096"/>
                </a:lnTo>
                <a:lnTo>
                  <a:pt x="19340" y="10096"/>
                </a:lnTo>
                <a:lnTo>
                  <a:pt x="19340" y="11152"/>
                </a:lnTo>
                <a:close/>
              </a:path>
              <a:path w="21600" h="21600" extrusionOk="0">
                <a:moveTo>
                  <a:pt x="19340" y="12561"/>
                </a:moveTo>
                <a:lnTo>
                  <a:pt x="20595" y="12561"/>
                </a:lnTo>
                <a:lnTo>
                  <a:pt x="20595" y="11504"/>
                </a:lnTo>
                <a:lnTo>
                  <a:pt x="19340" y="11504"/>
                </a:lnTo>
                <a:lnTo>
                  <a:pt x="19340" y="12561"/>
                </a:lnTo>
                <a:close/>
              </a:path>
              <a:path w="21600" h="21600" extrusionOk="0">
                <a:moveTo>
                  <a:pt x="19340" y="13970"/>
                </a:moveTo>
                <a:lnTo>
                  <a:pt x="20595" y="13970"/>
                </a:lnTo>
                <a:lnTo>
                  <a:pt x="20595" y="12913"/>
                </a:lnTo>
                <a:lnTo>
                  <a:pt x="19340" y="12913"/>
                </a:lnTo>
                <a:lnTo>
                  <a:pt x="19340" y="13970"/>
                </a:lnTo>
                <a:close/>
              </a:path>
              <a:path w="21600" h="21600" extrusionOk="0">
                <a:moveTo>
                  <a:pt x="19340" y="15378"/>
                </a:moveTo>
                <a:lnTo>
                  <a:pt x="20595" y="15378"/>
                </a:lnTo>
                <a:lnTo>
                  <a:pt x="20595" y="14322"/>
                </a:lnTo>
                <a:lnTo>
                  <a:pt x="19340" y="14322"/>
                </a:lnTo>
                <a:lnTo>
                  <a:pt x="19340" y="15378"/>
                </a:lnTo>
                <a:close/>
              </a:path>
              <a:path w="21600" h="21600" extrusionOk="0">
                <a:moveTo>
                  <a:pt x="19340" y="16787"/>
                </a:moveTo>
                <a:lnTo>
                  <a:pt x="20595" y="16787"/>
                </a:lnTo>
                <a:lnTo>
                  <a:pt x="20595" y="15730"/>
                </a:lnTo>
                <a:lnTo>
                  <a:pt x="19340" y="15730"/>
                </a:lnTo>
                <a:lnTo>
                  <a:pt x="19340" y="16787"/>
                </a:lnTo>
                <a:close/>
              </a:path>
              <a:path w="21600" h="21600" extrusionOk="0">
                <a:moveTo>
                  <a:pt x="19340" y="18196"/>
                </a:moveTo>
                <a:lnTo>
                  <a:pt x="20595" y="18196"/>
                </a:lnTo>
                <a:lnTo>
                  <a:pt x="20595" y="17139"/>
                </a:lnTo>
                <a:lnTo>
                  <a:pt x="19340" y="17139"/>
                </a:lnTo>
                <a:lnTo>
                  <a:pt x="19340" y="18196"/>
                </a:lnTo>
                <a:close/>
              </a:path>
              <a:path w="21600" h="21600" extrusionOk="0">
                <a:moveTo>
                  <a:pt x="19340" y="19604"/>
                </a:moveTo>
                <a:lnTo>
                  <a:pt x="20595" y="19604"/>
                </a:lnTo>
                <a:lnTo>
                  <a:pt x="20595" y="18548"/>
                </a:lnTo>
                <a:lnTo>
                  <a:pt x="19340" y="18548"/>
                </a:lnTo>
                <a:lnTo>
                  <a:pt x="19340" y="19604"/>
                </a:lnTo>
                <a:close/>
              </a:path>
              <a:path w="21600" h="21600" extrusionOk="0">
                <a:moveTo>
                  <a:pt x="19340" y="21013"/>
                </a:moveTo>
                <a:lnTo>
                  <a:pt x="20595" y="21013"/>
                </a:lnTo>
                <a:lnTo>
                  <a:pt x="20595" y="19957"/>
                </a:lnTo>
                <a:lnTo>
                  <a:pt x="19340" y="19957"/>
                </a:lnTo>
                <a:lnTo>
                  <a:pt x="19340" y="21013"/>
                </a:lnTo>
                <a:close/>
              </a:path>
            </a:pathLst>
          </a:custGeom>
          <a:solidFill>
            <a:schemeClr val="folHlink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684213" y="2565400"/>
            <a:ext cx="172878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4000" b="1">
                <a:effectLst>
                  <a:outerShdw blurRad="38100" dist="38100" dir="2700000" algn="tl">
                    <a:srgbClr val="C0C0C0"/>
                  </a:outerShdw>
                </a:effectLst>
              </a:rPr>
              <a:t>lesní</a:t>
            </a: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3419475" y="2565400"/>
            <a:ext cx="21605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4000" b="1">
                <a:solidFill>
                  <a:srgbClr val="008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travinná</a:t>
            </a:r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6372225" y="2565400"/>
            <a:ext cx="21605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4000" b="1">
                <a:solidFill>
                  <a:srgbClr val="66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pouštní</a:t>
            </a:r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179388" y="5157788"/>
            <a:ext cx="8642350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4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 původní krajině převažovala krajina lesů, stepí nebo </a:t>
            </a:r>
            <a:r>
              <a:rPr lang="cs-CZ" sz="44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pouští.</a:t>
            </a:r>
            <a:endParaRPr lang="cs-CZ" sz="44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6156" name="Picture 12" descr="MC90043528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357563"/>
            <a:ext cx="21558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7" name="Picture 13" descr="MC900344461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3429000"/>
            <a:ext cx="2314575" cy="160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8" name="Picture 14" descr="MC90033513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59563" y="3284538"/>
            <a:ext cx="1693862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3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3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9" dur="3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3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51" grpId="0" animBg="1"/>
      <p:bldP spid="6152" grpId="0"/>
      <p:bldP spid="6153" grpId="0"/>
      <p:bldP spid="6154" grpId="0"/>
      <p:bldP spid="61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MP900434051[1]"/>
          <p:cNvPicPr>
            <a:picLocks noChangeAspect="1" noChangeArrowheads="1"/>
          </p:cNvPicPr>
          <p:nvPr/>
        </p:nvPicPr>
        <p:blipFill>
          <a:blip r:embed="rId2" cstate="print">
            <a:lum bright="44000" contrast="-38000"/>
          </a:blip>
          <a:srcRect/>
          <a:stretch>
            <a:fillRect/>
          </a:stretch>
        </p:blipFill>
        <p:spPr bwMode="auto">
          <a:xfrm>
            <a:off x="0" y="2060575"/>
            <a:ext cx="9144000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498600"/>
          </a:xfrm>
          <a:gradFill rotWithShape="1">
            <a:gsLst>
              <a:gs pos="0">
                <a:schemeClr val="accent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Přírodní krajiny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1187450" y="2060575"/>
            <a:ext cx="6624638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4400" b="1">
                <a:effectLst>
                  <a:outerShdw blurRad="38100" dist="38100" dir="2700000" algn="tl">
                    <a:srgbClr val="C0C0C0"/>
                  </a:outerShdw>
                </a:effectLst>
              </a:rPr>
              <a:t>společenstva rostlin a živočichů jsou dobře přizpůsobena přírodním podmínkám</a:t>
            </a:r>
          </a:p>
        </p:txBody>
      </p:sp>
      <p:sp>
        <p:nvSpPr>
          <p:cNvPr id="7177" name="AutoShape 9"/>
          <p:cNvSpPr>
            <a:spLocks noChangeArrowheads="1"/>
          </p:cNvSpPr>
          <p:nvPr/>
        </p:nvSpPr>
        <p:spPr bwMode="auto">
          <a:xfrm>
            <a:off x="250825" y="4941888"/>
            <a:ext cx="4356100" cy="1584325"/>
          </a:xfrm>
          <a:prstGeom prst="up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chemeClr val="bg1"/>
              </a:gs>
              <a:gs pos="100000">
                <a:srgbClr val="66CCFF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1547813" y="5229225"/>
            <a:ext cx="1655762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32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chladu </a:t>
            </a:r>
            <a:r>
              <a:rPr lang="cs-CZ" sz="32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 teplu</a:t>
            </a:r>
          </a:p>
        </p:txBody>
      </p:sp>
      <p:sp>
        <p:nvSpPr>
          <p:cNvPr id="7179" name="AutoShape 11"/>
          <p:cNvSpPr>
            <a:spLocks noChangeArrowheads="1"/>
          </p:cNvSpPr>
          <p:nvPr/>
        </p:nvSpPr>
        <p:spPr bwMode="auto">
          <a:xfrm>
            <a:off x="4787900" y="4941888"/>
            <a:ext cx="4356100" cy="1584325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FFFF00"/>
          </a:solidFill>
          <a:ln w="38100" cmpd="dbl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6011863" y="5157788"/>
            <a:ext cx="1655762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32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vlhku </a:t>
            </a:r>
            <a:r>
              <a:rPr lang="cs-CZ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nebo </a:t>
            </a:r>
            <a:r>
              <a:rPr lang="cs-CZ" sz="32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suchu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3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3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3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3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animBg="1"/>
      <p:bldP spid="7173" grpId="0"/>
      <p:bldP spid="7177" grpId="0" animBg="1"/>
      <p:bldP spid="7178" grpId="0"/>
      <p:bldP spid="7179" grpId="0" animBg="1"/>
      <p:bldP spid="718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MP900434051[1]"/>
          <p:cNvPicPr>
            <a:picLocks noChangeAspect="1" noChangeArrowheads="1"/>
          </p:cNvPicPr>
          <p:nvPr/>
        </p:nvPicPr>
        <p:blipFill>
          <a:blip r:embed="rId2" cstate="print">
            <a:lum bright="44000" contrast="-38000"/>
          </a:blip>
          <a:srcRect/>
          <a:stretch>
            <a:fillRect/>
          </a:stretch>
        </p:blipFill>
        <p:spPr bwMode="auto">
          <a:xfrm>
            <a:off x="0" y="2060575"/>
            <a:ext cx="9144000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498600"/>
          </a:xfrm>
          <a:gradFill rotWithShape="1">
            <a:gsLst>
              <a:gs pos="0">
                <a:schemeClr val="accent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Přírodní krajiny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395288" y="2060575"/>
            <a:ext cx="8353425" cy="233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cs-CZ" sz="4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Jsou značně pozměněny díky </a:t>
            </a: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člověku.</a:t>
            </a:r>
            <a:endParaRPr lang="cs-CZ" sz="36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cs-CZ" sz="3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mění se v 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krajiny kulturní</a:t>
            </a:r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 rot="5400000">
            <a:off x="809625" y="3879850"/>
            <a:ext cx="2324100" cy="3295650"/>
          </a:xfrm>
          <a:prstGeom prst="upArrow">
            <a:avLst>
              <a:gd name="adj1" fmla="val 47602"/>
              <a:gd name="adj2" fmla="val 108755"/>
            </a:avLst>
          </a:prstGeom>
          <a:gradFill rotWithShape="1">
            <a:gsLst>
              <a:gs pos="0">
                <a:schemeClr val="bg1"/>
              </a:gs>
              <a:gs pos="100000">
                <a:srgbClr val="66CCFF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755650" y="5157788"/>
            <a:ext cx="16557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člověk</a:t>
            </a:r>
          </a:p>
        </p:txBody>
      </p:sp>
      <p:sp>
        <p:nvSpPr>
          <p:cNvPr id="8201" name="AutoShape 9"/>
          <p:cNvSpPr>
            <a:spLocks noChangeArrowheads="1"/>
          </p:cNvSpPr>
          <p:nvPr/>
        </p:nvSpPr>
        <p:spPr bwMode="auto">
          <a:xfrm rot="-5400000">
            <a:off x="5705475" y="3879850"/>
            <a:ext cx="2324100" cy="3295650"/>
          </a:xfrm>
          <a:prstGeom prst="upArrow">
            <a:avLst>
              <a:gd name="adj1" fmla="val 47602"/>
              <a:gd name="adj2" fmla="val 108755"/>
            </a:avLst>
          </a:prstGeom>
          <a:gradFill rotWithShape="1">
            <a:gsLst>
              <a:gs pos="0">
                <a:schemeClr val="bg1"/>
              </a:gs>
              <a:gs pos="100000">
                <a:srgbClr val="FF0000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FF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6372225" y="5157788"/>
            <a:ext cx="16557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kultura</a:t>
            </a:r>
          </a:p>
        </p:txBody>
      </p:sp>
      <p:pic>
        <p:nvPicPr>
          <p:cNvPr id="8202" name="Picture 10" descr="MC90009020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4797425"/>
            <a:ext cx="1370012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3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3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8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3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3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6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3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0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3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nimBg="1"/>
      <p:bldP spid="8196" grpId="0"/>
      <p:bldP spid="8197" grpId="0" animBg="1"/>
      <p:bldP spid="8198" grpId="0"/>
      <p:bldP spid="8201" grpId="0" animBg="1"/>
      <p:bldP spid="82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MP900434051[1]"/>
          <p:cNvPicPr>
            <a:picLocks noChangeAspect="1" noChangeArrowheads="1"/>
          </p:cNvPicPr>
          <p:nvPr/>
        </p:nvPicPr>
        <p:blipFill>
          <a:blip r:embed="rId2" cstate="print">
            <a:lum bright="40000" contrast="-20000"/>
          </a:blip>
          <a:srcRect/>
          <a:stretch>
            <a:fillRect/>
          </a:stretch>
        </p:blipFill>
        <p:spPr bwMode="auto">
          <a:xfrm>
            <a:off x="0" y="1628775"/>
            <a:ext cx="914400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Rectangle 3"/>
          <p:cNvSpPr>
            <a:spLocks noGrp="1" noChangeArrowheads="1"/>
          </p:cNvSpPr>
          <p:nvPr>
            <p:ph type="title"/>
          </p:nvPr>
        </p:nvSpPr>
        <p:spPr>
          <a:gradFill rotWithShape="1">
            <a:gsLst>
              <a:gs pos="0">
                <a:srgbClr val="FFFF00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7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Impact" pitchFamily="34" charset="0"/>
              </a:rPr>
              <a:t>Biota u nás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2555875" y="1700213"/>
            <a:ext cx="6337300" cy="515778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4800" dirty="0" smtClean="0"/>
              <a:t>  </a:t>
            </a: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 naší zemi převládá biota středoevropská.</a:t>
            </a:r>
          </a:p>
          <a:p>
            <a:pPr eaLnBrk="1" hangingPunct="1">
              <a:buFontTx/>
              <a:buNone/>
              <a:defRPr/>
            </a:pPr>
            <a:endParaRPr lang="cs-CZ" sz="3600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Tx/>
              <a:buNone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Mísí se s prvky severskými, karpatskými, sibiřskými i s pontickými prvky z jihovýchodní </a:t>
            </a: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Evropy.</a:t>
            </a:r>
            <a:endParaRPr lang="cs-CZ" sz="3600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9222" name="Picture 6" descr="MC90033515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989138"/>
            <a:ext cx="2592387" cy="209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30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animBg="1"/>
      <p:bldP spid="922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MP900434051[1]"/>
          <p:cNvPicPr>
            <a:picLocks noChangeAspect="1" noChangeArrowheads="1"/>
          </p:cNvPicPr>
          <p:nvPr/>
        </p:nvPicPr>
        <p:blipFill>
          <a:blip r:embed="rId2" cstate="print">
            <a:lum bright="40000" contrast="-20000"/>
          </a:blip>
          <a:srcRect/>
          <a:stretch>
            <a:fillRect/>
          </a:stretch>
        </p:blipFill>
        <p:spPr bwMode="auto">
          <a:xfrm>
            <a:off x="0" y="1628775"/>
            <a:ext cx="914400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Rectangle 3"/>
          <p:cNvSpPr>
            <a:spLocks noGrp="1" noChangeArrowheads="1"/>
          </p:cNvSpPr>
          <p:nvPr>
            <p:ph type="title"/>
          </p:nvPr>
        </p:nvSpPr>
        <p:spPr>
          <a:xfrm>
            <a:off x="2771775" y="3213100"/>
            <a:ext cx="3529013" cy="850900"/>
          </a:xfrm>
          <a:gradFill rotWithShape="1">
            <a:gsLst>
              <a:gs pos="0">
                <a:srgbClr val="FFFF00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Impact" pitchFamily="34" charset="0"/>
              </a:rPr>
              <a:t>Biota u nás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0"/>
            <a:ext cx="8893175" cy="576263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b="1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8 základních vegetačních stupňů podle druhů dřevin  </a:t>
            </a:r>
          </a:p>
        </p:txBody>
      </p:sp>
      <p:sp>
        <p:nvSpPr>
          <p:cNvPr id="10316" name="Cloud"/>
          <p:cNvSpPr>
            <a:spLocks noChangeAspect="1" noEditPoints="1" noChangeArrowheads="1"/>
          </p:cNvSpPr>
          <p:nvPr/>
        </p:nvSpPr>
        <p:spPr bwMode="auto">
          <a:xfrm>
            <a:off x="250825" y="692150"/>
            <a:ext cx="2451100" cy="16430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9933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 sz="28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defRPr/>
            </a:pPr>
            <a:endParaRPr lang="cs-CZ" sz="28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317" name="Cloud"/>
          <p:cNvSpPr>
            <a:spLocks noChangeAspect="1" noEditPoints="1" noChangeArrowheads="1"/>
          </p:cNvSpPr>
          <p:nvPr/>
        </p:nvSpPr>
        <p:spPr bwMode="auto">
          <a:xfrm>
            <a:off x="6443663" y="620713"/>
            <a:ext cx="2451100" cy="1643062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2977 w 21600"/>
              <a:gd name="T13" fmla="*/ 3262 h 21600"/>
              <a:gd name="T14" fmla="*/ 17087 w 21600"/>
              <a:gd name="T15" fmla="*/ 173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lnTo>
                  <a:pt x="1949" y="7180"/>
                </a:ln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008000"/>
              </a:gs>
              <a:gs pos="100000">
                <a:srgbClr val="FFFF00"/>
              </a:gs>
            </a:gsLst>
            <a:path path="rect">
              <a:fillToRect l="50000" t="50000" r="50000" b="50000"/>
            </a:path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0318" name="Cloud"/>
          <p:cNvSpPr>
            <a:spLocks noChangeAspect="1" noEditPoints="1" noChangeArrowheads="1"/>
          </p:cNvSpPr>
          <p:nvPr/>
        </p:nvSpPr>
        <p:spPr bwMode="auto">
          <a:xfrm>
            <a:off x="3419475" y="1052513"/>
            <a:ext cx="2451100" cy="1643062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2977 w 21600"/>
              <a:gd name="T13" fmla="*/ 3262 h 21600"/>
              <a:gd name="T14" fmla="*/ 17087 w 21600"/>
              <a:gd name="T15" fmla="*/ 173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lnTo>
                  <a:pt x="1949" y="7180"/>
                </a:ln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008000"/>
              </a:gs>
              <a:gs pos="100000">
                <a:schemeClr val="folHlink"/>
              </a:gs>
            </a:gsLst>
            <a:path path="rect">
              <a:fillToRect l="50000" t="50000" r="50000" b="50000"/>
            </a:path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0319" name="Cloud"/>
          <p:cNvSpPr>
            <a:spLocks noChangeAspect="1" noEditPoints="1" noChangeArrowheads="1"/>
          </p:cNvSpPr>
          <p:nvPr/>
        </p:nvSpPr>
        <p:spPr bwMode="auto">
          <a:xfrm rot="-980359">
            <a:off x="0" y="2781300"/>
            <a:ext cx="2743200" cy="18383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2977 w 21600"/>
              <a:gd name="T13" fmla="*/ 3262 h 21600"/>
              <a:gd name="T14" fmla="*/ 17087 w 21600"/>
              <a:gd name="T15" fmla="*/ 173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lnTo>
                  <a:pt x="1949" y="7180"/>
                </a:ln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0320" name="Cloud"/>
          <p:cNvSpPr>
            <a:spLocks noChangeAspect="1" noEditPoints="1" noChangeArrowheads="1"/>
          </p:cNvSpPr>
          <p:nvPr/>
        </p:nvSpPr>
        <p:spPr bwMode="auto">
          <a:xfrm rot="-1251017">
            <a:off x="6400800" y="2636838"/>
            <a:ext cx="2743200" cy="18383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2977 w 21600"/>
              <a:gd name="T13" fmla="*/ 3262 h 21600"/>
              <a:gd name="T14" fmla="*/ 17087 w 21600"/>
              <a:gd name="T15" fmla="*/ 173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lnTo>
                  <a:pt x="1949" y="7180"/>
                </a:ln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0321" name="Cloud"/>
          <p:cNvSpPr>
            <a:spLocks noChangeAspect="1" noEditPoints="1" noChangeArrowheads="1"/>
          </p:cNvSpPr>
          <p:nvPr/>
        </p:nvSpPr>
        <p:spPr bwMode="auto">
          <a:xfrm>
            <a:off x="250825" y="4868863"/>
            <a:ext cx="2743200" cy="18383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2977 w 21600"/>
              <a:gd name="T13" fmla="*/ 3262 h 21600"/>
              <a:gd name="T14" fmla="*/ 17087 w 21600"/>
              <a:gd name="T15" fmla="*/ 173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lnTo>
                  <a:pt x="1949" y="7180"/>
                </a:ln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folHlink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0322" name="Cloud"/>
          <p:cNvSpPr>
            <a:spLocks noChangeAspect="1" noEditPoints="1" noChangeArrowheads="1"/>
          </p:cNvSpPr>
          <p:nvPr/>
        </p:nvSpPr>
        <p:spPr bwMode="auto">
          <a:xfrm>
            <a:off x="3276600" y="4724400"/>
            <a:ext cx="2743200" cy="18383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2977 w 21600"/>
              <a:gd name="T13" fmla="*/ 3262 h 21600"/>
              <a:gd name="T14" fmla="*/ 17087 w 21600"/>
              <a:gd name="T15" fmla="*/ 173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lnTo>
                  <a:pt x="1949" y="7180"/>
                </a:ln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0323" name="Cloud"/>
          <p:cNvSpPr>
            <a:spLocks noChangeAspect="1" noEditPoints="1" noChangeArrowheads="1"/>
          </p:cNvSpPr>
          <p:nvPr/>
        </p:nvSpPr>
        <p:spPr bwMode="auto">
          <a:xfrm>
            <a:off x="6156325" y="4797425"/>
            <a:ext cx="2743200" cy="18383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2977 w 21600"/>
              <a:gd name="T13" fmla="*/ 3262 h 21600"/>
              <a:gd name="T14" fmla="*/ 17087 w 21600"/>
              <a:gd name="T15" fmla="*/ 173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lnTo>
                  <a:pt x="1949" y="7180"/>
                </a:ln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0325" name="Text Box 85"/>
          <p:cNvSpPr txBox="1">
            <a:spLocks noChangeArrowheads="1"/>
          </p:cNvSpPr>
          <p:nvPr/>
        </p:nvSpPr>
        <p:spPr bwMode="auto">
          <a:xfrm>
            <a:off x="611188" y="1196975"/>
            <a:ext cx="17287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dubový</a:t>
            </a:r>
          </a:p>
        </p:txBody>
      </p:sp>
      <p:sp>
        <p:nvSpPr>
          <p:cNvPr id="10326" name="Text Box 86"/>
          <p:cNvSpPr txBox="1">
            <a:spLocks noChangeArrowheads="1"/>
          </p:cNvSpPr>
          <p:nvPr/>
        </p:nvSpPr>
        <p:spPr bwMode="auto">
          <a:xfrm>
            <a:off x="3779838" y="1341438"/>
            <a:ext cx="1728787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bukovo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- dubový</a:t>
            </a:r>
          </a:p>
        </p:txBody>
      </p:sp>
      <p:sp>
        <p:nvSpPr>
          <p:cNvPr id="10327" name="Text Box 87"/>
          <p:cNvSpPr txBox="1">
            <a:spLocks noChangeArrowheads="1"/>
          </p:cNvSpPr>
          <p:nvPr/>
        </p:nvSpPr>
        <p:spPr bwMode="auto">
          <a:xfrm>
            <a:off x="6877050" y="908050"/>
            <a:ext cx="172878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dubovo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- bukový</a:t>
            </a:r>
          </a:p>
        </p:txBody>
      </p:sp>
      <p:sp>
        <p:nvSpPr>
          <p:cNvPr id="10328" name="Text Box 88"/>
          <p:cNvSpPr txBox="1">
            <a:spLocks noChangeArrowheads="1"/>
          </p:cNvSpPr>
          <p:nvPr/>
        </p:nvSpPr>
        <p:spPr bwMode="auto">
          <a:xfrm>
            <a:off x="395288" y="3068638"/>
            <a:ext cx="2160587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dubovo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- jehličnatý</a:t>
            </a:r>
          </a:p>
        </p:txBody>
      </p:sp>
      <p:sp>
        <p:nvSpPr>
          <p:cNvPr id="10329" name="Text Box 89"/>
          <p:cNvSpPr txBox="1">
            <a:spLocks noChangeArrowheads="1"/>
          </p:cNvSpPr>
          <p:nvPr/>
        </p:nvSpPr>
        <p:spPr bwMode="auto">
          <a:xfrm>
            <a:off x="6877050" y="3141663"/>
            <a:ext cx="1800225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jedlovo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- bukový</a:t>
            </a:r>
          </a:p>
        </p:txBody>
      </p:sp>
      <p:sp>
        <p:nvSpPr>
          <p:cNvPr id="10330" name="Text Box 90"/>
          <p:cNvSpPr txBox="1">
            <a:spLocks noChangeArrowheads="1"/>
          </p:cNvSpPr>
          <p:nvPr/>
        </p:nvSpPr>
        <p:spPr bwMode="auto">
          <a:xfrm>
            <a:off x="900113" y="5084763"/>
            <a:ext cx="17272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smrkovo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- </a:t>
            </a:r>
            <a:r>
              <a:rPr lang="cs-CZ" sz="2800" b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bukovo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jedlový</a:t>
            </a:r>
          </a:p>
        </p:txBody>
      </p:sp>
      <p:sp>
        <p:nvSpPr>
          <p:cNvPr id="10331" name="Text Box 91"/>
          <p:cNvSpPr txBox="1">
            <a:spLocks noChangeArrowheads="1"/>
          </p:cNvSpPr>
          <p:nvPr/>
        </p:nvSpPr>
        <p:spPr bwMode="auto">
          <a:xfrm>
            <a:off x="3779838" y="5300663"/>
            <a:ext cx="17287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smrkový</a:t>
            </a:r>
          </a:p>
        </p:txBody>
      </p:sp>
      <p:sp>
        <p:nvSpPr>
          <p:cNvPr id="10332" name="Text Box 92"/>
          <p:cNvSpPr txBox="1">
            <a:spLocks noChangeArrowheads="1"/>
          </p:cNvSpPr>
          <p:nvPr/>
        </p:nvSpPr>
        <p:spPr bwMode="auto">
          <a:xfrm>
            <a:off x="6732588" y="5300663"/>
            <a:ext cx="17287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klečový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30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10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0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0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3000"/>
                                        <p:tgtEl>
                                          <p:spTgt spid="10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0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10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0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0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0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0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0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7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0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0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0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0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6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10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10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39000"/>
                            </p:stCondLst>
                            <p:childTnLst>
                              <p:par>
                                <p:cTn id="6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0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0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7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10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10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50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10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10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10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3000" fill="hold"/>
                                        <p:tgtEl>
                                          <p:spTgt spid="10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51000"/>
                            </p:stCondLst>
                            <p:childTnLst>
                              <p:par>
                                <p:cTn id="8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3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nimBg="1"/>
      <p:bldP spid="10244" grpId="0" build="p"/>
      <p:bldP spid="10316" grpId="0" animBg="1"/>
      <p:bldP spid="10317" grpId="0" animBg="1"/>
      <p:bldP spid="10318" grpId="0" animBg="1"/>
      <p:bldP spid="10319" grpId="0" animBg="1"/>
      <p:bldP spid="10320" grpId="0" animBg="1"/>
      <p:bldP spid="10321" grpId="0" animBg="1"/>
      <p:bldP spid="10322" grpId="0" animBg="1"/>
      <p:bldP spid="10323" grpId="0" animBg="1"/>
      <p:bldP spid="10325" grpId="0"/>
      <p:bldP spid="10327" grpId="0"/>
      <p:bldP spid="10328" grpId="0"/>
      <p:bldP spid="10329" grpId="0"/>
      <p:bldP spid="10330" grpId="0"/>
      <p:bldP spid="10331" grpId="0"/>
      <p:bldP spid="103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10" name="Picture 22" descr="Soubor:Koeh-1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113"/>
            <a:ext cx="2884488" cy="378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350"/>
            <a:ext cx="8893175" cy="576263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sz="40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Druhové zastoupení dřevin v lesích</a:t>
            </a:r>
            <a:r>
              <a:rPr lang="cs-CZ" b="1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</a:t>
            </a:r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0" y="6092825"/>
            <a:ext cx="27352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>
                <a:effectLst>
                  <a:outerShdw blurRad="38100" dist="38100" dir="2700000" algn="tl">
                    <a:srgbClr val="C0C0C0"/>
                  </a:outerShdw>
                </a:effectLst>
              </a:rPr>
              <a:t>Smrk 56 %</a:t>
            </a:r>
          </a:p>
        </p:txBody>
      </p:sp>
      <p:pic>
        <p:nvPicPr>
          <p:cNvPr id="12312" name="Picture 24" descr="Borovice_lesní_u_Pe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1916113"/>
            <a:ext cx="2786062" cy="378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13" name="Text Box 25"/>
          <p:cNvSpPr txBox="1">
            <a:spLocks noChangeArrowheads="1"/>
          </p:cNvSpPr>
          <p:nvPr/>
        </p:nvSpPr>
        <p:spPr bwMode="auto">
          <a:xfrm>
            <a:off x="3132138" y="6021388"/>
            <a:ext cx="27352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>
                <a:effectLst>
                  <a:outerShdw blurRad="38100" dist="38100" dir="2700000" algn="tl">
                    <a:srgbClr val="C0C0C0"/>
                  </a:outerShdw>
                </a:effectLst>
              </a:rPr>
              <a:t>Borovice 19 %</a:t>
            </a:r>
          </a:p>
        </p:txBody>
      </p:sp>
      <p:pic>
        <p:nvPicPr>
          <p:cNvPr id="12315" name="Picture 27" descr="Illustration_Quercus_robur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7763" y="1916113"/>
            <a:ext cx="2916237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16" name="Text Box 28"/>
          <p:cNvSpPr txBox="1">
            <a:spLocks noChangeArrowheads="1"/>
          </p:cNvSpPr>
          <p:nvPr/>
        </p:nvSpPr>
        <p:spPr bwMode="auto">
          <a:xfrm>
            <a:off x="6408738" y="5949950"/>
            <a:ext cx="273526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>
                <a:effectLst>
                  <a:outerShdw blurRad="38100" dist="38100" dir="2700000" algn="tl">
                    <a:srgbClr val="C0C0C0"/>
                  </a:outerShdw>
                </a:effectLst>
              </a:rPr>
              <a:t>Dub 6 %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2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2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2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build="p"/>
      <p:bldP spid="12301" grpId="0"/>
      <p:bldP spid="12313" grpId="0"/>
      <p:bldP spid="123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350"/>
            <a:ext cx="8893175" cy="576263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sz="40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Druhové zastoupení dřevin v lesích</a:t>
            </a:r>
            <a:r>
              <a:rPr lang="cs-CZ" b="1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79388" y="6165850"/>
            <a:ext cx="273526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cs-CZ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uk 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5 %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3276600" y="6092825"/>
            <a:ext cx="27352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>
                <a:effectLst>
                  <a:outerShdw blurRad="38100" dist="38100" dir="2700000" algn="tl">
                    <a:srgbClr val="C0C0C0"/>
                  </a:outerShdw>
                </a:effectLst>
              </a:rPr>
              <a:t>jedle 2 %</a:t>
            </a: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6227763" y="5734050"/>
            <a:ext cx="2735262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</a:t>
            </a:r>
            <a:r>
              <a:rPr lang="cs-CZ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statní 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listnáče 9 %</a:t>
            </a:r>
          </a:p>
        </p:txBody>
      </p:sp>
      <p:pic>
        <p:nvPicPr>
          <p:cNvPr id="13322" name="Picture 10" descr="Soubor:Illustration Fagus sylvatica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3238"/>
            <a:ext cx="2987675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4" name="Picture 12" descr="Soubor:Illustration Abies alba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1773238"/>
            <a:ext cx="2879725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6" name="Picture 14" descr="Soubor:Betula Pendula at Stockholm University 2005-07-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7763" y="1773238"/>
            <a:ext cx="2916237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  <p:bldP spid="13316" grpId="0"/>
      <p:bldP spid="13318" grpId="0"/>
      <p:bldP spid="133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350"/>
            <a:ext cx="8893175" cy="576263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sz="40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Druhové zastoupení dřevin v lesích</a:t>
            </a:r>
            <a:r>
              <a:rPr lang="cs-CZ" b="1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076825" y="3068638"/>
            <a:ext cx="2735263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</a:t>
            </a:r>
            <a:r>
              <a:rPr lang="cs-CZ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statní </a:t>
            </a: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jehličnaté 3 %</a:t>
            </a:r>
          </a:p>
        </p:txBody>
      </p:sp>
      <p:pic>
        <p:nvPicPr>
          <p:cNvPr id="14346" name="Picture 10" descr="Soubor:Illustration Larix decudua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484313"/>
            <a:ext cx="4284662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build="p"/>
      <p:bldP spid="143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WordArt 4"/>
          <p:cNvSpPr>
            <a:spLocks noChangeArrowheads="1" noChangeShapeType="1" noTextEdit="1"/>
          </p:cNvSpPr>
          <p:nvPr/>
        </p:nvSpPr>
        <p:spPr bwMode="auto">
          <a:xfrm>
            <a:off x="2987675" y="260350"/>
            <a:ext cx="3240088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7200" b="1" kern="1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Závěr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0" y="1341438"/>
            <a:ext cx="9144000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4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Les plní v krajině i životě lidí mnoho významných </a:t>
            </a:r>
            <a:r>
              <a:rPr lang="cs-CZ" sz="44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funkcí.</a:t>
            </a:r>
            <a:endParaRPr lang="cs-CZ" sz="44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5368" name="AutoShape 8"/>
          <p:cNvSpPr>
            <a:spLocks noChangeArrowheads="1"/>
          </p:cNvSpPr>
          <p:nvPr/>
        </p:nvSpPr>
        <p:spPr bwMode="auto">
          <a:xfrm rot="10800000">
            <a:off x="0" y="2852738"/>
            <a:ext cx="4176713" cy="2890837"/>
          </a:xfrm>
          <a:prstGeom prst="upArrow">
            <a:avLst>
              <a:gd name="adj1" fmla="val 47602"/>
              <a:gd name="adj2" fmla="val 76694"/>
            </a:avLst>
          </a:prstGeom>
          <a:gradFill rotWithShape="1">
            <a:gsLst>
              <a:gs pos="0">
                <a:schemeClr val="bg1"/>
              </a:gs>
              <a:gs pos="100000">
                <a:srgbClr val="66CCFF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5369" name="Text Box 9"/>
          <p:cNvSpPr txBox="1">
            <a:spLocks noChangeArrowheads="1"/>
          </p:cNvSpPr>
          <p:nvPr/>
        </p:nvSpPr>
        <p:spPr bwMode="auto">
          <a:xfrm>
            <a:off x="971550" y="3716338"/>
            <a:ext cx="23034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cs-CZ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rodukční</a:t>
            </a:r>
            <a:endParaRPr lang="cs-CZ" sz="28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5370" name="AutoShape 10"/>
          <p:cNvSpPr>
            <a:spLocks noChangeArrowheads="1"/>
          </p:cNvSpPr>
          <p:nvPr/>
        </p:nvSpPr>
        <p:spPr bwMode="auto">
          <a:xfrm rot="10800000">
            <a:off x="4787900" y="2852738"/>
            <a:ext cx="4176713" cy="2890837"/>
          </a:xfrm>
          <a:prstGeom prst="upArrow">
            <a:avLst>
              <a:gd name="adj1" fmla="val 47602"/>
              <a:gd name="adj2" fmla="val 76694"/>
            </a:avLst>
          </a:prstGeom>
          <a:gradFill rotWithShape="1">
            <a:gsLst>
              <a:gs pos="0">
                <a:schemeClr val="bg1"/>
              </a:gs>
              <a:gs pos="100000">
                <a:srgbClr val="FF0000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FF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5435600" y="3716338"/>
            <a:ext cx="29527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>
                <a:effectLst>
                  <a:outerShdw blurRad="38100" dist="38100" dir="2700000" algn="tl">
                    <a:srgbClr val="C0C0C0"/>
                  </a:outerShdw>
                </a:effectLst>
              </a:rPr>
              <a:t>mimoprodukční</a:t>
            </a:r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827088" y="5853113"/>
            <a:ext cx="252095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Produkce dřeva,</a:t>
            </a:r>
          </a:p>
          <a:p>
            <a:pPr algn="ctr">
              <a:spcBef>
                <a:spcPct val="50000"/>
              </a:spcBef>
              <a:defRPr/>
            </a:pP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semen a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plodů.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5373" name="Text Box 13"/>
          <p:cNvSpPr txBox="1">
            <a:spLocks noChangeArrowheads="1"/>
          </p:cNvSpPr>
          <p:nvPr/>
        </p:nvSpPr>
        <p:spPr bwMode="auto">
          <a:xfrm>
            <a:off x="4967288" y="5661025"/>
            <a:ext cx="4176712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400" dirty="0">
                <a:solidFill>
                  <a:srgbClr val="99FF33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Veřejně prospěšná</a:t>
            </a:r>
          </a:p>
          <a:p>
            <a:pPr algn="ctr">
              <a:spcBef>
                <a:spcPct val="50000"/>
              </a:spcBef>
              <a:defRPr/>
            </a:pPr>
            <a:r>
              <a:rPr lang="cs-CZ" sz="2400" dirty="0">
                <a:solidFill>
                  <a:srgbClr val="99FF33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 hlediska životního </a:t>
            </a:r>
            <a:r>
              <a:rPr lang="cs-CZ" sz="2400" dirty="0" smtClean="0">
                <a:solidFill>
                  <a:srgbClr val="99FF33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prostředí.</a:t>
            </a:r>
            <a:endParaRPr lang="cs-CZ" sz="2400" dirty="0">
              <a:solidFill>
                <a:srgbClr val="99FF33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3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2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5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15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55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0500"/>
                            </p:stCondLst>
                            <p:childTnLst>
                              <p:par>
                                <p:cTn id="4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53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153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animBg="1"/>
      <p:bldP spid="15368" grpId="0" animBg="1"/>
      <p:bldP spid="15369" grpId="0"/>
      <p:bldP spid="1537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WordArt 2"/>
          <p:cNvSpPr>
            <a:spLocks noChangeArrowheads="1" noChangeShapeType="1" noTextEdit="1"/>
          </p:cNvSpPr>
          <p:nvPr/>
        </p:nvSpPr>
        <p:spPr bwMode="auto">
          <a:xfrm>
            <a:off x="3203575" y="188913"/>
            <a:ext cx="2519363" cy="5762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7200" b="1" kern="1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Shrnutí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0" y="2205038"/>
            <a:ext cx="9144000" cy="448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3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Biota našeho státu je dána tím, že území republiky patří do oblasti lesů mírného pásu.</a:t>
            </a:r>
          </a:p>
          <a:p>
            <a:pPr>
              <a:spcBef>
                <a:spcPct val="50000"/>
              </a:spcBef>
              <a:defRPr/>
            </a:pPr>
            <a:r>
              <a:rPr lang="cs-CZ" sz="3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Naše krajiny se však vzájemně výrazně liší podle nadmořské výšky.</a:t>
            </a:r>
          </a:p>
          <a:p>
            <a:pPr>
              <a:spcBef>
                <a:spcPct val="50000"/>
              </a:spcBef>
              <a:defRPr/>
            </a:pPr>
            <a:r>
              <a:rPr lang="cs-CZ" sz="3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Vytvořila se výšková </a:t>
            </a: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(vegetační) </a:t>
            </a:r>
            <a:r>
              <a:rPr lang="cs-CZ" sz="3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stupňovitost hmoty.</a:t>
            </a:r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 rot="10800000">
            <a:off x="323850" y="260350"/>
            <a:ext cx="1908175" cy="1090613"/>
          </a:xfrm>
          <a:prstGeom prst="upArrow">
            <a:avLst>
              <a:gd name="adj1" fmla="val 63898"/>
              <a:gd name="adj2" fmla="val 75120"/>
            </a:avLst>
          </a:prstGeom>
          <a:gradFill rotWithShape="1">
            <a:gsLst>
              <a:gs pos="0">
                <a:schemeClr val="bg1"/>
              </a:gs>
              <a:gs pos="100000">
                <a:srgbClr val="66CCFF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394" name="AutoShape 10"/>
          <p:cNvSpPr>
            <a:spLocks noChangeArrowheads="1"/>
          </p:cNvSpPr>
          <p:nvPr/>
        </p:nvSpPr>
        <p:spPr bwMode="auto">
          <a:xfrm rot="10800000">
            <a:off x="2555875" y="981075"/>
            <a:ext cx="1908175" cy="1090613"/>
          </a:xfrm>
          <a:prstGeom prst="upArrow">
            <a:avLst>
              <a:gd name="adj1" fmla="val 63898"/>
              <a:gd name="adj2" fmla="val 75120"/>
            </a:avLst>
          </a:prstGeom>
          <a:gradFill rotWithShape="1">
            <a:gsLst>
              <a:gs pos="0">
                <a:schemeClr val="bg1"/>
              </a:gs>
              <a:gs pos="100000">
                <a:srgbClr val="66CCFF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395" name="AutoShape 11"/>
          <p:cNvSpPr>
            <a:spLocks noChangeArrowheads="1"/>
          </p:cNvSpPr>
          <p:nvPr/>
        </p:nvSpPr>
        <p:spPr bwMode="auto">
          <a:xfrm rot="10800000">
            <a:off x="4643438" y="981075"/>
            <a:ext cx="1908175" cy="1090613"/>
          </a:xfrm>
          <a:prstGeom prst="upArrow">
            <a:avLst>
              <a:gd name="adj1" fmla="val 63898"/>
              <a:gd name="adj2" fmla="val 75120"/>
            </a:avLst>
          </a:prstGeom>
          <a:gradFill rotWithShape="1">
            <a:gsLst>
              <a:gs pos="0">
                <a:schemeClr val="bg1"/>
              </a:gs>
              <a:gs pos="100000">
                <a:srgbClr val="66CCFF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396" name="AutoShape 12"/>
          <p:cNvSpPr>
            <a:spLocks noChangeArrowheads="1"/>
          </p:cNvSpPr>
          <p:nvPr/>
        </p:nvSpPr>
        <p:spPr bwMode="auto">
          <a:xfrm rot="10800000">
            <a:off x="7019925" y="188913"/>
            <a:ext cx="1908175" cy="1090612"/>
          </a:xfrm>
          <a:prstGeom prst="upArrow">
            <a:avLst>
              <a:gd name="adj1" fmla="val 63898"/>
              <a:gd name="adj2" fmla="val 75120"/>
            </a:avLst>
          </a:prstGeom>
          <a:gradFill rotWithShape="1">
            <a:gsLst>
              <a:gs pos="0">
                <a:schemeClr val="bg1"/>
              </a:gs>
              <a:gs pos="100000">
                <a:srgbClr val="66CCFF"/>
              </a:gs>
            </a:gsLst>
            <a:path path="rect">
              <a:fillToRect l="50000" t="50000" r="50000" b="50000"/>
            </a:path>
          </a:gradFill>
          <a:ln w="38100" cmpd="dbl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30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3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3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animBg="1"/>
      <p:bldP spid="16388" grpId="0" animBg="1"/>
      <p:bldP spid="16394" grpId="0" animBg="1"/>
      <p:bldP spid="16395" grpId="0" animBg="1"/>
      <p:bldP spid="1639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 descr="MP90043405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107950" y="333375"/>
            <a:ext cx="8856663" cy="344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000" b="1" dirty="0" smtClean="0"/>
              <a:t>Literatura a použité </a:t>
            </a:r>
            <a:r>
              <a:rPr lang="cs-CZ" sz="2000" b="1" dirty="0" smtClean="0"/>
              <a:t>zdroje: </a:t>
            </a:r>
            <a:endParaRPr lang="cs-CZ" sz="2000" b="1" dirty="0" smtClean="0"/>
          </a:p>
          <a:p>
            <a:pPr eaLnBrk="1" hangingPunct="1">
              <a:defRPr/>
            </a:pPr>
            <a:endParaRPr lang="cs-CZ" sz="2000" b="1" dirty="0" smtClean="0"/>
          </a:p>
          <a:p>
            <a:pPr eaLnBrk="1" hangingPunct="1"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Zeměpis pro 9. ročník Základní školy</a:t>
            </a:r>
            <a:r>
              <a:rPr lang="cs-CZ" sz="2000" dirty="0" smtClean="0"/>
              <a:t> – SNP, </a:t>
            </a:r>
          </a:p>
          <a:p>
            <a:pPr eaLnBrk="1" hangingPunct="1">
              <a:defRPr/>
            </a:pPr>
            <a:r>
              <a:rPr lang="cs-CZ" sz="2000" dirty="0" smtClean="0"/>
              <a:t>Praha 2009; str. 38 - 41</a:t>
            </a:r>
          </a:p>
          <a:p>
            <a:pPr eaLnBrk="1" hangingPunct="1"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Zeměpis pro 8. a 9. ročník Základní školy</a:t>
            </a:r>
            <a:r>
              <a:rPr lang="cs-CZ" sz="2000" dirty="0" smtClean="0"/>
              <a:t> – SNP, Praha 2001; str. 24 - 27</a:t>
            </a:r>
          </a:p>
          <a:p>
            <a:pPr eaLnBrk="1" hangingPunct="1">
              <a:defRPr/>
            </a:pPr>
            <a:r>
              <a:rPr lang="cs-CZ" sz="2000" b="1" dirty="0" smtClean="0"/>
              <a:t>Wikipedia.org</a:t>
            </a:r>
            <a:r>
              <a:rPr lang="cs-CZ" sz="2000" dirty="0" smtClean="0"/>
              <a:t> – Dřeviny</a:t>
            </a:r>
          </a:p>
          <a:p>
            <a:pPr eaLnBrk="1" hangingPunct="1">
              <a:defRPr/>
            </a:pPr>
            <a:r>
              <a:rPr lang="cs-CZ" sz="2000" dirty="0" smtClean="0"/>
              <a:t>Využito sady Klipartů ze sady Microsoft Office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>
                <a:hlinkClick r:id="rId3"/>
              </a:rPr>
              <a:t>http://cs.wikipedia.org/wiki/Kategorie:Jehli%C4%8Dnat%C3%A9_stromy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dirty="0" smtClean="0">
                <a:hlinkClick r:id="rId4"/>
              </a:rPr>
              <a:t>http://cs.wikipedia.org/wiki/Kategorie:Listnat%C3%A9_stromy</a:t>
            </a:r>
            <a:endParaRPr lang="cs-CZ" sz="2000" dirty="0" smtClean="0"/>
          </a:p>
          <a:p>
            <a:pPr eaLnBrk="1" hangingPunct="1">
              <a:defRPr/>
            </a:pPr>
            <a:endParaRPr lang="cs-CZ" dirty="0" smtClean="0"/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812800" y="4508500"/>
            <a:ext cx="7518400" cy="19399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Otázky a úkoly : </a:t>
            </a:r>
          </a:p>
          <a:p>
            <a:pPr algn="ctr">
              <a:defRPr/>
            </a:pPr>
            <a:endParaRPr lang="cs-CZ" sz="20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defRPr/>
            </a:pPr>
            <a:r>
              <a:rPr lang="cs-CZ" sz="2000" b="1" dirty="0"/>
              <a:t>Zeměpis pro 8. a 9. ročník Základní školy</a:t>
            </a:r>
            <a:r>
              <a:rPr lang="cs-CZ" sz="2000" dirty="0"/>
              <a:t> – SNP, Praha 2001;</a:t>
            </a:r>
          </a:p>
          <a:p>
            <a:pPr algn="ctr">
              <a:defRPr/>
            </a:pPr>
            <a:endParaRPr lang="cs-CZ" sz="2000" dirty="0"/>
          </a:p>
          <a:p>
            <a:pPr algn="ctr">
              <a:defRPr/>
            </a:pPr>
            <a:r>
              <a:rPr lang="cs-CZ" sz="2000" b="1" dirty="0"/>
              <a:t>Str. </a:t>
            </a:r>
            <a:r>
              <a:rPr lang="cs-CZ" sz="2000" b="1" dirty="0"/>
              <a:t>27</a:t>
            </a:r>
            <a:r>
              <a:rPr lang="cs-CZ" sz="2000" dirty="0"/>
              <a:t> – Vypracovat otázky 1 – 8 do sešitů </a:t>
            </a:r>
            <a:r>
              <a:rPr lang="cs-CZ" sz="2000" dirty="0" smtClean="0"/>
              <a:t>(</a:t>
            </a:r>
            <a:r>
              <a:rPr lang="cs-CZ" sz="2000" b="1" dirty="0" smtClean="0"/>
              <a:t>do </a:t>
            </a:r>
            <a:r>
              <a:rPr lang="cs-CZ" sz="2000" b="1" dirty="0"/>
              <a:t>příští </a:t>
            </a:r>
            <a:r>
              <a:rPr lang="cs-CZ" sz="2000" b="1" dirty="0" smtClean="0"/>
              <a:t>hodiny</a:t>
            </a:r>
            <a:r>
              <a:rPr lang="cs-CZ" sz="2000" dirty="0" smtClean="0"/>
              <a:t>)</a:t>
            </a:r>
            <a:endParaRPr lang="cs-CZ" sz="2000" dirty="0"/>
          </a:p>
          <a:p>
            <a:pPr algn="ctr">
              <a:defRPr/>
            </a:pPr>
            <a:endParaRPr lang="cs-CZ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3000"/>
                                        <p:tgtEl>
                                          <p:spTgt spid="174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3000"/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3000"/>
                                        <p:tgtEl>
                                          <p:spTgt spid="174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3000"/>
                                        <p:tgtEl>
                                          <p:spTgt spid="174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3000"/>
                                        <p:tgtEl>
                                          <p:spTgt spid="174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3000"/>
                                        <p:tgtEl>
                                          <p:spTgt spid="174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3000"/>
                                        <p:tgtEl>
                                          <p:spTgt spid="174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9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WordArt 4"/>
          <p:cNvSpPr>
            <a:spLocks noChangeArrowheads="1" noChangeShapeType="1" noTextEdit="1"/>
          </p:cNvSpPr>
          <p:nvPr/>
        </p:nvSpPr>
        <p:spPr bwMode="auto">
          <a:xfrm rot="-1287240">
            <a:off x="1089025" y="2420938"/>
            <a:ext cx="8054975" cy="2981325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19992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/>
          <a:p>
            <a:pPr algn="ctr"/>
            <a:r>
              <a:rPr lang="cs-CZ" sz="3600" b="1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6660000" scaled="1"/>
                </a:gradFill>
                <a:latin typeface="Impact"/>
              </a:rPr>
              <a:t>Děkuji za pozornost</a:t>
            </a:r>
          </a:p>
        </p:txBody>
      </p:sp>
      <p:pic>
        <p:nvPicPr>
          <p:cNvPr id="18437" name="Picture 5" descr="MC90043248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149159">
            <a:off x="179388" y="188913"/>
            <a:ext cx="3538537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 descr="MC90043755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150946">
            <a:off x="6191250" y="3933825"/>
            <a:ext cx="295275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animBg="1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444</Words>
  <Application>Microsoft Office PowerPoint</Application>
  <PresentationFormat>Předvádění na obrazovce (4:3)</PresentationFormat>
  <Paragraphs>95</Paragraphs>
  <Slides>17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Impact</vt:lpstr>
      <vt:lpstr>Výchozí návrh</vt:lpstr>
      <vt:lpstr>Snímek 1</vt:lpstr>
      <vt:lpstr>Snímek 2</vt:lpstr>
      <vt:lpstr>Co je to Biota</vt:lpstr>
      <vt:lpstr>Organismy a jejich životní prostředí</vt:lpstr>
      <vt:lpstr>Organismy a jejich životní prostředí</vt:lpstr>
      <vt:lpstr>Přírodní společenstva</vt:lpstr>
      <vt:lpstr>Přírodní krajiny</vt:lpstr>
      <vt:lpstr>Přírodní krajiny</vt:lpstr>
      <vt:lpstr>Biota u nás</vt:lpstr>
      <vt:lpstr>Biota u nás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Biota</dc:title>
  <dc:subject>Zeměpis 9</dc:subject>
  <dc:creator>Ing. Ladislav Novák</dc:creator>
  <cp:lastModifiedBy>expert</cp:lastModifiedBy>
  <cp:revision>15</cp:revision>
  <dcterms:created xsi:type="dcterms:W3CDTF">2010-09-07T16:44:12Z</dcterms:created>
  <dcterms:modified xsi:type="dcterms:W3CDTF">2012-03-21T07:32:27Z</dcterms:modified>
  <cp:category>Šablony</cp:category>
</cp:coreProperties>
</file>