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71" r:id="rId8"/>
    <p:sldId id="272" r:id="rId9"/>
    <p:sldId id="273" r:id="rId10"/>
    <p:sldId id="262" r:id="rId11"/>
    <p:sldId id="265" r:id="rId12"/>
    <p:sldId id="266" r:id="rId13"/>
    <p:sldId id="263" r:id="rId14"/>
    <p:sldId id="264" r:id="rId15"/>
    <p:sldId id="274" r:id="rId16"/>
    <p:sldId id="275" r:id="rId17"/>
    <p:sldId id="267" r:id="rId18"/>
    <p:sldId id="268" r:id="rId19"/>
    <p:sldId id="269" r:id="rId20"/>
    <p:sldId id="270" r:id="rId2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63" autoAdjust="0"/>
    <p:restoredTop sz="94660"/>
  </p:normalViewPr>
  <p:slideViewPr>
    <p:cSldViewPr>
      <p:cViewPr varScale="1">
        <p:scale>
          <a:sx n="70" d="100"/>
          <a:sy n="70" d="100"/>
        </p:scale>
        <p:origin x="-52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7.3.2013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7.3.2013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7.3.2013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7.3.2013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7.3.2013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7.3.2013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7.3.2013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7.3.2013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7.3.2013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7.3.2013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7.3.2013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pPr/>
              <a:t>7.3.2013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pisovatele.cz/jan-hus" TargetMode="Externa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historieweb.cz/husite-proti-prohnile-cirkvi" TargetMode="Externa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Relationship Id="rId6" Type="http://schemas.openxmlformats.org/officeDocument/2006/relationships/image" Target="../media/image5.jpeg"/><Relationship Id="rId5" Type="http://schemas.openxmlformats.org/officeDocument/2006/relationships/hyperlink" Target="http://infofilmy.cz/film-jan-hus-1954/" TargetMode="External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3.xml"/><Relationship Id="rId5" Type="http://schemas.openxmlformats.org/officeDocument/2006/relationships/image" Target="../media/image7.jpeg"/><Relationship Id="rId4" Type="http://schemas.openxmlformats.org/officeDocument/2006/relationships/hyperlink" Target="http://2apetras.webzdarma.cz/zikmund_lucembursky.htm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zpravy.idnes.cz/slovenske-duchovni-potrestali-za-kacirstvi-chteli-exkomunikovat-jana-pavla-ii-gcv-/zahranicni.aspx?c=A100114_144002_zahranicni_btw" TargetMode="Externa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4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ceskebudejovice.casd.cz/spor-o-univerzitu/" TargetMode="Externa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5.xml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Jan_Hus" TargetMode="External"/><Relationship Id="rId7" Type="http://schemas.openxmlformats.org/officeDocument/2006/relationships/image" Target="../media/image12.gif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6.xml"/><Relationship Id="rId6" Type="http://schemas.openxmlformats.org/officeDocument/2006/relationships/image" Target="../media/image11.jpeg"/><Relationship Id="rId5" Type="http://schemas.openxmlformats.org/officeDocument/2006/relationships/hyperlink" Target="http://www.oskole.sk/?id_cat=56&amp;clanok=6226" TargetMode="External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cr.ic.cz/index.php?clanek=kriz&amp;dir=husiti&amp;menu=husiti" TargetMode="Externa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7.xml"/><Relationship Id="rId4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hombre-sam.blogspot.cz/2011/11/prvni-prazska-defenestrace-co-nyni.html" TargetMode="Externa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8.xml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malotridka.ic.cz/pomucky/husite-a-husitske-valky-historicke-obrazky/" TargetMode="Externa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9.xml"/><Relationship Id="rId4" Type="http://schemas.openxmlformats.org/officeDocument/2006/relationships/image" Target="../media/image1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mikedenik.blog.cz/0805/bitva-na-vitkove-14-cervence-1420" TargetMode="Externa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0.xml"/><Relationship Id="rId4" Type="http://schemas.openxmlformats.org/officeDocument/2006/relationships/image" Target="../media/image1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vornost.com/2009/10/jednani-husitskych-cechu-na-koncilu-v-basileji-1433/" TargetMode="Externa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1.xml"/><Relationship Id="rId4" Type="http://schemas.openxmlformats.org/officeDocument/2006/relationships/image" Target="../media/image1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husitstvi.cz/g23.php" TargetMode="Externa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2.xml"/><Relationship Id="rId4" Type="http://schemas.openxmlformats.org/officeDocument/2006/relationships/image" Target="../media/image1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pizlik1.blog.cz/1107/den-upaleni-mistra-jana-husa" TargetMode="Externa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3.xml"/><Relationship Id="rId4" Type="http://schemas.openxmlformats.org/officeDocument/2006/relationships/image" Target="../media/image19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gif"/><Relationship Id="rId3" Type="http://schemas.openxmlformats.org/officeDocument/2006/relationships/hyperlink" Target="http://www.jcnews.cz/husitske-osobnosti/" TargetMode="External"/><Relationship Id="rId7" Type="http://schemas.openxmlformats.org/officeDocument/2006/relationships/hyperlink" Target="http://www.2zskolin.cz/panovnici/12/12c.htm" TargetMode="Externa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4.xml"/><Relationship Id="rId6" Type="http://schemas.openxmlformats.org/officeDocument/2006/relationships/image" Target="../media/image7.jpeg"/><Relationship Id="rId5" Type="http://schemas.openxmlformats.org/officeDocument/2006/relationships/hyperlink" Target="http://klapeto.blog.cz/0703/prehled-ceskych-panovniku-cesti-kralove" TargetMode="External"/><Relationship Id="rId4" Type="http://schemas.openxmlformats.org/officeDocument/2006/relationships/image" Target="../media/image2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odon.cz/malir-dila/Ludek-Marold-162/Bitva-u-Lipan-utok-panske-jizdy-1634" TargetMode="Externa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5.xml"/><Relationship Id="rId4" Type="http://schemas.openxmlformats.org/officeDocument/2006/relationships/image" Target="../media/image22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HUSITSTVÍ</a:t>
            </a:r>
            <a:endParaRPr lang="cs-CZ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r>
              <a:rPr lang="cs-CZ" dirty="0" smtClean="0"/>
              <a:t>Opakujeme dějepis na II. stupni</a:t>
            </a:r>
            <a:endParaRPr lang="cs-CZ" dirty="0"/>
          </a:p>
        </p:txBody>
      </p:sp>
      <p:pic>
        <p:nvPicPr>
          <p:cNvPr id="4" name="Obrázek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691640" y="3861048"/>
            <a:ext cx="5760720" cy="2600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1461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560"/>
    </mc:Choice>
    <mc:Fallback xmlns="">
      <p:transition spd="slow" advTm="656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ANOTACE</a:t>
            </a:r>
            <a:r>
              <a:rPr lang="cs-CZ" dirty="0" smtClean="0">
                <a:solidFill>
                  <a:schemeClr val="accent3"/>
                </a:solidFill>
              </a:rPr>
              <a:t>: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Název: Opakujeme dějepis na II. stupni</a:t>
            </a:r>
          </a:p>
          <a:p>
            <a:r>
              <a:rPr lang="cs-CZ" dirty="0"/>
              <a:t>Šablona: III/2</a:t>
            </a:r>
          </a:p>
          <a:p>
            <a:r>
              <a:rPr lang="cs-CZ" dirty="0"/>
              <a:t>Číslo</a:t>
            </a:r>
            <a:r>
              <a:rPr lang="cs-CZ" dirty="0" smtClean="0"/>
              <a:t>: 51</a:t>
            </a:r>
            <a:endParaRPr lang="cs-CZ" dirty="0"/>
          </a:p>
          <a:p>
            <a:r>
              <a:rPr lang="cs-CZ" dirty="0"/>
              <a:t>Autor: Mgr. Soňa Blažková</a:t>
            </a:r>
          </a:p>
          <a:p>
            <a:r>
              <a:rPr lang="cs-CZ" dirty="0"/>
              <a:t>ZŠ Choltice „ Učíme se pro život“</a:t>
            </a:r>
          </a:p>
          <a:p>
            <a:r>
              <a:rPr lang="cs-CZ" dirty="0"/>
              <a:t>Klíčová slova: </a:t>
            </a:r>
            <a:r>
              <a:rPr lang="cs-CZ" dirty="0" smtClean="0"/>
              <a:t>kacíř, interdikt, Jan Hus, Jan Žižka, Kutnohorský dekret, čtyři artikuly pražské, křížové výpravy, Basilej, Kostnice, Čáslavský sněm</a:t>
            </a:r>
            <a:endParaRPr lang="cs-CZ" dirty="0"/>
          </a:p>
          <a:p>
            <a:endParaRPr lang="cs-CZ" dirty="0" smtClean="0"/>
          </a:p>
          <a:p>
            <a:r>
              <a:rPr lang="cs-CZ" dirty="0" smtClean="0"/>
              <a:t>Třída:  dějepis 7                                Datum:  </a:t>
            </a:r>
            <a:r>
              <a:rPr lang="cs-CZ" dirty="0" smtClean="0"/>
              <a:t>7.3</a:t>
            </a:r>
            <a:r>
              <a:rPr lang="cs-CZ" dirty="0" smtClean="0"/>
              <a:t>. 2013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80373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893"/>
    </mc:Choice>
    <mc:Fallback xmlns="">
      <p:transition spd="slow" advTm="7893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METODICKÝ NÁVOD A OBSAH:</a:t>
            </a:r>
            <a:endParaRPr lang="cs-CZ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/>
              <a:t>Cíl: opakování období </a:t>
            </a:r>
            <a:r>
              <a:rPr lang="cs-CZ" dirty="0" smtClean="0"/>
              <a:t>husitství  </a:t>
            </a:r>
            <a:r>
              <a:rPr lang="cs-CZ" dirty="0"/>
              <a:t>formou krátkého </a:t>
            </a:r>
            <a:r>
              <a:rPr lang="cs-CZ" dirty="0" smtClean="0"/>
              <a:t>testu</a:t>
            </a:r>
          </a:p>
          <a:p>
            <a:r>
              <a:rPr lang="cs-CZ" dirty="0"/>
              <a:t>Každý žák si napíše </a:t>
            </a:r>
            <a:r>
              <a:rPr lang="cs-CZ"/>
              <a:t>čísla </a:t>
            </a:r>
            <a:r>
              <a:rPr lang="cs-CZ" smtClean="0"/>
              <a:t>1-15. </a:t>
            </a:r>
            <a:r>
              <a:rPr lang="cs-CZ" dirty="0"/>
              <a:t>Každé číslo na nový řádek. </a:t>
            </a:r>
          </a:p>
          <a:p>
            <a:pPr marL="0" indent="0">
              <a:buNone/>
            </a:pPr>
            <a:r>
              <a:rPr lang="cs-CZ" dirty="0"/>
              <a:t>    Po spuštění testu dopisuje jen písmeno odpovědi.</a:t>
            </a:r>
          </a:p>
          <a:p>
            <a:pPr marL="0" indent="0">
              <a:buNone/>
            </a:pPr>
            <a:endParaRPr lang="cs-CZ" dirty="0"/>
          </a:p>
          <a:p>
            <a:endParaRPr lang="cs-CZ" dirty="0" smtClean="0"/>
          </a:p>
          <a:p>
            <a:r>
              <a:rPr lang="cs-CZ" dirty="0" smtClean="0"/>
              <a:t>1-3 </a:t>
            </a:r>
            <a:r>
              <a:rPr lang="cs-CZ" dirty="0"/>
              <a:t>– úvodní stránky</a:t>
            </a:r>
          </a:p>
          <a:p>
            <a:r>
              <a:rPr lang="cs-CZ" dirty="0" smtClean="0"/>
              <a:t>4-18 </a:t>
            </a:r>
            <a:r>
              <a:rPr lang="cs-CZ" dirty="0"/>
              <a:t>– </a:t>
            </a:r>
            <a:r>
              <a:rPr lang="cs-CZ" dirty="0" smtClean="0"/>
              <a:t> </a:t>
            </a:r>
            <a:r>
              <a:rPr lang="cs-CZ" b="1" dirty="0" smtClean="0"/>
              <a:t>15</a:t>
            </a:r>
            <a:r>
              <a:rPr lang="cs-CZ" dirty="0" smtClean="0"/>
              <a:t>  otázek testu  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   Otázky jsou předem nastaveny na interval </a:t>
            </a:r>
            <a:r>
              <a:rPr lang="cs-CZ" dirty="0" smtClean="0"/>
              <a:t>25 ´´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   </a:t>
            </a:r>
            <a:r>
              <a:rPr lang="cs-CZ" dirty="0" smtClean="0"/>
              <a:t>Obrázky </a:t>
            </a:r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dirty="0"/>
              <a:t>ilustrují</a:t>
            </a:r>
            <a:r>
              <a:rPr lang="cs-CZ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dirty="0" smtClean="0"/>
              <a:t>zadanou </a:t>
            </a:r>
            <a:r>
              <a:rPr lang="cs-CZ" dirty="0"/>
              <a:t>otázku po 10´´</a:t>
            </a:r>
          </a:p>
          <a:p>
            <a:pPr marL="0" indent="0">
              <a:buNone/>
            </a:pPr>
            <a:endParaRPr lang="cs-CZ" dirty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cs-CZ" dirty="0" smtClean="0"/>
              <a:t>19 </a:t>
            </a:r>
            <a:r>
              <a:rPr lang="cs-CZ" dirty="0"/>
              <a:t>– výsledky a hodnocení testu</a:t>
            </a:r>
          </a:p>
          <a:p>
            <a:r>
              <a:rPr lang="cs-CZ" dirty="0" smtClean="0"/>
              <a:t>20 </a:t>
            </a:r>
            <a:r>
              <a:rPr lang="cs-CZ" dirty="0"/>
              <a:t>-  zdroje</a:t>
            </a:r>
          </a:p>
          <a:p>
            <a:pPr marL="0" indent="0">
              <a:buNone/>
            </a:pPr>
            <a:r>
              <a:rPr lang="cs-CZ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dirty="0"/>
              <a:t>Obrázky jsou vloženy s hypertextovým odkazem 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 smtClean="0"/>
              <a:t> Písemné prameny jsou citovány.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77535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2"/>
    </mc:Choice>
    <mc:Fallback xmlns="">
      <p:transition spd="slow" advTm="6002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1. Roku 1402 se  Jan Hus stává:</a:t>
            </a:r>
            <a:endParaRPr lang="cs-CZ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algn="ctr"/>
            <a:r>
              <a:rPr lang="cs-CZ" dirty="0" smtClean="0"/>
              <a:t>A) mistrem svobodných umění</a:t>
            </a:r>
          </a:p>
          <a:p>
            <a:pPr algn="ctr"/>
            <a:endParaRPr lang="cs-CZ" dirty="0"/>
          </a:p>
          <a:p>
            <a:r>
              <a:rPr lang="cs-CZ" dirty="0" smtClean="0"/>
              <a:t>B) kazatelem v kapli Betlémské</a:t>
            </a:r>
          </a:p>
          <a:p>
            <a:pPr algn="ctr"/>
            <a:endParaRPr lang="cs-CZ" dirty="0"/>
          </a:p>
          <a:p>
            <a:r>
              <a:rPr lang="cs-CZ" dirty="0" smtClean="0"/>
              <a:t>C) přišel studovat do Prahy</a:t>
            </a:r>
            <a:endParaRPr lang="cs-CZ" dirty="0"/>
          </a:p>
          <a:p>
            <a:pPr algn="ctr"/>
            <a:endParaRPr lang="cs-CZ" dirty="0"/>
          </a:p>
        </p:txBody>
      </p:sp>
      <p:pic>
        <p:nvPicPr>
          <p:cNvPr id="4" name="Zástupný symbol pro obsah 3">
            <a:hlinkClick r:id="rId3"/>
          </p:cNvPr>
          <p:cNvPicPr>
            <a:picLocks noGrp="1" noChangeAspect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2074688"/>
            <a:ext cx="2394595" cy="3591893"/>
          </a:xfr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70507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108"/>
    </mc:Choice>
    <mc:Fallback xmlns="">
      <p:transition spd="slow" advTm="261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2. Vysvětli stručně co je INTERDIKT </a:t>
            </a:r>
            <a:endParaRPr lang="cs-CZ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6" name="Zástupný symbol pro obsah 5">
            <a:hlinkClick r:id="rId3"/>
          </p:cNvPr>
          <p:cNvPicPr>
            <a:picLocks noGrp="1" noChangeAspect="1"/>
          </p:cNvPicPr>
          <p:nvPr>
            <p:ph sz="half"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2708920"/>
            <a:ext cx="3719618" cy="2808312"/>
          </a:xfrm>
        </p:spPr>
      </p:pic>
      <p:pic>
        <p:nvPicPr>
          <p:cNvPr id="4" name="Zástupný symbol pro obsah 3">
            <a:hlinkClick r:id="rId5"/>
          </p:cNvPr>
          <p:cNvPicPr>
            <a:picLocks noGrp="1" noChangeAspect="1"/>
          </p:cNvPicPr>
          <p:nvPr>
            <p:ph sz="half" idx="2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2728055"/>
            <a:ext cx="4038600" cy="2819528"/>
          </a:xfr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2601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795"/>
    </mc:Choice>
    <mc:Fallback xmlns="">
      <p:transition spd="slow" advTm="2579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3. Vyber správnou variantu</a:t>
            </a:r>
            <a:endParaRPr lang="cs-CZ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algn="ctr"/>
            <a:r>
              <a:rPr lang="cs-CZ" dirty="0" smtClean="0"/>
              <a:t>A) po Karlu IV. nastoupil </a:t>
            </a:r>
          </a:p>
          <a:p>
            <a:pPr algn="ctr"/>
            <a:r>
              <a:rPr lang="cs-CZ" dirty="0" smtClean="0"/>
              <a:t>Zikmund</a:t>
            </a:r>
          </a:p>
          <a:p>
            <a:pPr algn="ctr"/>
            <a:endParaRPr lang="cs-CZ" dirty="0"/>
          </a:p>
          <a:p>
            <a:r>
              <a:rPr lang="cs-CZ" dirty="0" smtClean="0"/>
              <a:t>B) po Václavu IV. nastoupil Zikmund</a:t>
            </a:r>
          </a:p>
          <a:p>
            <a:endParaRPr lang="cs-CZ" dirty="0"/>
          </a:p>
          <a:p>
            <a:r>
              <a:rPr lang="cs-CZ" dirty="0" smtClean="0"/>
              <a:t>C) po Václavu IV. nastoupil  Karel IV.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 smtClean="0">
              <a:sym typeface="Symbol"/>
            </a:endParaRPr>
          </a:p>
          <a:p>
            <a:endParaRPr lang="cs-CZ" dirty="0">
              <a:sym typeface="Symbol"/>
            </a:endParaRPr>
          </a:p>
          <a:p>
            <a:endParaRPr lang="cs-CZ" dirty="0" smtClean="0">
              <a:sym typeface="Symbol"/>
            </a:endParaRPr>
          </a:p>
          <a:p>
            <a:endParaRPr lang="cs-CZ" dirty="0">
              <a:sym typeface="Symbol"/>
            </a:endParaRPr>
          </a:p>
          <a:p>
            <a:endParaRPr lang="cs-CZ" dirty="0" smtClean="0">
              <a:sym typeface="Symbol"/>
            </a:endParaRPr>
          </a:p>
          <a:p>
            <a:endParaRPr lang="cs-CZ" dirty="0" smtClean="0">
              <a:sym typeface="Symbol"/>
            </a:endParaRPr>
          </a:p>
          <a:p>
            <a:r>
              <a:rPr lang="cs-CZ" dirty="0" smtClean="0">
                <a:sym typeface="Symbol"/>
              </a:rPr>
              <a:t>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1772816"/>
            <a:ext cx="2247760" cy="3179433"/>
          </a:xfrm>
          <a:prstGeom prst="rect">
            <a:avLst/>
          </a:prstGeom>
        </p:spPr>
      </p:pic>
      <p:pic>
        <p:nvPicPr>
          <p:cNvPr id="6" name="Obrázek 5">
            <a:hlinkClick r:id="rId4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1728" y="4077072"/>
            <a:ext cx="1885170" cy="252028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15710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185"/>
    </mc:Choice>
    <mc:Fallback xmlns="">
      <p:transition spd="slow" advTm="2618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4000" b="1" dirty="0" smtClean="0">
                <a:solidFill>
                  <a:schemeClr val="accent2">
                    <a:lumMod val="75000"/>
                  </a:schemeClr>
                </a:solidFill>
              </a:rPr>
              <a:t>4.   Jak se nazývá veřejné prohlášení   </a:t>
            </a:r>
            <a:br>
              <a:rPr lang="cs-CZ" sz="4000" b="1" dirty="0" smtClean="0">
                <a:solidFill>
                  <a:schemeClr val="accent2">
                    <a:lumMod val="75000"/>
                  </a:schemeClr>
                </a:solidFill>
              </a:rPr>
            </a:br>
            <a:r>
              <a:rPr lang="cs-CZ" sz="4000" b="1" dirty="0" smtClean="0">
                <a:solidFill>
                  <a:schemeClr val="accent2">
                    <a:lumMod val="75000"/>
                  </a:schemeClr>
                </a:solidFill>
              </a:rPr>
              <a:t> člověka </a:t>
            </a:r>
            <a:r>
              <a:rPr lang="cs-CZ" sz="4000" b="1" dirty="0" smtClean="0">
                <a:solidFill>
                  <a:schemeClr val="accent2">
                    <a:lumMod val="75000"/>
                  </a:schemeClr>
                </a:solidFill>
              </a:rPr>
              <a:t>vyloučeného </a:t>
            </a:r>
            <a:r>
              <a:rPr lang="cs-CZ" sz="4000" b="1" dirty="0" smtClean="0">
                <a:solidFill>
                  <a:schemeClr val="accent2">
                    <a:lumMod val="75000"/>
                  </a:schemeClr>
                </a:solidFill>
              </a:rPr>
              <a:t>z </a:t>
            </a:r>
            <a:r>
              <a:rPr lang="cs-CZ" sz="4000" b="1" dirty="0" smtClean="0">
                <a:solidFill>
                  <a:schemeClr val="accent2">
                    <a:lumMod val="75000"/>
                  </a:schemeClr>
                </a:solidFill>
              </a:rPr>
              <a:t>církve </a:t>
            </a:r>
            <a:r>
              <a:rPr lang="cs-CZ" sz="4000" b="1" dirty="0" smtClean="0">
                <a:solidFill>
                  <a:schemeClr val="accent2">
                    <a:lumMod val="75000"/>
                  </a:schemeClr>
                </a:solidFill>
              </a:rPr>
              <a:t>?</a:t>
            </a:r>
            <a:endParaRPr lang="cs-CZ" sz="40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sz="4000" dirty="0" smtClean="0"/>
              <a:t>A) interdikt</a:t>
            </a:r>
          </a:p>
          <a:p>
            <a:endParaRPr lang="cs-CZ" sz="4000" dirty="0"/>
          </a:p>
          <a:p>
            <a:r>
              <a:rPr lang="cs-CZ" sz="4000" dirty="0" smtClean="0"/>
              <a:t>B) koncil</a:t>
            </a:r>
          </a:p>
          <a:p>
            <a:endParaRPr lang="cs-CZ" sz="4000" dirty="0"/>
          </a:p>
          <a:p>
            <a:r>
              <a:rPr lang="cs-CZ" sz="4000" dirty="0" smtClean="0"/>
              <a:t>C) kacíř</a:t>
            </a:r>
            <a:endParaRPr lang="cs-CZ" sz="4000" dirty="0"/>
          </a:p>
        </p:txBody>
      </p:sp>
      <p:pic>
        <p:nvPicPr>
          <p:cNvPr id="5" name="Zástupný symbol pro obsah 4">
            <a:hlinkClick r:id="rId3"/>
          </p:cNvPr>
          <p:cNvPicPr>
            <a:picLocks noGrp="1" noChangeAspect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2698667"/>
            <a:ext cx="4038600" cy="2878303"/>
          </a:xfrm>
        </p:spPr>
      </p:pic>
      <p:cxnSp>
        <p:nvCxnSpPr>
          <p:cNvPr id="7" name="Přímá spojnice se šipkou 6"/>
          <p:cNvCxnSpPr/>
          <p:nvPr/>
        </p:nvCxnSpPr>
        <p:spPr>
          <a:xfrm>
            <a:off x="4499992" y="2623840"/>
            <a:ext cx="4320480" cy="3456384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 flipH="1">
            <a:off x="4283968" y="2636912"/>
            <a:ext cx="4392488" cy="3456384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456271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785"/>
    </mc:Choice>
    <mc:Fallback xmlns="">
      <p:transition spd="slow" advTm="2578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2800" b="1" dirty="0" smtClean="0">
                <a:solidFill>
                  <a:schemeClr val="accent2">
                    <a:lumMod val="75000"/>
                  </a:schemeClr>
                </a:solidFill>
              </a:rPr>
              <a:t>5. Roku 1409 byl vydán dokument upravující podíl hlasů na Karlově universitě ve prospěch Čechů.</a:t>
            </a:r>
            <a:endParaRPr lang="cs-CZ" sz="28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endParaRPr lang="cs-CZ" dirty="0" smtClean="0"/>
          </a:p>
          <a:p>
            <a:r>
              <a:rPr lang="cs-CZ" sz="3600" dirty="0" smtClean="0"/>
              <a:t>Byl to dekret</a:t>
            </a:r>
          </a:p>
          <a:p>
            <a:r>
              <a:rPr lang="cs-CZ" sz="3600" dirty="0" smtClean="0"/>
              <a:t>A) pražský</a:t>
            </a:r>
          </a:p>
          <a:p>
            <a:endParaRPr lang="cs-CZ" sz="3600" dirty="0"/>
          </a:p>
          <a:p>
            <a:r>
              <a:rPr lang="cs-CZ" sz="3600" dirty="0" smtClean="0"/>
              <a:t>B) universitní</a:t>
            </a:r>
          </a:p>
          <a:p>
            <a:endParaRPr lang="cs-CZ" sz="3600" dirty="0"/>
          </a:p>
          <a:p>
            <a:r>
              <a:rPr lang="cs-CZ" sz="3600" dirty="0" smtClean="0"/>
              <a:t>C) kutnohorský</a:t>
            </a:r>
            <a:endParaRPr lang="cs-CZ" sz="3600" dirty="0"/>
          </a:p>
        </p:txBody>
      </p:sp>
      <p:pic>
        <p:nvPicPr>
          <p:cNvPr id="5" name="Zástupný symbol pro obsah 4">
            <a:hlinkClick r:id="rId3"/>
          </p:cNvPr>
          <p:cNvPicPr>
            <a:picLocks noGrp="1" noChangeAspect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4994" y="1920875"/>
            <a:ext cx="3485012" cy="4433888"/>
          </a:xfr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36368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018"/>
    </mc:Choice>
    <mc:Fallback xmlns="">
      <p:transition spd="slow" advTm="2601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6. Kdo kázal v Kapli Betlémské?</a:t>
            </a:r>
            <a:endParaRPr lang="cs-CZ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cs-CZ" sz="2800" dirty="0" smtClean="0"/>
              <a:t>A)  Jan HUS</a:t>
            </a:r>
          </a:p>
          <a:p>
            <a:endParaRPr lang="cs-CZ" sz="2800" dirty="0"/>
          </a:p>
          <a:p>
            <a:endParaRPr lang="cs-CZ" sz="2800" dirty="0" smtClean="0"/>
          </a:p>
          <a:p>
            <a:endParaRPr lang="cs-CZ" sz="2800" dirty="0" smtClean="0"/>
          </a:p>
          <a:p>
            <a:r>
              <a:rPr lang="cs-CZ" sz="2800" dirty="0" smtClean="0"/>
              <a:t>B) Jan ŽELIVSKÝ</a:t>
            </a:r>
          </a:p>
          <a:p>
            <a:endParaRPr lang="cs-CZ" sz="2800" dirty="0"/>
          </a:p>
          <a:p>
            <a:endParaRPr lang="cs-CZ" sz="2800" dirty="0" smtClean="0"/>
          </a:p>
          <a:p>
            <a:endParaRPr lang="cs-CZ" sz="2800" dirty="0"/>
          </a:p>
          <a:p>
            <a:r>
              <a:rPr lang="cs-CZ" sz="2800" dirty="0" smtClean="0"/>
              <a:t>C) Jeroným PRAŽSKÝ</a:t>
            </a:r>
            <a:endParaRPr lang="cs-CZ" sz="2800" dirty="0"/>
          </a:p>
        </p:txBody>
      </p:sp>
      <p:pic>
        <p:nvPicPr>
          <p:cNvPr id="5" name="Zástupný symbol pro obsah 4">
            <a:hlinkClick r:id="rId3"/>
          </p:cNvPr>
          <p:cNvPicPr>
            <a:picLocks noGrp="1" noChangeAspect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2113039"/>
            <a:ext cx="1584176" cy="2318657"/>
          </a:xfrm>
        </p:spPr>
      </p:pic>
      <p:pic>
        <p:nvPicPr>
          <p:cNvPr id="6" name="Obrázek 5">
            <a:hlinkClick r:id="rId5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2780928"/>
            <a:ext cx="1800200" cy="2144461"/>
          </a:xfrm>
          <a:prstGeom prst="rect">
            <a:avLst/>
          </a:prstGeom>
        </p:spPr>
      </p:pic>
      <p:pic>
        <p:nvPicPr>
          <p:cNvPr id="7" name="Obrázek 6">
            <a:hlinkClick r:id="rId5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8696" y="4460495"/>
            <a:ext cx="1710680" cy="219614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47896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291"/>
    </mc:Choice>
    <mc:Fallback xmlns="">
      <p:transition spd="slow" advTm="262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7. Křižácké výpravy v době husitské </a:t>
            </a:r>
            <a:endParaRPr lang="cs-CZ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algn="ctr"/>
            <a:r>
              <a:rPr lang="cs-CZ" dirty="0" smtClean="0"/>
              <a:t>A) konali husité aby šířili husitství</a:t>
            </a:r>
          </a:p>
          <a:p>
            <a:pPr algn="ctr"/>
            <a:endParaRPr lang="cs-CZ" dirty="0"/>
          </a:p>
          <a:p>
            <a:pPr algn="ctr"/>
            <a:r>
              <a:rPr lang="cs-CZ" dirty="0" smtClean="0"/>
              <a:t>B) konali Táborité aby šířili své myšlenky</a:t>
            </a:r>
          </a:p>
          <a:p>
            <a:pPr algn="ctr"/>
            <a:endParaRPr lang="cs-CZ" dirty="0"/>
          </a:p>
          <a:p>
            <a:pPr algn="ctr"/>
            <a:r>
              <a:rPr lang="cs-CZ" dirty="0" smtClean="0"/>
              <a:t>C) byly pořádány proti husitskému hnutí</a:t>
            </a:r>
            <a:endParaRPr lang="cs-CZ" dirty="0"/>
          </a:p>
        </p:txBody>
      </p:sp>
      <p:pic>
        <p:nvPicPr>
          <p:cNvPr id="4" name="Zástupný symbol pro obsah 3">
            <a:hlinkClick r:id="rId3"/>
          </p:cNvPr>
          <p:cNvPicPr>
            <a:picLocks noGrp="1" noChangeAspect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2132856"/>
            <a:ext cx="2576316" cy="3600400"/>
          </a:xfr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32224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131"/>
    </mc:Choice>
    <mc:Fallback xmlns="">
      <p:transition spd="slow" advTm="2613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8. Pražskou defenestraci vedl Jan Želivský</a:t>
            </a:r>
            <a:endParaRPr lang="cs-CZ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sz="4000" dirty="0" smtClean="0"/>
              <a:t>A) roku 1409</a:t>
            </a:r>
          </a:p>
          <a:p>
            <a:endParaRPr lang="cs-CZ" sz="4000" dirty="0"/>
          </a:p>
          <a:p>
            <a:r>
              <a:rPr lang="cs-CZ" sz="4000" dirty="0" smtClean="0"/>
              <a:t>B) roku 1412</a:t>
            </a:r>
          </a:p>
          <a:p>
            <a:endParaRPr lang="cs-CZ" sz="4000" dirty="0"/>
          </a:p>
          <a:p>
            <a:r>
              <a:rPr lang="cs-CZ" sz="4000" dirty="0" smtClean="0"/>
              <a:t>C) roku 1419</a:t>
            </a:r>
            <a:endParaRPr lang="cs-CZ" sz="4000" dirty="0"/>
          </a:p>
        </p:txBody>
      </p:sp>
      <p:pic>
        <p:nvPicPr>
          <p:cNvPr id="7" name="Zástupný symbol pro obsah 6">
            <a:hlinkClick r:id="rId3"/>
          </p:cNvPr>
          <p:cNvPicPr>
            <a:picLocks noGrp="1" noChangeAspect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1700808"/>
            <a:ext cx="2882027" cy="4433888"/>
          </a:xfr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49256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318"/>
    </mc:Choice>
    <mc:Fallback xmlns="">
      <p:transition spd="slow" advTm="2531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9. 4 artikuly pražské byly vydány</a:t>
            </a:r>
            <a:endParaRPr lang="cs-CZ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A) na pražské defenestraci</a:t>
            </a:r>
          </a:p>
          <a:p>
            <a:endParaRPr lang="cs-CZ" dirty="0"/>
          </a:p>
          <a:p>
            <a:r>
              <a:rPr lang="cs-CZ" dirty="0" smtClean="0"/>
              <a:t>B) na Kostnickém koncilu</a:t>
            </a:r>
          </a:p>
          <a:p>
            <a:endParaRPr lang="cs-CZ" dirty="0"/>
          </a:p>
          <a:p>
            <a:r>
              <a:rPr lang="cs-CZ" dirty="0" smtClean="0"/>
              <a:t>C) na Čáslavském sněmu</a:t>
            </a:r>
            <a:endParaRPr lang="cs-CZ" dirty="0"/>
          </a:p>
        </p:txBody>
      </p:sp>
      <p:pic>
        <p:nvPicPr>
          <p:cNvPr id="4" name="Zástupný symbol pro obsah 3">
            <a:hlinkClick r:id="rId3"/>
          </p:cNvPr>
          <p:cNvPicPr>
            <a:picLocks noGrp="1" noChangeAspect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2420888"/>
            <a:ext cx="4038600" cy="2556433"/>
          </a:xfr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16050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307"/>
    </mc:Choice>
    <mc:Fallback xmlns="">
      <p:transition spd="slow" advTm="263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10. Vyber bitvu, kterou nevedl </a:t>
            </a:r>
            <a:b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</a:br>
            <a:r>
              <a:rPr lang="cs-CZ" b="1" smtClean="0">
                <a:solidFill>
                  <a:schemeClr val="accent2">
                    <a:lumMod val="75000"/>
                  </a:schemeClr>
                </a:solidFill>
              </a:rPr>
              <a:t>       </a:t>
            </a:r>
            <a:r>
              <a:rPr lang="cs-CZ" b="1" smtClean="0">
                <a:solidFill>
                  <a:schemeClr val="accent2">
                    <a:lumMod val="75000"/>
                  </a:schemeClr>
                </a:solidFill>
              </a:rPr>
              <a:t>Prokop Holý:</a:t>
            </a:r>
            <a:endParaRPr lang="cs-CZ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A) u Vyšehradu</a:t>
            </a:r>
          </a:p>
          <a:p>
            <a:pPr algn="ctr"/>
            <a:endParaRPr lang="cs-CZ" sz="3200" dirty="0" smtClean="0"/>
          </a:p>
          <a:p>
            <a:pPr marL="0" indent="0" algn="ctr">
              <a:buNone/>
            </a:pPr>
            <a:endParaRPr lang="cs-CZ" sz="3200" dirty="0"/>
          </a:p>
          <a:p>
            <a:r>
              <a:rPr lang="cs-CZ" sz="3200" dirty="0" smtClean="0"/>
              <a:t>B) u Tachova</a:t>
            </a:r>
          </a:p>
          <a:p>
            <a:pPr marL="0" indent="0">
              <a:buNone/>
            </a:pPr>
            <a:endParaRPr lang="cs-CZ" sz="3200" dirty="0" smtClean="0"/>
          </a:p>
          <a:p>
            <a:endParaRPr lang="cs-CZ" sz="3200" dirty="0"/>
          </a:p>
          <a:p>
            <a:r>
              <a:rPr lang="cs-CZ" sz="3200" dirty="0" smtClean="0"/>
              <a:t>C) u Domažlic</a:t>
            </a:r>
            <a:endParaRPr lang="cs-CZ" sz="3200" dirty="0"/>
          </a:p>
        </p:txBody>
      </p:sp>
      <p:pic>
        <p:nvPicPr>
          <p:cNvPr id="4" name="Zástupný symbol pro obsah 3">
            <a:hlinkClick r:id="rId3"/>
          </p:cNvPr>
          <p:cNvPicPr>
            <a:picLocks noGrp="1" noChangeAspect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2695462"/>
            <a:ext cx="4038600" cy="2884714"/>
          </a:xfr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05250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904"/>
    </mc:Choice>
    <mc:Fallback xmlns="">
      <p:transition spd="slow" advTm="259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11. Kde se konal Koncil, který přijal Kompaktáta ?</a:t>
            </a:r>
            <a:endParaRPr lang="cs-CZ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endParaRPr lang="cs-CZ" sz="3600" dirty="0" smtClean="0"/>
          </a:p>
          <a:p>
            <a:r>
              <a:rPr lang="cs-CZ" sz="3600" dirty="0" smtClean="0"/>
              <a:t>A) v Bazileji</a:t>
            </a:r>
          </a:p>
          <a:p>
            <a:endParaRPr lang="cs-CZ" sz="3600" dirty="0"/>
          </a:p>
          <a:p>
            <a:r>
              <a:rPr lang="cs-CZ" sz="3600" dirty="0" smtClean="0"/>
              <a:t>B) u Domažlic</a:t>
            </a:r>
          </a:p>
          <a:p>
            <a:endParaRPr lang="cs-CZ" sz="3600" dirty="0"/>
          </a:p>
          <a:p>
            <a:r>
              <a:rPr lang="cs-CZ" sz="3600" dirty="0" smtClean="0"/>
              <a:t>C) u Lipan</a:t>
            </a:r>
            <a:endParaRPr lang="cs-CZ" sz="3600" dirty="0"/>
          </a:p>
        </p:txBody>
      </p:sp>
      <p:pic>
        <p:nvPicPr>
          <p:cNvPr id="4" name="Zástupný symbol pro obsah 3">
            <a:hlinkClick r:id="rId3"/>
          </p:cNvPr>
          <p:cNvPicPr>
            <a:picLocks noGrp="1" noChangeAspect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912" y="2492896"/>
            <a:ext cx="4927937" cy="3274894"/>
          </a:xfr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94245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183"/>
    </mc:Choice>
    <mc:Fallback xmlns="">
      <p:transition spd="slow" advTm="261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600" b="1" dirty="0" smtClean="0">
                <a:solidFill>
                  <a:schemeClr val="accent2">
                    <a:lumMod val="75000"/>
                  </a:schemeClr>
                </a:solidFill>
              </a:rPr>
              <a:t>12. Který den slavíme jako státní svátek-   </a:t>
            </a:r>
            <a:br>
              <a:rPr lang="cs-CZ" sz="3600" b="1" dirty="0" smtClean="0">
                <a:solidFill>
                  <a:schemeClr val="accent2">
                    <a:lumMod val="75000"/>
                  </a:schemeClr>
                </a:solidFill>
              </a:rPr>
            </a:br>
            <a:r>
              <a:rPr lang="cs-CZ" sz="3600" b="1" dirty="0" smtClean="0">
                <a:solidFill>
                  <a:schemeClr val="accent2">
                    <a:lumMod val="75000"/>
                  </a:schemeClr>
                </a:solidFill>
              </a:rPr>
              <a:t>       vzpomínku na upálení Jana Husa?</a:t>
            </a:r>
            <a:endParaRPr lang="cs-CZ" sz="36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sz="4000" dirty="0" smtClean="0"/>
              <a:t>A)  9. května</a:t>
            </a:r>
          </a:p>
          <a:p>
            <a:endParaRPr lang="cs-CZ" sz="4000" dirty="0"/>
          </a:p>
          <a:p>
            <a:r>
              <a:rPr lang="cs-CZ" sz="4000" dirty="0" smtClean="0"/>
              <a:t>B)  6. července</a:t>
            </a:r>
          </a:p>
          <a:p>
            <a:endParaRPr lang="cs-CZ" sz="4000" dirty="0"/>
          </a:p>
          <a:p>
            <a:r>
              <a:rPr lang="cs-CZ" sz="4000" dirty="0" smtClean="0"/>
              <a:t>C)  28. října</a:t>
            </a:r>
            <a:endParaRPr lang="cs-CZ" sz="4000" dirty="0"/>
          </a:p>
        </p:txBody>
      </p:sp>
      <p:pic>
        <p:nvPicPr>
          <p:cNvPr id="5" name="Zástupný symbol pro obsah 4">
            <a:hlinkClick r:id="rId3"/>
          </p:cNvPr>
          <p:cNvPicPr>
            <a:picLocks noGrp="1" noChangeAspect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3969" y="1920875"/>
            <a:ext cx="3167062" cy="4433888"/>
          </a:xfr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46773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691"/>
    </mc:Choice>
    <mc:Fallback xmlns="">
      <p:transition spd="slow" advTm="256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13. Kde byl upálen Jan Hus</a:t>
            </a:r>
            <a:endParaRPr lang="cs-CZ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sz="4000" dirty="0" smtClean="0"/>
              <a:t>A) v Husinci</a:t>
            </a:r>
          </a:p>
          <a:p>
            <a:endParaRPr lang="cs-CZ" sz="4000" dirty="0"/>
          </a:p>
          <a:p>
            <a:r>
              <a:rPr lang="cs-CZ" sz="4000" dirty="0" smtClean="0"/>
              <a:t>B) v Basileji</a:t>
            </a:r>
          </a:p>
          <a:p>
            <a:endParaRPr lang="cs-CZ" sz="4000" dirty="0"/>
          </a:p>
          <a:p>
            <a:r>
              <a:rPr lang="cs-CZ" sz="4000" dirty="0" smtClean="0"/>
              <a:t>C) v Kostnici</a:t>
            </a:r>
            <a:endParaRPr lang="cs-CZ" sz="4000" dirty="0"/>
          </a:p>
        </p:txBody>
      </p:sp>
      <p:pic>
        <p:nvPicPr>
          <p:cNvPr id="5" name="Zástupný symbol pro obsah 4">
            <a:hlinkClick r:id="rId3"/>
          </p:cNvPr>
          <p:cNvPicPr>
            <a:picLocks noGrp="1" noChangeAspect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936" y="2132856"/>
            <a:ext cx="4320479" cy="3240360"/>
          </a:xfr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29610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314"/>
    </mc:Choice>
    <mc:Fallback xmlns="">
      <p:transition spd="slow" advTm="2531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14. Roku 1424 umírá</a:t>
            </a:r>
            <a:endParaRPr lang="cs-CZ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sz="4000" dirty="0" smtClean="0"/>
              <a:t>A) Jan Žižka</a:t>
            </a:r>
          </a:p>
          <a:p>
            <a:endParaRPr lang="cs-CZ" sz="4000" dirty="0"/>
          </a:p>
          <a:p>
            <a:r>
              <a:rPr lang="cs-CZ" sz="4000" dirty="0" smtClean="0"/>
              <a:t>B) Zikmund</a:t>
            </a:r>
          </a:p>
          <a:p>
            <a:endParaRPr lang="cs-CZ" sz="4000" dirty="0"/>
          </a:p>
          <a:p>
            <a:r>
              <a:rPr lang="cs-CZ" sz="4000" dirty="0" smtClean="0"/>
              <a:t>C) Václav IV.</a:t>
            </a:r>
            <a:endParaRPr lang="cs-CZ" sz="4000" dirty="0"/>
          </a:p>
        </p:txBody>
      </p:sp>
      <p:pic>
        <p:nvPicPr>
          <p:cNvPr id="4" name="Zástupný symbol pro obsah 3">
            <a:hlinkClick r:id="rId3"/>
          </p:cNvPr>
          <p:cNvPicPr>
            <a:picLocks noGrp="1" noChangeAspect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1941496"/>
            <a:ext cx="1448168" cy="2232248"/>
          </a:xfrm>
        </p:spPr>
      </p:pic>
      <p:pic>
        <p:nvPicPr>
          <p:cNvPr id="6" name="Obrázek 5">
            <a:hlinkClick r:id="rId5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248" y="3220839"/>
            <a:ext cx="1451188" cy="1940091"/>
          </a:xfrm>
          <a:prstGeom prst="rect">
            <a:avLst/>
          </a:prstGeom>
        </p:spPr>
      </p:pic>
      <p:pic>
        <p:nvPicPr>
          <p:cNvPr id="7" name="Obrázek 6">
            <a:hlinkClick r:id="rId7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96" y="4190885"/>
            <a:ext cx="1912434" cy="246122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79921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364"/>
    </mc:Choice>
    <mc:Fallback xmlns="">
      <p:transition spd="slow" advTm="2636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15. Poslední bitva husitů byla</a:t>
            </a:r>
            <a:endParaRPr lang="cs-CZ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A) u Bazileje </a:t>
            </a:r>
          </a:p>
          <a:p>
            <a:endParaRPr lang="cs-CZ" sz="3600" dirty="0" smtClean="0"/>
          </a:p>
          <a:p>
            <a:r>
              <a:rPr lang="cs-CZ" sz="3600" dirty="0" smtClean="0"/>
              <a:t>B) u Domažlic</a:t>
            </a:r>
          </a:p>
          <a:p>
            <a:endParaRPr lang="cs-CZ" sz="3600" dirty="0"/>
          </a:p>
          <a:p>
            <a:r>
              <a:rPr lang="cs-CZ" sz="3600" dirty="0"/>
              <a:t>C</a:t>
            </a:r>
            <a:r>
              <a:rPr lang="cs-CZ" sz="3600" dirty="0" smtClean="0"/>
              <a:t>) u Lipan</a:t>
            </a:r>
            <a:endParaRPr lang="cs-CZ" sz="3600" dirty="0"/>
          </a:p>
        </p:txBody>
      </p:sp>
      <p:pic>
        <p:nvPicPr>
          <p:cNvPr id="4" name="Zástupný symbol pro obsah 3">
            <a:hlinkClick r:id="rId3"/>
          </p:cNvPr>
          <p:cNvPicPr>
            <a:picLocks noGrp="1" noChangeAspect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904" y="2291772"/>
            <a:ext cx="4978896" cy="3105585"/>
          </a:xfr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00431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642"/>
    </mc:Choice>
    <mc:Fallback xmlns="">
      <p:transition spd="slow" advTm="2664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Výsledky</a:t>
            </a:r>
            <a:r>
              <a:rPr lang="cs-CZ" b="1" dirty="0" smtClean="0">
                <a:solidFill>
                  <a:srgbClr val="FFC000"/>
                </a:solidFill>
              </a:rPr>
              <a:t>:              </a:t>
            </a: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Hodnocení</a:t>
            </a:r>
            <a:r>
              <a:rPr lang="cs-CZ" b="1" dirty="0" smtClean="0">
                <a:solidFill>
                  <a:srgbClr val="FFC000"/>
                </a:solidFill>
              </a:rPr>
              <a:t>:</a:t>
            </a:r>
            <a:endParaRPr lang="cs-CZ" b="1" dirty="0">
              <a:solidFill>
                <a:srgbClr val="FFC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1-   </a:t>
            </a:r>
            <a:r>
              <a:rPr lang="cs-CZ" dirty="0" smtClean="0"/>
              <a:t>B</a:t>
            </a:r>
            <a:endParaRPr lang="cs-CZ" dirty="0" smtClean="0"/>
          </a:p>
          <a:p>
            <a:r>
              <a:rPr lang="cs-CZ" dirty="0" smtClean="0"/>
              <a:t>2- </a:t>
            </a:r>
            <a:r>
              <a:rPr lang="cs-CZ" sz="2000" dirty="0" smtClean="0"/>
              <a:t>zákaz církevních bohoslužeb</a:t>
            </a:r>
          </a:p>
          <a:p>
            <a:r>
              <a:rPr lang="cs-CZ" dirty="0" smtClean="0"/>
              <a:t>3 – B          11 – A </a:t>
            </a:r>
          </a:p>
          <a:p>
            <a:r>
              <a:rPr lang="cs-CZ" dirty="0" smtClean="0"/>
              <a:t>4 – C          12 – B </a:t>
            </a:r>
          </a:p>
          <a:p>
            <a:r>
              <a:rPr lang="cs-CZ" dirty="0" smtClean="0"/>
              <a:t>5 – C          13 – C </a:t>
            </a:r>
          </a:p>
          <a:p>
            <a:r>
              <a:rPr lang="cs-CZ" dirty="0" smtClean="0"/>
              <a:t>6 – A          14 – A </a:t>
            </a:r>
          </a:p>
          <a:p>
            <a:r>
              <a:rPr lang="cs-CZ" dirty="0" smtClean="0"/>
              <a:t>7 – C          15 – C </a:t>
            </a:r>
          </a:p>
          <a:p>
            <a:r>
              <a:rPr lang="cs-CZ" dirty="0" smtClean="0"/>
              <a:t>8 – C  </a:t>
            </a:r>
          </a:p>
          <a:p>
            <a:r>
              <a:rPr lang="cs-CZ" dirty="0" smtClean="0"/>
              <a:t>9 – C </a:t>
            </a:r>
          </a:p>
          <a:p>
            <a:r>
              <a:rPr lang="cs-CZ" dirty="0" smtClean="0"/>
              <a:t>10 – A 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15 – 14   bodů       1</a:t>
            </a:r>
          </a:p>
          <a:p>
            <a:r>
              <a:rPr lang="cs-CZ" dirty="0" smtClean="0"/>
              <a:t>13 – 11    bodů       2</a:t>
            </a:r>
          </a:p>
          <a:p>
            <a:r>
              <a:rPr lang="cs-CZ" dirty="0" smtClean="0"/>
              <a:t>10 – 7    bodů       3</a:t>
            </a:r>
          </a:p>
          <a:p>
            <a:r>
              <a:rPr lang="cs-CZ" dirty="0" smtClean="0"/>
              <a:t>6 – 4     body       4       </a:t>
            </a:r>
          </a:p>
          <a:p>
            <a:r>
              <a:rPr lang="cs-CZ" dirty="0" smtClean="0"/>
              <a:t>3 – 0     bodů       5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76384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92"/>
    </mc:Choice>
    <mc:Fallback xmlns="">
      <p:transition spd="slow" advTm="692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ZDROJE</a:t>
            </a:r>
            <a:r>
              <a:rPr lang="cs-CZ" dirty="0" smtClean="0">
                <a:solidFill>
                  <a:schemeClr val="accent3"/>
                </a:solidFill>
              </a:rPr>
              <a:t>:</a:t>
            </a:r>
            <a:endParaRPr lang="cs-CZ" dirty="0">
              <a:solidFill>
                <a:schemeClr val="accent3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b="1" u="sng" dirty="0" smtClean="0"/>
              <a:t>Obrázky</a:t>
            </a:r>
            <a:r>
              <a:rPr lang="cs-CZ" dirty="0" smtClean="0"/>
              <a:t> jsou kopírovány z prohlížeče Google obrázky a    </a:t>
            </a:r>
          </a:p>
          <a:p>
            <a:pPr marL="0" indent="0">
              <a:buNone/>
            </a:pPr>
            <a:r>
              <a:rPr lang="cs-CZ" dirty="0" smtClean="0"/>
              <a:t>                     mají vložen </a:t>
            </a:r>
            <a:r>
              <a:rPr lang="cs-CZ" b="1" dirty="0" smtClean="0"/>
              <a:t>hypertextový odkaz   </a:t>
            </a:r>
            <a:r>
              <a:rPr lang="cs-CZ" dirty="0" smtClean="0"/>
              <a:t>dne : </a:t>
            </a:r>
            <a:r>
              <a:rPr lang="cs-CZ" dirty="0" smtClean="0"/>
              <a:t>7.3</a:t>
            </a:r>
            <a:r>
              <a:rPr lang="cs-CZ" dirty="0" smtClean="0"/>
              <a:t>.  2013</a:t>
            </a:r>
          </a:p>
          <a:p>
            <a:pPr marL="0" indent="0">
              <a:buNone/>
            </a:pPr>
            <a:r>
              <a:rPr lang="cs-CZ" dirty="0" smtClean="0"/>
              <a:t>                                       (klikni na obrázek </a:t>
            </a:r>
            <a:r>
              <a:rPr lang="cs-CZ" dirty="0" err="1" smtClean="0"/>
              <a:t>Ptl</a:t>
            </a:r>
            <a:r>
              <a:rPr lang="cs-CZ" dirty="0" smtClean="0"/>
              <a:t> M)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b="1" u="sng" dirty="0" smtClean="0"/>
              <a:t>Písemné prameny:</a:t>
            </a:r>
          </a:p>
          <a:p>
            <a:r>
              <a:rPr lang="cs-CZ" dirty="0" smtClean="0"/>
              <a:t>VYKOUPIL</a:t>
            </a:r>
            <a:r>
              <a:rPr lang="cs-CZ" dirty="0"/>
              <a:t>, Libor, Robert ANTONÍN a Marie FEJFUŠOVÁ. </a:t>
            </a:r>
            <a:r>
              <a:rPr lang="cs-CZ" i="1" dirty="0"/>
              <a:t>Dějepis pro 7.ročník: vzdělávací oblast Člověk a společnost</a:t>
            </a:r>
            <a:r>
              <a:rPr lang="cs-CZ" dirty="0"/>
              <a:t>. 1. vyd. Brno: Nová škola, 2008, 136 s. Duhová řada. ISBN 978-80-7289-089-7. </a:t>
            </a:r>
            <a:endParaRPr lang="cs-CZ" dirty="0" smtClean="0"/>
          </a:p>
          <a:p>
            <a:r>
              <a:rPr lang="cs-CZ" dirty="0"/>
              <a:t>MANDELOVÁ, Helena, Eliška KUNSTOVÁ a Ilona PAŘÍZKOVÁ. </a:t>
            </a:r>
            <a:r>
              <a:rPr lang="cs-CZ" i="1" dirty="0"/>
              <a:t>Dějiny středověku a počátků novověku</a:t>
            </a:r>
            <a:r>
              <a:rPr lang="cs-CZ" dirty="0"/>
              <a:t>. Vyd. 1. Ilustrace Jan Tichý. Liberec: Dialog, 2002, 179 s. ISBN 80-862-1882-1. </a:t>
            </a:r>
          </a:p>
        </p:txBody>
      </p:sp>
    </p:spTree>
    <p:extLst>
      <p:ext uri="{BB962C8B-B14F-4D97-AF65-F5344CB8AC3E}">
        <p14:creationId xmlns:p14="http://schemas.microsoft.com/office/powerpoint/2010/main" val="4173599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74"/>
    </mc:Choice>
    <mc:Fallback xmlns="">
      <p:transition spd="slow" advTm="874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5|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7|3.5|2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6|2.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8|3.2|3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3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5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8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4|3.4|3.2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7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Papí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346</TotalTime>
  <Words>659</Words>
  <Application>Microsoft Office PowerPoint</Application>
  <PresentationFormat>Předvádění na obrazovce (4:3)</PresentationFormat>
  <Paragraphs>155</Paragraphs>
  <Slides>20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1" baseType="lpstr">
      <vt:lpstr>Tok</vt:lpstr>
      <vt:lpstr>HUSITSTVÍ</vt:lpstr>
      <vt:lpstr>ANOTACE:</vt:lpstr>
      <vt:lpstr>METODICKÝ NÁVOD A OBSAH:</vt:lpstr>
      <vt:lpstr>1. Roku 1402 se  Jan Hus stává:</vt:lpstr>
      <vt:lpstr>2. Vysvětli stručně co je INTERDIKT </vt:lpstr>
      <vt:lpstr>3. Vyber správnou variantu</vt:lpstr>
      <vt:lpstr>4.   Jak se nazývá veřejné prohlášení     člověka vyloučeného z církve ?</vt:lpstr>
      <vt:lpstr>5. Roku 1409 byl vydán dokument upravující podíl hlasů na Karlově universitě ve prospěch Čechů.</vt:lpstr>
      <vt:lpstr>6. Kdo kázal v Kapli Betlémské?</vt:lpstr>
      <vt:lpstr>7. Křižácké výpravy v době husitské </vt:lpstr>
      <vt:lpstr>8. Pražskou defenestraci vedl Jan Želivský</vt:lpstr>
      <vt:lpstr>9. 4 artikuly pražské byly vydány</vt:lpstr>
      <vt:lpstr>10. Vyber bitvu, kterou nevedl         Prokop Holý:</vt:lpstr>
      <vt:lpstr>11. Kde se konal Koncil, který přijal Kompaktáta ?</vt:lpstr>
      <vt:lpstr>12. Který den slavíme jako státní svátek-           vzpomínku na upálení Jana Husa?</vt:lpstr>
      <vt:lpstr>13. Kde byl upálen Jan Hus</vt:lpstr>
      <vt:lpstr>14. Roku 1424 umírá</vt:lpstr>
      <vt:lpstr>15. Poslední bitva husitů byla</vt:lpstr>
      <vt:lpstr>Výsledky:              Hodnocení:</vt:lpstr>
      <vt:lpstr>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HUSITSTVÍ</dc:title>
  <cp:lastModifiedBy>Soňa Blažková</cp:lastModifiedBy>
  <cp:revision>27</cp:revision>
  <dcterms:modified xsi:type="dcterms:W3CDTF">2013-03-07T07:23:14Z</dcterms:modified>
</cp:coreProperties>
</file>