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7" r:id="rId5"/>
    <p:sldId id="276" r:id="rId6"/>
    <p:sldId id="259" r:id="rId7"/>
    <p:sldId id="260" r:id="rId8"/>
    <p:sldId id="273" r:id="rId9"/>
    <p:sldId id="261" r:id="rId10"/>
    <p:sldId id="274" r:id="rId11"/>
    <p:sldId id="271" r:id="rId12"/>
    <p:sldId id="275" r:id="rId13"/>
    <p:sldId id="272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897" autoAdjust="0"/>
    <p:restoredTop sz="94660"/>
  </p:normalViewPr>
  <p:slideViewPr>
    <p:cSldViewPr>
      <p:cViewPr varScale="1">
        <p:scale>
          <a:sx n="75" d="100"/>
          <a:sy n="75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specialy/nejvetsicech/historie_11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abicko.avcr.cz/2008/3/04/4-gallery.html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pancelcino.webnode.cz/vla-dejepis/revoluce-1848-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kunratice.cz/ucitele/predmety/dejepis/dejepis-8-rocnik/revolucni-rok-1848-v-habsburske-monarchii-1419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orlova.cz/2012/10/08/petice-proti-tezbe-uhli-v-orlove-ma-231-elektronickych-podpisu-chybi-organizace-a-peticni-vybor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derni-dejiny.cz/clanek/slovanstvi-a-panslavismus-v-19-a-20-stoleti-odlisnosti-ceske-a-ruske-podoby/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Austroslavismus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http://dinosauri-bakov.blog.cz/galerie/panovnici-ceskych-zemi/obrazek/40757960" TargetMode="External"/><Relationship Id="rId7" Type="http://schemas.openxmlformats.org/officeDocument/2006/relationships/hyperlink" Target="http://cs.wikipedia.org/wiki/Franti%C5%A1ek_I._%C5%A0t%C4%9Bp%C3%A1n_Lotrinsk%C3%BD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1.jpg"/><Relationship Id="rId5" Type="http://schemas.openxmlformats.org/officeDocument/2006/relationships/hyperlink" Target="http://www.praha.st/informace-o-praze/cze/ceska-historie/dulezite-ceske-osobnosti/frantisek-josef-i-.php" TargetMode="Externa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hyperlink" Target="http://commons.wikimedia.org/wiki/File:Windischgr%C3%A4tz,_Alfred_I._F%C3%BCrst_von.jpg" TargetMode="External"/><Relationship Id="rId7" Type="http://schemas.openxmlformats.org/officeDocument/2006/relationships/hyperlink" Target="http://cs.wikisource.org/wiki/Autor:Josef_V%C3%A1clav_Fri%C4%8D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4.jpg"/><Relationship Id="rId5" Type="http://schemas.openxmlformats.org/officeDocument/2006/relationships/hyperlink" Target="http://gatesofvienna.blogspot.cz/2009/03/bring-back-metternich.html" TargetMode="Externa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imonak.eu/index.php?stranka=pages/h_k/5_11.htm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Rok   1848   u   nás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Opakujeme dějepis na II. stupni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1640" y="3789040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8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08"/>
    </mc:Choice>
    <mc:Fallback>
      <p:transition spd="slow" advTm="44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Rok 1848 u nás - TESTÍK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Název : Opakujeme dějepis na II. stupni</a:t>
            </a:r>
          </a:p>
          <a:p>
            <a:r>
              <a:rPr lang="cs-CZ" dirty="0"/>
              <a:t>Šablona: III/2</a:t>
            </a:r>
          </a:p>
          <a:p>
            <a:r>
              <a:rPr lang="cs-CZ" dirty="0"/>
              <a:t>Číslo: </a:t>
            </a:r>
            <a:r>
              <a:rPr lang="cs-CZ" dirty="0" smtClean="0"/>
              <a:t>52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Škola: ZŠ Choltice  „Učíme 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František Josef I, J.V. Frič, petice, austroslavismus, poddanství, gen. </a:t>
            </a:r>
            <a:r>
              <a:rPr lang="cs-CZ" dirty="0" err="1" smtClean="0"/>
              <a:t>Windischgrätze</a:t>
            </a:r>
            <a:r>
              <a:rPr lang="cs-CZ" dirty="0" smtClean="0"/>
              <a:t>, Svatováclavské lázně, Slovanský sjezd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Třída: dějepis 8                                    Datum: </a:t>
            </a:r>
            <a:r>
              <a:rPr lang="cs-CZ" dirty="0" smtClean="0"/>
              <a:t>7.3.  2013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816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0"/>
    </mc:Choice>
    <mc:Fallback>
      <p:transition spd="slow" advTm="247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Metodický návod  a   obsah 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Každý žák si napíše na papír čísla 1-10 pod sebe, každé číslo na nový řádek. Po spuštění testu dopisuje pouze písmeno odpovědi.</a:t>
            </a:r>
          </a:p>
          <a:p>
            <a:endParaRPr lang="cs-CZ" dirty="0"/>
          </a:p>
          <a:p>
            <a:r>
              <a:rPr lang="cs-CZ" dirty="0"/>
              <a:t>List 1- 3         úvodní</a:t>
            </a:r>
          </a:p>
          <a:p>
            <a:r>
              <a:rPr lang="cs-CZ" dirty="0"/>
              <a:t>List 4 – 13      10 otázek je načasováno na </a:t>
            </a:r>
            <a:r>
              <a:rPr lang="cs-CZ" dirty="0" smtClean="0"/>
              <a:t>25´´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Každou otázku po 10´´ doplní obrázek.</a:t>
            </a:r>
          </a:p>
          <a:p>
            <a:r>
              <a:rPr lang="cs-CZ" dirty="0"/>
              <a:t>List 14 – výsledky </a:t>
            </a:r>
            <a:r>
              <a:rPr lang="cs-CZ" dirty="0" err="1"/>
              <a:t>testíku</a:t>
            </a:r>
            <a:r>
              <a:rPr lang="cs-CZ" dirty="0"/>
              <a:t> a hodnocení</a:t>
            </a:r>
          </a:p>
          <a:p>
            <a:r>
              <a:rPr lang="cs-CZ" dirty="0"/>
              <a:t>List 15 – zdroje </a:t>
            </a:r>
          </a:p>
          <a:p>
            <a:pPr marL="0" indent="0">
              <a:buNone/>
            </a:pPr>
            <a:r>
              <a:rPr lang="cs-CZ" dirty="0"/>
              <a:t>                 -obrázky jsou doplněny  hypertextovým odkazem </a:t>
            </a:r>
          </a:p>
          <a:p>
            <a:pPr marL="0" indent="0">
              <a:buNone/>
            </a:pPr>
            <a:r>
              <a:rPr lang="cs-CZ" dirty="0"/>
              <a:t>                 -písemné zdroje jsou citovány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9770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5"/>
    </mc:Choice>
    <mc:Fallback>
      <p:transition spd="slow" advTm="312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1. Po napoleonských válkách bylo Rakousko: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A)  republikou</a:t>
            </a:r>
          </a:p>
          <a:p>
            <a:endParaRPr lang="cs-CZ" sz="3200" dirty="0" smtClean="0"/>
          </a:p>
          <a:p>
            <a:r>
              <a:rPr lang="cs-CZ" sz="3200" dirty="0" smtClean="0"/>
              <a:t>B) konstituční monarchií</a:t>
            </a:r>
          </a:p>
          <a:p>
            <a:endParaRPr lang="cs-CZ" sz="3200" dirty="0" smtClean="0"/>
          </a:p>
          <a:p>
            <a:r>
              <a:rPr lang="cs-CZ" sz="3200" dirty="0" smtClean="0"/>
              <a:t>C) absolutistickou monarchií</a:t>
            </a:r>
            <a:endParaRPr lang="cs-CZ" sz="32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97" y="2132856"/>
            <a:ext cx="4809740" cy="3816424"/>
          </a:xfr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13"/>
    </mc:Choice>
    <mc:Fallback>
      <p:transition spd="slow" advTm="259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2.</a:t>
            </a:r>
            <a:r>
              <a:rPr lang="cs-CZ" dirty="0" smtClean="0"/>
              <a:t> </a:t>
            </a:r>
            <a:r>
              <a:rPr lang="cs-CZ" b="1" dirty="0" smtClean="0"/>
              <a:t>V roce 1848 proběhla </a:t>
            </a:r>
            <a:br>
              <a:rPr lang="cs-CZ" b="1" dirty="0" smtClean="0"/>
            </a:br>
            <a:r>
              <a:rPr lang="cs-CZ" b="1" dirty="0" smtClean="0"/>
              <a:t>     v Evropě vlna: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A) zdražování</a:t>
            </a:r>
          </a:p>
          <a:p>
            <a:endParaRPr lang="cs-CZ" sz="3600" dirty="0" smtClean="0"/>
          </a:p>
          <a:p>
            <a:r>
              <a:rPr lang="cs-CZ" sz="3600" dirty="0" smtClean="0"/>
              <a:t>B) epidemií</a:t>
            </a:r>
          </a:p>
          <a:p>
            <a:endParaRPr lang="cs-CZ" sz="3600" dirty="0" smtClean="0"/>
          </a:p>
          <a:p>
            <a:r>
              <a:rPr lang="cs-CZ" sz="3600" dirty="0" smtClean="0"/>
              <a:t>C) národních revolucí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884" y="2276872"/>
            <a:ext cx="5018738" cy="3312367"/>
          </a:xfr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58"/>
    </mc:Choice>
    <mc:Fallback>
      <p:transition spd="slow" advTm="25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3. Kde začíná povstání r.1848</a:t>
            </a:r>
            <a:br>
              <a:rPr lang="cs-CZ" b="1" dirty="0" smtClean="0"/>
            </a:br>
            <a:r>
              <a:rPr lang="cs-CZ" b="1" dirty="0" smtClean="0"/>
              <a:t>     v Habsburské monarchii?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A) v březnu ve Vídni</a:t>
            </a:r>
          </a:p>
          <a:p>
            <a:endParaRPr lang="cs-CZ" sz="3200" dirty="0"/>
          </a:p>
          <a:p>
            <a:r>
              <a:rPr lang="cs-CZ" sz="3200" dirty="0" smtClean="0"/>
              <a:t>B) v dubnu v Praze</a:t>
            </a:r>
          </a:p>
          <a:p>
            <a:endParaRPr lang="cs-CZ" sz="3200" dirty="0"/>
          </a:p>
          <a:p>
            <a:r>
              <a:rPr lang="cs-CZ" sz="3200" dirty="0" smtClean="0"/>
              <a:t>C) v květnu v Olomouci</a:t>
            </a:r>
            <a:endParaRPr lang="cs-CZ" sz="3200" dirty="0"/>
          </a:p>
        </p:txBody>
      </p:sp>
      <p:pic>
        <p:nvPicPr>
          <p:cNvPr id="7" name="Zástupný symbol pro obsah 6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244" y="2204864"/>
            <a:ext cx="3984562" cy="367240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275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45"/>
    </mc:Choice>
    <mc:Fallback>
      <p:transition spd="slow" advTm="257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/>
              <a:t>4. Revoluční rok v Praze začíná 11.3.1848 shromážděním, které sepsalo petici císaři. Kde se shromáždění v Praze konalo?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A) na Petříně</a:t>
            </a:r>
          </a:p>
          <a:p>
            <a:endParaRPr lang="cs-CZ" dirty="0"/>
          </a:p>
          <a:p>
            <a:r>
              <a:rPr lang="cs-CZ" dirty="0" smtClean="0"/>
              <a:t>B) na Staroměstské radnici</a:t>
            </a:r>
          </a:p>
          <a:p>
            <a:endParaRPr lang="cs-CZ" dirty="0"/>
          </a:p>
          <a:p>
            <a:r>
              <a:rPr lang="cs-CZ" dirty="0" smtClean="0"/>
              <a:t>C) Ve Svatováclavských lázních</a:t>
            </a:r>
            <a:endParaRPr lang="cs-CZ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060848"/>
            <a:ext cx="4673366" cy="352839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404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47"/>
    </mc:Choice>
    <mc:Fallback>
      <p:transition spd="slow" advTm="26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5. Petice je označení pro písemnou žádost: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ODPOVĚZ :</a:t>
            </a:r>
          </a:p>
          <a:p>
            <a:endParaRPr lang="cs-CZ" dirty="0" smtClean="0"/>
          </a:p>
          <a:p>
            <a:r>
              <a:rPr lang="cs-CZ" sz="4000" b="1" dirty="0" smtClean="0"/>
              <a:t>ANO /  NE</a:t>
            </a:r>
            <a:endParaRPr lang="cs-CZ" sz="4000" b="1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7" y="1774928"/>
            <a:ext cx="3942720" cy="4030336"/>
          </a:xfr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96"/>
    </mc:Choice>
    <mc:Fallback>
      <p:transition spd="slow" advTm="25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6</a:t>
            </a:r>
            <a:r>
              <a:rPr lang="cs-CZ" dirty="0" smtClean="0"/>
              <a:t>. </a:t>
            </a:r>
            <a:r>
              <a:rPr lang="cs-CZ" b="1" dirty="0" smtClean="0"/>
              <a:t>Slovanský sjezd v Praze </a:t>
            </a:r>
            <a:br>
              <a:rPr lang="cs-CZ" b="1" dirty="0" smtClean="0"/>
            </a:br>
            <a:r>
              <a:rPr lang="cs-CZ" b="1" dirty="0" smtClean="0"/>
              <a:t>    se konal: 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A) v březnu</a:t>
            </a:r>
          </a:p>
          <a:p>
            <a:endParaRPr lang="cs-CZ" sz="4000" dirty="0"/>
          </a:p>
          <a:p>
            <a:r>
              <a:rPr lang="cs-CZ" sz="4000" dirty="0" smtClean="0"/>
              <a:t>B) v květnu</a:t>
            </a:r>
          </a:p>
          <a:p>
            <a:endParaRPr lang="cs-CZ" sz="4000" dirty="0"/>
          </a:p>
          <a:p>
            <a:r>
              <a:rPr lang="cs-CZ" sz="4000" dirty="0" smtClean="0"/>
              <a:t>C) v červnu</a:t>
            </a:r>
            <a:endParaRPr lang="cs-CZ" sz="4000" dirty="0"/>
          </a:p>
        </p:txBody>
      </p:sp>
      <p:pic>
        <p:nvPicPr>
          <p:cNvPr id="2" name="Zástupný symbol pro obsah 1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893" y="2132856"/>
            <a:ext cx="5095907" cy="331236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411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00"/>
    </mc:Choice>
    <mc:Fallback>
      <p:transition spd="slow" advTm="26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7. Vysvětli pojem austroslavismus:  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Napiš vysvětlení</a:t>
            </a:r>
            <a:endParaRPr lang="cs-CZ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492896"/>
            <a:ext cx="4824536" cy="3714893"/>
          </a:xfr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98"/>
    </mc:Choice>
    <mc:Fallback>
      <p:transition spd="slow" advTm="264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8. V r. 1848 nastupuje </a:t>
            </a:r>
            <a:br>
              <a:rPr lang="cs-CZ" b="1" dirty="0" smtClean="0"/>
            </a:br>
            <a:r>
              <a:rPr lang="cs-CZ" b="1" dirty="0" smtClean="0"/>
              <a:t>     rakouský císař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A) Karel VI.</a:t>
            </a:r>
          </a:p>
          <a:p>
            <a:endParaRPr lang="cs-CZ" sz="3200" dirty="0" smtClean="0"/>
          </a:p>
          <a:p>
            <a:r>
              <a:rPr lang="cs-CZ" sz="3200" dirty="0" smtClean="0"/>
              <a:t>B) František Josef I.</a:t>
            </a:r>
          </a:p>
          <a:p>
            <a:endParaRPr lang="cs-CZ" sz="3200" dirty="0" smtClean="0"/>
          </a:p>
          <a:p>
            <a:r>
              <a:rPr lang="cs-CZ" sz="3200" dirty="0" smtClean="0"/>
              <a:t>C) František Lotrinský</a:t>
            </a:r>
            <a:endParaRPr lang="cs-CZ" sz="3200" dirty="0"/>
          </a:p>
        </p:txBody>
      </p:sp>
      <p:pic>
        <p:nvPicPr>
          <p:cNvPr id="7" name="Zástupný symbol pro obsah 6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700808"/>
            <a:ext cx="1826131" cy="1935731"/>
          </a:xfrm>
        </p:spPr>
      </p:pic>
      <p:pic>
        <p:nvPicPr>
          <p:cNvPr id="8" name="Obrázek 7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068960"/>
            <a:ext cx="1905000" cy="1952625"/>
          </a:xfrm>
          <a:prstGeom prst="rect">
            <a:avLst/>
          </a:prstGeom>
        </p:spPr>
      </p:pic>
      <p:pic>
        <p:nvPicPr>
          <p:cNvPr id="9" name="Obrázek 8">
            <a:hlinkClick r:id="rId7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078357"/>
            <a:ext cx="1728192" cy="217752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24"/>
    </mc:Choice>
    <mc:Fallback>
      <p:transition spd="slow" advTm="26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9. Pražské povstání studentů vedl 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600" dirty="0" smtClean="0"/>
              <a:t>A) </a:t>
            </a:r>
            <a:r>
              <a:rPr lang="cs-CZ" sz="3600" dirty="0" err="1" smtClean="0"/>
              <a:t>Windischgrätz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B) kníže </a:t>
            </a:r>
            <a:r>
              <a:rPr lang="cs-CZ" sz="3600" dirty="0" err="1" smtClean="0"/>
              <a:t>Metternich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C) J.V. Frič</a:t>
            </a:r>
            <a:endParaRPr lang="cs-CZ" sz="3600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44824"/>
            <a:ext cx="1526289" cy="2507726"/>
          </a:xfrm>
        </p:spPr>
      </p:pic>
      <p:pic>
        <p:nvPicPr>
          <p:cNvPr id="6" name="Obrázek 5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996952"/>
            <a:ext cx="1457325" cy="1866900"/>
          </a:xfrm>
          <a:prstGeom prst="rect">
            <a:avLst/>
          </a:prstGeom>
        </p:spPr>
      </p:pic>
      <p:pic>
        <p:nvPicPr>
          <p:cNvPr id="7" name="Obrázek 6">
            <a:hlinkClick r:id="rId7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24" y="4581127"/>
            <a:ext cx="1586979" cy="207365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63"/>
    </mc:Choice>
    <mc:Fallback>
      <p:transition spd="slow" advTm="26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10. Kdo byl kníže </a:t>
            </a:r>
            <a:r>
              <a:rPr lang="cs-CZ" b="1" dirty="0" err="1" smtClean="0"/>
              <a:t>Windischgrätz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A) vojenský poradce Napoleona III.</a:t>
            </a:r>
          </a:p>
          <a:p>
            <a:endParaRPr lang="cs-CZ" dirty="0" smtClean="0"/>
          </a:p>
          <a:p>
            <a:r>
              <a:rPr lang="cs-CZ" dirty="0" smtClean="0"/>
              <a:t>B) ministr knížete </a:t>
            </a:r>
            <a:r>
              <a:rPr lang="cs-CZ" dirty="0" err="1" smtClean="0"/>
              <a:t>Metternicha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C) generál, co potlačil revoluci  1848 v Praze</a:t>
            </a:r>
            <a:endParaRPr lang="cs-CZ" dirty="0"/>
          </a:p>
        </p:txBody>
      </p:sp>
      <p:pic>
        <p:nvPicPr>
          <p:cNvPr id="5" name="Zástupný symbol pro obsah 4">
            <a:hlinkClick r:id="rId3"/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856" y="1920875"/>
            <a:ext cx="3025288" cy="4433888"/>
          </a:xfr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34"/>
    </mc:Choice>
    <mc:Fallback>
      <p:transition spd="slow" advTm="25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Výsledky   a       hodnocení: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1 ) C</a:t>
            </a:r>
          </a:p>
          <a:p>
            <a:r>
              <a:rPr lang="cs-CZ" dirty="0" smtClean="0"/>
              <a:t>2) C</a:t>
            </a:r>
          </a:p>
          <a:p>
            <a:r>
              <a:rPr lang="cs-CZ" dirty="0" smtClean="0"/>
              <a:t>3)  A</a:t>
            </a:r>
          </a:p>
          <a:p>
            <a:r>
              <a:rPr lang="cs-CZ" dirty="0" smtClean="0"/>
              <a:t>4) C</a:t>
            </a:r>
          </a:p>
          <a:p>
            <a:r>
              <a:rPr lang="cs-CZ" dirty="0" smtClean="0"/>
              <a:t>5) ANO</a:t>
            </a:r>
          </a:p>
          <a:p>
            <a:r>
              <a:rPr lang="cs-CZ" dirty="0" smtClean="0"/>
              <a:t>6) C</a:t>
            </a:r>
          </a:p>
          <a:p>
            <a:r>
              <a:rPr lang="cs-CZ" dirty="0" smtClean="0"/>
              <a:t>7) </a:t>
            </a:r>
            <a:r>
              <a:rPr lang="cs-CZ" sz="1600" dirty="0" smtClean="0"/>
              <a:t>národní rovnoprávnost v monarchii</a:t>
            </a:r>
          </a:p>
          <a:p>
            <a:r>
              <a:rPr lang="cs-CZ" dirty="0" smtClean="0"/>
              <a:t>8) B</a:t>
            </a:r>
          </a:p>
          <a:p>
            <a:r>
              <a:rPr lang="cs-CZ" dirty="0" smtClean="0"/>
              <a:t>9) C</a:t>
            </a:r>
          </a:p>
          <a:p>
            <a:r>
              <a:rPr lang="cs-CZ" dirty="0" smtClean="0"/>
              <a:t>10) C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10     bodů      1</a:t>
            </a:r>
          </a:p>
          <a:p>
            <a:r>
              <a:rPr lang="cs-CZ" dirty="0" smtClean="0"/>
              <a:t>9 – 8 bodů     2</a:t>
            </a:r>
          </a:p>
          <a:p>
            <a:r>
              <a:rPr lang="cs-CZ" dirty="0" smtClean="0"/>
              <a:t>7 - 6  bodů     3</a:t>
            </a:r>
          </a:p>
          <a:p>
            <a:r>
              <a:rPr lang="cs-CZ" dirty="0" smtClean="0"/>
              <a:t>5 - 4  body      4</a:t>
            </a:r>
          </a:p>
          <a:p>
            <a:r>
              <a:rPr lang="cs-CZ" dirty="0" smtClean="0"/>
              <a:t>3 – 0  bodů     5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729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63"/>
    </mc:Choice>
    <mc:Fallback>
      <p:transition spd="slow" advTm="226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Zdroje: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/>
              <a:t>Obrázky</a:t>
            </a:r>
            <a:r>
              <a:rPr lang="cs-CZ" dirty="0"/>
              <a:t> jsou kopírovány z prohlížeče Google obrázky a vloženy s </a:t>
            </a:r>
            <a:r>
              <a:rPr lang="cs-CZ" b="1" u="sng" dirty="0"/>
              <a:t>hypertextovým odkazem </a:t>
            </a:r>
            <a:r>
              <a:rPr lang="cs-CZ" b="1" dirty="0"/>
              <a:t>   </a:t>
            </a:r>
            <a:r>
              <a:rPr lang="cs-CZ" dirty="0" smtClean="0"/>
              <a:t>dne 7.3. </a:t>
            </a:r>
            <a:r>
              <a:rPr lang="cs-CZ" dirty="0"/>
              <a:t>2013                </a:t>
            </a:r>
          </a:p>
          <a:p>
            <a:pPr marL="0" indent="0">
              <a:buNone/>
            </a:pPr>
            <a:r>
              <a:rPr lang="cs-CZ" dirty="0"/>
              <a:t>                       (klikni na obrázek P </a:t>
            </a:r>
            <a:r>
              <a:rPr lang="cs-CZ" dirty="0" err="1"/>
              <a:t>tl</a:t>
            </a:r>
            <a:r>
              <a:rPr lang="cs-CZ" dirty="0"/>
              <a:t> M)</a:t>
            </a:r>
          </a:p>
          <a:p>
            <a:endParaRPr lang="cs-CZ" dirty="0"/>
          </a:p>
          <a:p>
            <a:r>
              <a:rPr lang="cs-CZ" b="1" u="sng" dirty="0"/>
              <a:t>Písemné prameny:</a:t>
            </a:r>
          </a:p>
          <a:p>
            <a:r>
              <a:rPr lang="cs-CZ" dirty="0"/>
              <a:t>MANDELOVÁ, Helena; KUNSTOVÁ, Eliška; PAŘÍZKOVÁ, Ilona. Dějiny novověku. Brno : Dialog, 2003. 179 s.</a:t>
            </a:r>
          </a:p>
          <a:p>
            <a:r>
              <a:rPr lang="cs-CZ" dirty="0"/>
              <a:t>ČAPKA, František; VYKOUPIL, Libor. Dějepis : Novověk. Brno : Nová škola, 2009. 131 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323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8"/>
    </mc:Choice>
    <mc:Fallback>
      <p:transition spd="slow" advTm="1878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3.8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4.7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167</TotalTime>
  <Words>501</Words>
  <Application>Microsoft Office PowerPoint</Application>
  <PresentationFormat>Předvádění na obrazovce (4:3)</PresentationFormat>
  <Paragraphs>100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Rok   1848   u   nás</vt:lpstr>
      <vt:lpstr>Rok 1848 u nás - TESTÍK</vt:lpstr>
      <vt:lpstr>Metodický návod  a   obsah :</vt:lpstr>
      <vt:lpstr>1. Po napoleonských válkách bylo Rakousko:</vt:lpstr>
      <vt:lpstr>2. V roce 1848 proběhla       v Evropě vlna:</vt:lpstr>
      <vt:lpstr>3. Kde začíná povstání r.1848      v Habsburské monarchii?</vt:lpstr>
      <vt:lpstr>4. Revoluční rok v Praze začíná 11.3.1848 shromážděním, které sepsalo petici císaři. Kde se shromáždění v Praze konalo?</vt:lpstr>
      <vt:lpstr>5. Petice je označení pro písemnou žádost:</vt:lpstr>
      <vt:lpstr>6. Slovanský sjezd v Praze      se konal: </vt:lpstr>
      <vt:lpstr>7. Vysvětli pojem austroslavismus:   </vt:lpstr>
      <vt:lpstr>8. V r. 1848 nastupuje       rakouský císař</vt:lpstr>
      <vt:lpstr>9. Pražské povstání studentů vedl : </vt:lpstr>
      <vt:lpstr>10. Kdo byl kníže Windischgrätz?</vt:lpstr>
      <vt:lpstr>Výsledky   a       hodnocení: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Rok   1848   u   nás</dc:title>
  <cp:lastModifiedBy>Blazkova</cp:lastModifiedBy>
  <cp:revision>20</cp:revision>
  <dcterms:modified xsi:type="dcterms:W3CDTF">2013-03-11T17:16:09Z</dcterms:modified>
</cp:coreProperties>
</file>