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58" r:id="rId24"/>
    <p:sldId id="281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060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87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0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405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98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1585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995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178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82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733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633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2345B-6380-4FDE-A7F4-78149FC8A76D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93E72-BB72-4B48-B938-A2FCC415E7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26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lh5.googleusercontent.com/-tUIrmZVesfE/UImzAMmbcjI/AAAAAAACQxY/vPUZMGI2ClA/s1600/Uncle%20Sam%20shaking%20hands%20with%20the%20marquis%20de%20Lafayette%20(1757-1834).jpg" TargetMode="External"/><Relationship Id="rId2" Type="http://schemas.openxmlformats.org/officeDocument/2006/relationships/hyperlink" Target="https://lh6.googleusercontent.com/-4BBoxPTiFyA/UemqzN-QZ6I/AAAAAAAFVIU/WR8DkRIyOK0/s1600/Vive%20la%20Nation!%20by%20A.%20Willette%20-191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h4.googleusercontent.com/-LFHG-Rp9Ots/T-DHF7tcbTI/AAAAAAABsY4/LyfYC7naehs/s1600/True%20sons%20of%20freedom.jpg" TargetMode="External"/><Relationship Id="rId5" Type="http://schemas.openxmlformats.org/officeDocument/2006/relationships/hyperlink" Target="https://lh4.googleusercontent.com/-vr3TsNlVTJ8/T5FLRfspl3I/AAAAAAABT-4/N_8r5o51iEU/s1600/Army%20Air%20Service%20poster,%201918.jpg" TargetMode="External"/><Relationship Id="rId4" Type="http://schemas.openxmlformats.org/officeDocument/2006/relationships/hyperlink" Target="https://lh3.googleusercontent.com/-G8RS6ZNsoI8/UNASiS251dI/AAAAAAACc2s/r7W_HSbATI8/s1600/Visions%20De%20La%20Grande%20Guerre%20L'Asconsion%20au%20sommet%20du%20pouvoir%20mondial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lh4.googleusercontent.com/-Pj6jp6RVHeg/T5Em9ltAbjI/AAAAAAABT4E/Mg8wCPNC97w/s1600/wargb023tt3.jpg" TargetMode="External"/><Relationship Id="rId2" Type="http://schemas.openxmlformats.org/officeDocument/2006/relationships/hyperlink" Target="https://lh3.googleusercontent.com/-a_DijouqQsc/T5FLPEOxdWI/AAAAAAABT-I/SNO2gp8Wtzg/s1600/35vg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h4.googleusercontent.com/-PZ-oyZCEn9c/T36eTJQ1MgI/AAAAAAABPRM/uIyxB0-sjDk/s1600/A%20spirit,%20an%20idea%20is%20what%20unites%20us;%20we%20have%20to%20defeat%20the%20enemy.jpg" TargetMode="External"/><Relationship Id="rId5" Type="http://schemas.openxmlformats.org/officeDocument/2006/relationships/hyperlink" Target="https://lh6.googleusercontent.com/-PKbYpDq5HNk/UNCwKgqfhdI/AAAAAAACc-M/kTozvJM2gqE/s1600/Italian%20Victory.jpg" TargetMode="External"/><Relationship Id="rId4" Type="http://schemas.openxmlformats.org/officeDocument/2006/relationships/hyperlink" Target="https://lh3.googleusercontent.com/-1nwiBE_phqI/T5Em6DlBLYI/AAAAAAABT3A/VqeVeLId-yw/s1600/wargb016fj0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lh6.googleusercontent.com/-_n-rAdOsQ3k/UIGDZxfV9GI/AAAAAAACNxM/-IYkWYVb-GY/s1600/1778,%201943%20%20Americans%20will%20always%20fight%20for%20liberty.jpg" TargetMode="External"/><Relationship Id="rId2" Type="http://schemas.openxmlformats.org/officeDocument/2006/relationships/hyperlink" Target="https://lh4.googleusercontent.com/-BtgKCAVgbnw/T4_2-llWYJI/AAAAAAABTj8/CgQ5KplbdNE/s1600/Your%20Fatherland%20is%20in%20danger,%20register!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h4.googleusercontent.com/-_ZH-4-yWBL0/UTWXmoFoIWI/AAAAAAACv-8/Lzwl5Qsd6xo/s1600/The%20Job%20Is%20Only%20Half%20Done%20-%20Let's%20Finish%20It%20-%20Keep%20America%20Free!.jpg" TargetMode="External"/><Relationship Id="rId4" Type="http://schemas.openxmlformats.org/officeDocument/2006/relationships/hyperlink" Target="https://lh4.googleusercontent.com/-CP-ZSQSEiE8/UFisChjFveI/AAAAAAACIng/Ol4JjBvt9L8/s1600/He%20Volunteerd%20for%20Submarine%20Service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digitalpostercollection.com/" TargetMode="External"/><Relationship Id="rId3" Type="http://schemas.openxmlformats.org/officeDocument/2006/relationships/hyperlink" Target="https://lh5.googleusercontent.com/-l0zm_hEDP6w/T01_aOsvvxI/AAAAAAABHGA/B0P7FKyzOwc/s1600/wwii-poster-join-never-was-so-much-owed.jpg" TargetMode="External"/><Relationship Id="rId7" Type="http://schemas.openxmlformats.org/officeDocument/2006/relationships/hyperlink" Target="https://lh6.googleusercontent.com/-MKy740gEZ_s/UAKuUr3le4I/AAAAAAABwR8/7O8XIUCtKzY/s1600/Bolsj07.jpg" TargetMode="External"/><Relationship Id="rId2" Type="http://schemas.openxmlformats.org/officeDocument/2006/relationships/hyperlink" Target="https://lh3.googleusercontent.com/-IWgLbFLAL14/UGGzEXpgyUI/AAAAAAACLgk/4KPLanpJbEM/s1600/Togeth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h6.googleusercontent.com/-xiXlMuuG6fU/UAKvK_hUERI/AAAAAAABwbQ/1zYRt4u5q40/s1600/h1p1x01my3.jpg" TargetMode="External"/><Relationship Id="rId5" Type="http://schemas.openxmlformats.org/officeDocument/2006/relationships/hyperlink" Target="https://lh4.googleusercontent.com/-GwSRm4yQZHo/UeBOqcBysSI/AAAAAAAFUNU/5QLkDAZv3X8/s1600/1942%20Kill%20the%20fascist%20wild%20fanatic!.jpg" TargetMode="External"/><Relationship Id="rId4" Type="http://schemas.openxmlformats.org/officeDocument/2006/relationships/hyperlink" Target="https://lh4.googleusercontent.com/-VElOIgeqrps/UeBPGpSVSaI/AAAAAAAFURM/M5Chv3KjaYk/s1600/1945%20The%20enemy%20is%20crafty%20-%20be%20on%20guard!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962383"/>
              </p:ext>
            </p:extLst>
          </p:nvPr>
        </p:nvGraphicFramePr>
        <p:xfrm>
          <a:off x="614836" y="2816085"/>
          <a:ext cx="8136904" cy="2967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Dvořák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60719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VY_12_INOVACE_02A_25_Propaganda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vítězů a poražených v 1. a 2. světové válce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20. století 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9.8.2013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02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Materiál je určen pro studenty </a:t>
            </a:r>
            <a:r>
              <a:rPr lang="cs-CZ" dirty="0" smtClean="0"/>
              <a:t>3./4</a:t>
            </a:r>
            <a:r>
              <a:rPr lang="cs-CZ" dirty="0"/>
              <a:t>. ročníku čtyřletého studijního programu gymnázia a </a:t>
            </a:r>
            <a:r>
              <a:rPr lang="cs-CZ" dirty="0" smtClean="0"/>
              <a:t>5./6</a:t>
            </a:r>
            <a:r>
              <a:rPr lang="cs-CZ" dirty="0"/>
              <a:t>. ročníku šestiletého studijního programu gymnázia. Případně ho lze využít také v semináři či 1. ročníku šestiletého studijního programu gymnázia.</a:t>
            </a:r>
          </a:p>
          <a:p>
            <a:r>
              <a:rPr lang="cs-CZ" dirty="0"/>
              <a:t>Cílem materiálu </a:t>
            </a:r>
            <a:r>
              <a:rPr lang="cs-CZ" dirty="0" smtClean="0"/>
              <a:t>je využít dobové grafické materiály jako alternativní zdroj informací. Navazující otázky a úkoly rozvíjí čtenářskou gramotnost studentů.</a:t>
            </a:r>
          </a:p>
          <a:p>
            <a:r>
              <a:rPr lang="cs-CZ" dirty="0" smtClean="0"/>
              <a:t>Odpovědi </a:t>
            </a:r>
            <a:r>
              <a:rPr lang="cs-CZ" dirty="0"/>
              <a:t>na otázky, které jsou součástí materiálu, studenti zapisují na tabuli fixem či elektronickým perem</a:t>
            </a:r>
            <a:r>
              <a:rPr lang="cs-CZ" dirty="0" smtClean="0"/>
              <a:t>. Lze využít především u otázek, které obsahuje </a:t>
            </a:r>
            <a:r>
              <a:rPr lang="cs-CZ" dirty="0" err="1" smtClean="0"/>
              <a:t>slide</a:t>
            </a:r>
            <a:r>
              <a:rPr lang="cs-CZ" dirty="0" smtClean="0"/>
              <a:t> č.  15 a </a:t>
            </a:r>
            <a:r>
              <a:rPr lang="cs-CZ" dirty="0" err="1" smtClean="0"/>
              <a:t>slide</a:t>
            </a:r>
            <a:r>
              <a:rPr lang="cs-CZ" dirty="0" smtClean="0"/>
              <a:t> č.19.</a:t>
            </a:r>
            <a:endParaRPr lang="cs-CZ" dirty="0"/>
          </a:p>
          <a:p>
            <a:r>
              <a:rPr lang="cs-CZ" dirty="0"/>
              <a:t>Materiál je určen k interaktivní výuce.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4689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PROPAGANDA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Úkolem je podpora státního aparátu, jeho cílů a prostředků</a:t>
            </a:r>
          </a:p>
          <a:p>
            <a:r>
              <a:rPr lang="cs-CZ" dirty="0" smtClean="0"/>
              <a:t>Existuje ve formě textů, obrazů, plakátů, rozhlasových a televizních vystoupení atd.</a:t>
            </a:r>
          </a:p>
          <a:p>
            <a:r>
              <a:rPr lang="cs-CZ" dirty="0" smtClean="0"/>
              <a:t>V době míru spjata především s totalitními režimy</a:t>
            </a:r>
          </a:p>
          <a:p>
            <a:r>
              <a:rPr lang="cs-CZ" dirty="0" smtClean="0"/>
              <a:t>V případě válečného konfliktu využívána všemi zúčastněnými stranami především k:</a:t>
            </a:r>
          </a:p>
          <a:p>
            <a:pPr marL="514350" indent="-514350">
              <a:buAutoNum type="arabicParenR"/>
            </a:pPr>
            <a:r>
              <a:rPr lang="cs-CZ" dirty="0"/>
              <a:t>náboru nových vojáků</a:t>
            </a:r>
          </a:p>
          <a:p>
            <a:pPr marL="514350" indent="-514350">
              <a:buAutoNum type="arabicParenR"/>
            </a:pPr>
            <a:r>
              <a:rPr lang="cs-CZ" dirty="0"/>
              <a:t>oslabení nepřítele</a:t>
            </a:r>
          </a:p>
          <a:p>
            <a:pPr marL="514350" indent="-514350">
              <a:buAutoNum type="arabicParenR"/>
            </a:pPr>
            <a:r>
              <a:rPr lang="cs-CZ" dirty="0"/>
              <a:t>osvojení válečných cílů širokou veřejností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Masivně využívána v průběhu WWI a WWII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392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Francie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67544" y="1556793"/>
            <a:ext cx="4038600" cy="36003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Co symbolizuje postava ženy na obrázku?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Které barvy na obrázku převažují a proč?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Jakou úlohu má buben?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Kterou historickou událost může kresba připomínat?</a:t>
            </a:r>
            <a:endParaRPr lang="cs-CZ" dirty="0"/>
          </a:p>
        </p:txBody>
      </p:sp>
      <p:pic>
        <p:nvPicPr>
          <p:cNvPr id="1026" name="Picture 2" descr="F:\Vive la Nation! by A. Willette -19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70332"/>
            <a:ext cx="2951245" cy="442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829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Francie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4038600" cy="36004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Které 2 osoby  jsou na obrázku?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Proč je jen jedna z nich barevná?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Co symbolizují podané ruce?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Ve které době pomohla Francie Američanům a jaká byla situace v době aktuálnosti plakátu?</a:t>
            </a:r>
            <a:endParaRPr lang="cs-CZ" dirty="0"/>
          </a:p>
        </p:txBody>
      </p:sp>
      <p:pic>
        <p:nvPicPr>
          <p:cNvPr id="2050" name="Picture 2" descr="F:\Uncle Sam shaking hands with the marquis de Lafayette (1757-183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3280057" cy="495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56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Francie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4038600" cy="36004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 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Koho znázorňují jednotlivé postavy?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Vysvětli proč jsou v prostředí ledovce ve svízelné situaci? Jak to souvisí se situací v době WWI?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Vysvětli pořadí jednotlivých postav?</a:t>
            </a:r>
            <a:endParaRPr lang="cs-CZ" dirty="0"/>
          </a:p>
        </p:txBody>
      </p:sp>
      <p:pic>
        <p:nvPicPr>
          <p:cNvPr id="3074" name="Picture 2" descr="F:\Visions De La Grande Guerre L'Asconsion au sommet du pouvoir mond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3150586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18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1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č.4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4709120"/>
          </a:xfrm>
        </p:spPr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Jaký je účel plakátu? 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Které symboly plakát využívá?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 startAt="3"/>
            </a:pPr>
            <a:r>
              <a:rPr lang="cs-CZ" dirty="0" smtClean="0"/>
              <a:t>Co je myšleno výrazem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„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eagle</a:t>
            </a:r>
            <a:r>
              <a:rPr lang="cs-CZ" dirty="0" smtClean="0"/>
              <a:t>“ ?</a:t>
            </a:r>
            <a:endParaRPr lang="cs-CZ" dirty="0"/>
          </a:p>
        </p:txBody>
      </p:sp>
      <p:pic>
        <p:nvPicPr>
          <p:cNvPr id="4098" name="Picture 2" descr="F:\Army Air Service poster, 19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988840"/>
            <a:ext cx="3729033" cy="44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119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12993" y="1340768"/>
            <a:ext cx="4038600" cy="38864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 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69160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Čím vás zaujali vojáci na plakátu?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Kdo na ně „dohlíží“ a proč?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Co obrázek vyjadřuje a komu je určen?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Pokuste se vymyslet název (heslo) plakátu.</a:t>
            </a:r>
          </a:p>
        </p:txBody>
      </p:sp>
      <p:pic>
        <p:nvPicPr>
          <p:cNvPr id="5122" name="Picture 2" descr="F:\True sons of freed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88" y="1772816"/>
            <a:ext cx="392325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734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3"/>
            <a:ext cx="4038600" cy="36004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č.6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09120"/>
          </a:xfrm>
        </p:spPr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Na kterou skupinu je plakát zaměřen a co je jeho účelem?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Vymyslete obdobný plakát  či heslo se vztahem k jiné činnosti.</a:t>
            </a:r>
            <a:endParaRPr lang="cs-CZ" dirty="0"/>
          </a:p>
        </p:txBody>
      </p:sp>
      <p:pic>
        <p:nvPicPr>
          <p:cNvPr id="6146" name="Picture 2" descr="F:\35v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3"/>
            <a:ext cx="3384376" cy="471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432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– Velká Británie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č.7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V čem spočívá síla tohoto motivu?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Byl by podobný plakát funkční i v jiném státě? Proč?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 souvisí heslo „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“ s charakterem WWI ?</a:t>
            </a:r>
            <a:endParaRPr lang="cs-CZ" dirty="0"/>
          </a:p>
        </p:txBody>
      </p:sp>
      <p:pic>
        <p:nvPicPr>
          <p:cNvPr id="7170" name="Picture 2" descr="F:\wargb023t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3045856" cy="466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101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– Velká Británie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1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 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Setkali jste se někdy s podobným motivem v české literatuře? Co vyjadřuje?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Jak plakát působil na ženy a jak na muže?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Co lze vyčíst z tváří, pozic a postojů jednotlivých postav?</a:t>
            </a:r>
            <a:endParaRPr lang="cs-CZ" dirty="0"/>
          </a:p>
        </p:txBody>
      </p:sp>
      <p:pic>
        <p:nvPicPr>
          <p:cNvPr id="8194" name="Picture 2" descr="F:\wargb016fj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32856"/>
            <a:ext cx="3054221" cy="457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201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Itálie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č.9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2060848"/>
            <a:ext cx="40386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Co je znázorněno na obrázku? Jakou roli mají dravci?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Jak souvisí prostředí výjevu s bojem na italské frontě?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Kdy nejdříve mohl plakát vzniknout? Proč?</a:t>
            </a:r>
            <a:endParaRPr lang="cs-CZ" dirty="0"/>
          </a:p>
        </p:txBody>
      </p:sp>
      <p:pic>
        <p:nvPicPr>
          <p:cNvPr id="9218" name="Picture 2" descr="F:\Italian Victo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40768"/>
            <a:ext cx="3414991" cy="528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903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1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1560" y="2060848"/>
            <a:ext cx="40386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Popište obrázek s důrazem na význam použitých barev.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 působí tváře postav a proč?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Do jakého období WWI lze plakát řadit? Proč?</a:t>
            </a:r>
            <a:endParaRPr lang="cs-CZ" dirty="0"/>
          </a:p>
        </p:txBody>
      </p:sp>
      <p:pic>
        <p:nvPicPr>
          <p:cNvPr id="10242" name="Picture 2" descr="F:\A spirit, an idea is what unites us; we have to defeat the enem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68760"/>
            <a:ext cx="3272665" cy="515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355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 - 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Porovnej tento plakát s předchozím. Čím se odlišují?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Jaký je účel tohoto plakátu? Kdy byl vydán?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 algn="ctr">
              <a:buNone/>
            </a:pPr>
            <a:r>
              <a:rPr lang="cs-CZ" sz="2000" dirty="0" smtClean="0"/>
              <a:t>Obrázek č.11</a:t>
            </a:r>
            <a:endParaRPr lang="cs-CZ" sz="2000" dirty="0"/>
          </a:p>
        </p:txBody>
      </p:sp>
      <p:pic>
        <p:nvPicPr>
          <p:cNvPr id="11266" name="Picture 2" descr="F:\Your Fatherland is in danger, register!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40768"/>
            <a:ext cx="3406367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438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Jakou událost  připomíná výjev z plakátu?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Válka za nezávislost</a:t>
            </a:r>
          </a:p>
          <a:p>
            <a:pPr marL="514350" indent="-514350">
              <a:buAutoNum type="alphaLcParenR"/>
            </a:pPr>
            <a:r>
              <a:rPr lang="cs-CZ" dirty="0" smtClean="0"/>
              <a:t>Válka s Mexikem</a:t>
            </a:r>
          </a:p>
          <a:p>
            <a:pPr marL="514350" indent="-514350">
              <a:buAutoNum type="alphaLcParenR"/>
            </a:pPr>
            <a:r>
              <a:rPr lang="cs-CZ" dirty="0" smtClean="0"/>
              <a:t>Občanská válka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 startAt="2"/>
            </a:pPr>
            <a:r>
              <a:rPr lang="cs-CZ" dirty="0" smtClean="0"/>
              <a:t>Jaké další výjevy a data by bylo možno doplnit do řady?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3) </a:t>
            </a:r>
            <a:r>
              <a:rPr lang="cs-CZ" dirty="0" smtClean="0"/>
              <a:t>    Souhlasíte </a:t>
            </a:r>
            <a:r>
              <a:rPr lang="cs-CZ" dirty="0"/>
              <a:t>s heslem? Proč?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412776"/>
            <a:ext cx="4038600" cy="38864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č.12</a:t>
            </a:r>
            <a:endParaRPr lang="cs-CZ" dirty="0"/>
          </a:p>
        </p:txBody>
      </p:sp>
      <p:pic>
        <p:nvPicPr>
          <p:cNvPr id="12290" name="Picture 2" descr="F:\1778, 1943  Americans will always fight for libert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837507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225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31663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Jakým způsobem láká plakát dobrovolníky?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Proč je náborový plakát  tohoto typu spojen s daným druhem služby?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Ke které složce US armády voják patří? Jaké další složky působící v době WWII znáte?</a:t>
            </a:r>
            <a:endParaRPr lang="cs-CZ" dirty="0"/>
          </a:p>
        </p:txBody>
      </p:sp>
      <p:pic>
        <p:nvPicPr>
          <p:cNvPr id="13314" name="Picture 2" descr="F:\He Volunteerd for Submarine Serv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937620" cy="48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887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č.14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Do jakého období je možno plakát zařadit? Proč?</a:t>
            </a:r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 čemu vyzývá?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dirty="0" smtClean="0"/>
              <a:t>Popište symboly, které na obrázku jsou.</a:t>
            </a:r>
            <a:endParaRPr lang="cs-CZ" dirty="0"/>
          </a:p>
        </p:txBody>
      </p:sp>
      <p:pic>
        <p:nvPicPr>
          <p:cNvPr id="14338" name="Picture 2" descr="F:\The Job Is Only Half Done - Let's Finish It - Keep America Free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3531725" cy="461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961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46449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arenR"/>
            </a:pPr>
            <a:r>
              <a:rPr lang="cs-CZ" sz="3300" dirty="0" smtClean="0"/>
              <a:t>Kterému (případně kterým) státu lze plakát přiřadit? Proč?</a:t>
            </a:r>
          </a:p>
          <a:p>
            <a:pPr marL="514350" indent="-514350">
              <a:buAutoNum type="arabicParenR"/>
            </a:pPr>
            <a:endParaRPr lang="cs-CZ" sz="3300" dirty="0"/>
          </a:p>
          <a:p>
            <a:pPr marL="514350" indent="-514350">
              <a:buAutoNum type="arabicParenR"/>
            </a:pPr>
            <a:endParaRPr lang="cs-CZ" sz="3300" dirty="0" smtClean="0"/>
          </a:p>
          <a:p>
            <a:pPr marL="514350" indent="-514350">
              <a:buAutoNum type="arabicParenR"/>
            </a:pPr>
            <a:endParaRPr lang="cs-CZ" sz="3300" dirty="0"/>
          </a:p>
          <a:p>
            <a:pPr marL="514350" indent="-514350">
              <a:buAutoNum type="arabicParenR"/>
            </a:pPr>
            <a:r>
              <a:rPr lang="cs-CZ" sz="3300" dirty="0" smtClean="0"/>
              <a:t>Co obrázek znázorňuje?</a:t>
            </a:r>
          </a:p>
          <a:p>
            <a:pPr marL="514350" indent="-514350">
              <a:buAutoNum type="arabicParenR"/>
            </a:pPr>
            <a:endParaRPr lang="cs-CZ" sz="3300" dirty="0"/>
          </a:p>
          <a:p>
            <a:pPr marL="514350" indent="-514350">
              <a:buAutoNum type="arabicParenR"/>
            </a:pPr>
            <a:endParaRPr lang="cs-CZ" sz="3300" dirty="0" smtClean="0"/>
          </a:p>
          <a:p>
            <a:pPr marL="514350" indent="-514350">
              <a:buAutoNum type="arabicParenR"/>
            </a:pPr>
            <a:endParaRPr lang="cs-CZ" sz="3300" dirty="0"/>
          </a:p>
          <a:p>
            <a:pPr marL="514350" indent="-514350">
              <a:buAutoNum type="arabicParenR"/>
            </a:pPr>
            <a:r>
              <a:rPr lang="cs-CZ" sz="3300" dirty="0" smtClean="0"/>
              <a:t>Pokuste se popsat jednotlivé postavy?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6165304"/>
            <a:ext cx="4038600" cy="2880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č.15</a:t>
            </a:r>
            <a:endParaRPr lang="cs-CZ" dirty="0"/>
          </a:p>
        </p:txBody>
      </p:sp>
      <p:pic>
        <p:nvPicPr>
          <p:cNvPr id="15362" name="Picture 2" descr="F:\Togeth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319714" cy="497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525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66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č.16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1988840"/>
            <a:ext cx="4038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/>
            </a:pPr>
            <a:r>
              <a:rPr lang="cs-CZ" dirty="0" smtClean="0"/>
              <a:t>Kdo je autorem hesla?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Winston Churchill</a:t>
            </a:r>
          </a:p>
          <a:p>
            <a:pPr marL="514350" indent="-514350">
              <a:buAutoNum type="alphaLcParenR"/>
            </a:pPr>
            <a:r>
              <a:rPr lang="cs-CZ" dirty="0" smtClean="0"/>
              <a:t>Neville Chamberlain</a:t>
            </a:r>
          </a:p>
          <a:p>
            <a:pPr marL="514350" indent="-514350">
              <a:buAutoNum type="alphaLcParenR"/>
            </a:pPr>
            <a:r>
              <a:rPr lang="cs-CZ" dirty="0" smtClean="0"/>
              <a:t>George VI.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2)         S jakou událostí plakát souvisí?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 startAt="3"/>
            </a:pPr>
            <a:r>
              <a:rPr lang="cs-CZ" dirty="0" smtClean="0"/>
              <a:t>Jakou souvislost má událost 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Československem?</a:t>
            </a:r>
          </a:p>
          <a:p>
            <a:pPr marL="514350" indent="-514350">
              <a:buAutoNum type="arabicParenR"/>
            </a:pPr>
            <a:endParaRPr lang="cs-CZ" dirty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4)        Znáte nějaký film na toto téma?</a:t>
            </a:r>
            <a:endParaRPr lang="cs-CZ" dirty="0"/>
          </a:p>
        </p:txBody>
      </p:sp>
      <p:pic>
        <p:nvPicPr>
          <p:cNvPr id="16386" name="Picture 2" descr="F:\wwii-poster-join-never-was-so-much-ow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384376" cy="527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811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Spojenci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737" y="6153015"/>
            <a:ext cx="3894584" cy="2880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č.17 a č. 18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92080" y="4581128"/>
            <a:ext cx="3240360" cy="100811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7410" name="Picture 2" descr="F:\1945 The enemy is crafty - be on guard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2445"/>
            <a:ext cx="3752067" cy="503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1942 Kill the fascist wild fanatic!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09054"/>
            <a:ext cx="3253963" cy="446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530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716016" y="6309320"/>
            <a:ext cx="4028256" cy="320899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č.19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514350" indent="-514350">
              <a:buAutoNum type="arabicParenR"/>
            </a:pPr>
            <a:r>
              <a:rPr lang="cs-CZ" sz="2400" dirty="0" smtClean="0"/>
              <a:t>S jakou událostí plakát souvisí? Kdy se akce uskutečnila?</a:t>
            </a:r>
          </a:p>
          <a:p>
            <a:pPr marL="0" indent="0">
              <a:buNone/>
            </a:pPr>
            <a:endParaRPr lang="cs-CZ" sz="2400" dirty="0" smtClean="0"/>
          </a:p>
          <a:p>
            <a:pPr marL="457200" indent="-457200">
              <a:buAutoNum type="arabicParenR" startAt="2"/>
            </a:pPr>
            <a:r>
              <a:rPr lang="cs-CZ" sz="2400" dirty="0" smtClean="0"/>
              <a:t> Jak působí na diváka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plakát?</a:t>
            </a:r>
          </a:p>
          <a:p>
            <a:pPr marL="0" indent="0">
              <a:buNone/>
            </a:pPr>
            <a:endParaRPr lang="cs-CZ" sz="2400" dirty="0" smtClean="0"/>
          </a:p>
          <a:p>
            <a:pPr marL="457200" indent="-457200">
              <a:buAutoNum type="arabicParenR" startAt="3"/>
            </a:pPr>
            <a:r>
              <a:rPr lang="cs-CZ" sz="2400" dirty="0" smtClean="0"/>
              <a:t>Odpovídá vyznění plakátu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historické realitě?</a:t>
            </a:r>
            <a:endParaRPr lang="cs-CZ" sz="2400" dirty="0"/>
          </a:p>
        </p:txBody>
      </p:sp>
      <p:pic>
        <p:nvPicPr>
          <p:cNvPr id="18434" name="Picture 2" descr="F:\inva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71114"/>
            <a:ext cx="3838241" cy="531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930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WWII - Německo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1050"/>
            <a:ext cx="4028256" cy="2880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cs-CZ" dirty="0" smtClean="0"/>
              <a:t>Obrázek č.20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1395854"/>
            <a:ext cx="4320480" cy="439886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914400" indent="-914400">
              <a:buAutoNum type="arabicParenR"/>
            </a:pPr>
            <a:r>
              <a:rPr lang="cs-CZ" sz="4200" dirty="0" smtClean="0"/>
              <a:t>K čemu měl sloužit tento plakát?</a:t>
            </a:r>
          </a:p>
          <a:p>
            <a:pPr marL="914400" indent="-914400">
              <a:buAutoNum type="arabicParenR"/>
            </a:pPr>
            <a:endParaRPr lang="cs-CZ" sz="4200" dirty="0"/>
          </a:p>
          <a:p>
            <a:pPr marL="914400" indent="-914400">
              <a:buAutoNum type="arabicParenR"/>
            </a:pPr>
            <a:endParaRPr lang="cs-CZ" sz="4200" dirty="0" smtClean="0"/>
          </a:p>
          <a:p>
            <a:pPr marL="914400" indent="-914400">
              <a:buAutoNum type="arabicParenR"/>
            </a:pPr>
            <a:r>
              <a:rPr lang="cs-CZ" sz="4200" dirty="0" smtClean="0"/>
              <a:t>Co znázorňuje? Jaká záminka má přesvědčit adresáta?</a:t>
            </a:r>
          </a:p>
          <a:p>
            <a:pPr marL="914400" indent="-914400">
              <a:buAutoNum type="arabicParenR"/>
            </a:pPr>
            <a:endParaRPr lang="cs-CZ" sz="4200" dirty="0"/>
          </a:p>
          <a:p>
            <a:pPr marL="914400" indent="-914400">
              <a:buAutoNum type="arabicParenR"/>
            </a:pPr>
            <a:endParaRPr lang="cs-CZ" sz="4200" dirty="0" smtClean="0"/>
          </a:p>
          <a:p>
            <a:pPr marL="914400" indent="-914400">
              <a:buAutoNum type="arabicParenR"/>
            </a:pPr>
            <a:r>
              <a:rPr lang="cs-CZ" sz="4200" dirty="0" smtClean="0"/>
              <a:t>Ve kterých zemích byla tato kampaň úspěšná? Jak se to projevilo?</a:t>
            </a:r>
            <a:endParaRPr lang="cs-CZ" sz="4200" dirty="0"/>
          </a:p>
        </p:txBody>
      </p:sp>
      <p:pic>
        <p:nvPicPr>
          <p:cNvPr id="19458" name="Picture 2" descr="F:\proti bolševism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95854"/>
            <a:ext cx="3665984" cy="506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413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Obrázek č.1: </a:t>
            </a:r>
            <a:r>
              <a:rPr lang="cs-CZ" dirty="0" smtClean="0"/>
              <a:t>Autor neuveden. </a:t>
            </a:r>
            <a:r>
              <a:rPr lang="cs-CZ" dirty="0" err="1" smtClean="0"/>
              <a:t>Vive</a:t>
            </a:r>
            <a:r>
              <a:rPr lang="cs-CZ" dirty="0" smtClean="0"/>
              <a:t> </a:t>
            </a:r>
            <a:r>
              <a:rPr lang="cs-CZ" dirty="0" smtClean="0"/>
              <a:t>la </a:t>
            </a:r>
            <a:r>
              <a:rPr lang="cs-CZ" dirty="0" err="1" smtClean="0"/>
              <a:t>Nation</a:t>
            </a:r>
            <a:r>
              <a:rPr lang="cs-CZ" dirty="0" smtClean="0"/>
              <a:t>! by A. </a:t>
            </a:r>
            <a:r>
              <a:rPr lang="cs-CZ" dirty="0" err="1" smtClean="0"/>
              <a:t>Willette</a:t>
            </a:r>
            <a:r>
              <a:rPr lang="cs-CZ" dirty="0" smtClean="0"/>
              <a:t> 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 smtClean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2"/>
              </a:rPr>
              <a:t>https</a:t>
            </a:r>
            <a:r>
              <a:rPr lang="cs-CZ" u="sng" dirty="0">
                <a:hlinkClick r:id="rId2"/>
              </a:rPr>
              <a:t>://lh6.googleusercontent.com/-4BBoxPTiFyA/UemqzN-QZ6I/AAAAAAAFVIU/WR8DkRIyOK0/s1600/Vive%2520la%2520Nation%2521%2520by%2520A.%2520Willette%2520-1917.jpg</a:t>
            </a:r>
            <a:endParaRPr lang="cs-CZ" dirty="0" smtClean="0"/>
          </a:p>
          <a:p>
            <a:r>
              <a:rPr lang="cs-CZ" dirty="0" smtClean="0"/>
              <a:t>Obrázek č.2:  </a:t>
            </a:r>
            <a:r>
              <a:rPr lang="cs-CZ" dirty="0" smtClean="0"/>
              <a:t>Autor neuveden. </a:t>
            </a:r>
            <a:r>
              <a:rPr lang="cs-CZ" dirty="0" err="1" smtClean="0"/>
              <a:t>Uncle</a:t>
            </a:r>
            <a:r>
              <a:rPr lang="cs-CZ" dirty="0" smtClean="0"/>
              <a:t> </a:t>
            </a:r>
            <a:r>
              <a:rPr lang="cs-CZ" dirty="0" smtClean="0"/>
              <a:t>Sam </a:t>
            </a:r>
            <a:r>
              <a:rPr lang="cs-CZ" dirty="0" err="1" smtClean="0"/>
              <a:t>shaking</a:t>
            </a:r>
            <a:r>
              <a:rPr lang="cs-CZ" dirty="0" smtClean="0"/>
              <a:t> </a:t>
            </a:r>
            <a:r>
              <a:rPr lang="cs-CZ" dirty="0" err="1" smtClean="0"/>
              <a:t>hands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marguis</a:t>
            </a:r>
            <a:r>
              <a:rPr lang="cs-CZ" dirty="0" smtClean="0"/>
              <a:t> de </a:t>
            </a:r>
            <a:r>
              <a:rPr lang="cs-CZ" dirty="0" err="1" smtClean="0"/>
              <a:t>Lafayette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 smtClean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3"/>
              </a:rPr>
              <a:t>https</a:t>
            </a:r>
            <a:r>
              <a:rPr lang="cs-CZ" u="sng" dirty="0">
                <a:hlinkClick r:id="rId3"/>
              </a:rPr>
              <a:t>://lh5.googleusercontent.com/-tUIrmZVesfE/UImzAMmbcjI/AAAAAAACQxY/vPUZMGI2ClA/s1600/Uncle%2520Sam%2520shaking%2520hands%2520with%2520the%2520marquis%2520de%2520Lafayette%2520%25281757-1834%2529.jpg</a:t>
            </a:r>
            <a:endParaRPr lang="cs-CZ" dirty="0" smtClean="0"/>
          </a:p>
          <a:p>
            <a:r>
              <a:rPr lang="cs-CZ" dirty="0" smtClean="0"/>
              <a:t>Obrázek č.3: </a:t>
            </a:r>
            <a:r>
              <a:rPr lang="cs-CZ" dirty="0" smtClean="0"/>
              <a:t>Autor neuveden. </a:t>
            </a:r>
            <a:r>
              <a:rPr lang="cs-CZ" dirty="0" err="1" smtClean="0"/>
              <a:t>Visions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Great </a:t>
            </a:r>
            <a:r>
              <a:rPr lang="cs-CZ" dirty="0" err="1" smtClean="0"/>
              <a:t>War</a:t>
            </a:r>
            <a:r>
              <a:rPr lang="cs-CZ" dirty="0" smtClean="0"/>
              <a:t> Summit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power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 smtClean="0"/>
              <a:t>Dostupný </a:t>
            </a:r>
            <a:r>
              <a:rPr lang="cs-CZ" dirty="0" smtClean="0"/>
              <a:t>z www: </a:t>
            </a:r>
            <a:r>
              <a:rPr lang="cs-CZ" u="sng" dirty="0" smtClean="0">
                <a:hlinkClick r:id="rId4"/>
              </a:rPr>
              <a:t>https</a:t>
            </a:r>
            <a:r>
              <a:rPr lang="cs-CZ" u="sng" dirty="0">
                <a:hlinkClick r:id="rId4"/>
              </a:rPr>
              <a:t>://lh3.googleusercontent.com/-G8RS6ZNsoI8/UNASiS251dI/AAAAAAACc2s/r7W_HSbATI8/s1600/Visions%2520De%2520La%2520Grande%2520Guerre%2520L%2527Asconsion%2520au%2520sommet%2520du%2520pouvoir%2520mondial.jpg</a:t>
            </a:r>
            <a:endParaRPr lang="cs-CZ" dirty="0" smtClean="0"/>
          </a:p>
          <a:p>
            <a:r>
              <a:rPr lang="cs-CZ" dirty="0" smtClean="0"/>
              <a:t>Obrázek č.4:  </a:t>
            </a:r>
            <a:r>
              <a:rPr lang="cs-CZ" dirty="0" smtClean="0"/>
              <a:t>Autor neuveden. </a:t>
            </a:r>
            <a:r>
              <a:rPr lang="cs-CZ" dirty="0" err="1" smtClean="0"/>
              <a:t>Join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Army</a:t>
            </a:r>
            <a:r>
              <a:rPr lang="cs-CZ" dirty="0" smtClean="0"/>
              <a:t> Air </a:t>
            </a:r>
            <a:r>
              <a:rPr lang="cs-CZ" dirty="0" err="1" smtClean="0"/>
              <a:t>Service</a:t>
            </a:r>
            <a:r>
              <a:rPr lang="cs-CZ" dirty="0" smtClean="0"/>
              <a:t>.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Eagle</a:t>
            </a:r>
            <a:r>
              <a:rPr lang="cs-CZ" dirty="0" smtClean="0"/>
              <a:t>!</a:t>
            </a:r>
            <a:r>
              <a:rPr lang="en-US" dirty="0"/>
              <a:t> 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en-US" dirty="0"/>
              <a:t>[cit.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</a:t>
            </a:r>
            <a:r>
              <a:rPr lang="cs-CZ" dirty="0" smtClean="0"/>
              <a:t>z www: </a:t>
            </a:r>
            <a:r>
              <a:rPr lang="cs-CZ" u="sng" dirty="0" smtClean="0">
                <a:hlinkClick r:id="rId5"/>
              </a:rPr>
              <a:t>https</a:t>
            </a:r>
            <a:r>
              <a:rPr lang="cs-CZ" u="sng" dirty="0">
                <a:hlinkClick r:id="rId5"/>
              </a:rPr>
              <a:t>://lh4.googleusercontent.com/-</a:t>
            </a:r>
            <a:r>
              <a:rPr lang="cs-CZ" u="sng" dirty="0" smtClean="0">
                <a:hlinkClick r:id="rId5"/>
              </a:rPr>
              <a:t>vr3TsNlVTJ8/T5FLRfspl3I/AAAAAAABT-4/N_8r5o51iEU/s1600/Army%2520Air%2520Service%2520poster%252C%25201918.jpg</a:t>
            </a:r>
            <a:endParaRPr lang="cs-CZ" dirty="0" smtClean="0"/>
          </a:p>
          <a:p>
            <a:r>
              <a:rPr lang="cs-CZ" dirty="0" smtClean="0"/>
              <a:t>Obrázek č.5:  </a:t>
            </a:r>
            <a:r>
              <a:rPr lang="cs-CZ" dirty="0" smtClean="0"/>
              <a:t>Autor neuveden. </a:t>
            </a:r>
            <a:r>
              <a:rPr lang="cs-CZ" dirty="0" err="1" smtClean="0"/>
              <a:t>True</a:t>
            </a:r>
            <a:r>
              <a:rPr lang="cs-CZ" dirty="0" smtClean="0"/>
              <a:t> </a:t>
            </a:r>
            <a:r>
              <a:rPr lang="cs-CZ" dirty="0" err="1"/>
              <a:t>S</a:t>
            </a:r>
            <a:r>
              <a:rPr lang="cs-CZ" dirty="0" err="1" smtClean="0"/>
              <a:t>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Freedom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6"/>
              </a:rPr>
              <a:t>https</a:t>
            </a:r>
            <a:r>
              <a:rPr lang="cs-CZ" u="sng" dirty="0">
                <a:hlinkClick r:id="rId6"/>
              </a:rPr>
              <a:t>://lh4.googleusercontent.com/-LFHG-Rp9Ots/T-DHF7tcbTI/AAAAAAABsY4/LyfYC7naehs/s1600/True%2520sons%2520of%2520freedom.jpg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861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Obrázek č.6:  </a:t>
            </a:r>
            <a:r>
              <a:rPr lang="cs-CZ" dirty="0" smtClean="0"/>
              <a:t>Autor neuveden.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/>
              <a:t>drive a car </a:t>
            </a:r>
            <a:r>
              <a:rPr lang="cs-CZ" dirty="0" err="1"/>
              <a:t>here</a:t>
            </a:r>
            <a:r>
              <a:rPr lang="cs-CZ" dirty="0"/>
              <a:t> – </a:t>
            </a:r>
            <a:r>
              <a:rPr lang="cs-CZ" dirty="0" err="1"/>
              <a:t>Why</a:t>
            </a:r>
            <a:r>
              <a:rPr lang="cs-CZ" dirty="0"/>
              <a:t> not a transport in France. 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dirty="0" err="1"/>
              <a:t>Field</a:t>
            </a:r>
            <a:r>
              <a:rPr lang="cs-CZ" dirty="0"/>
              <a:t> </a:t>
            </a:r>
            <a:r>
              <a:rPr lang="cs-CZ" dirty="0" err="1"/>
              <a:t>Service</a:t>
            </a:r>
            <a:r>
              <a:rPr lang="cs-CZ" dirty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2"/>
              </a:rPr>
              <a:t>https</a:t>
            </a:r>
            <a:r>
              <a:rPr lang="cs-CZ" u="sng" dirty="0">
                <a:hlinkClick r:id="rId2"/>
              </a:rPr>
              <a:t>://lh3.googleusercontent.com/-a_DijouqQsc/T5FLPEOxdWI/AAAAAAABT-I/SNO2gp8Wtzg/s1600/35vg4.jpg</a:t>
            </a:r>
            <a:endParaRPr lang="cs-CZ" dirty="0"/>
          </a:p>
          <a:p>
            <a:r>
              <a:rPr lang="cs-CZ" dirty="0"/>
              <a:t>Obrázek č.7:  </a:t>
            </a:r>
            <a:r>
              <a:rPr lang="cs-CZ" dirty="0" smtClean="0"/>
              <a:t>Autor neuveden.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/>
              <a:t>Our</a:t>
            </a:r>
            <a:r>
              <a:rPr lang="cs-CZ" dirty="0"/>
              <a:t> Flag. </a:t>
            </a:r>
            <a:r>
              <a:rPr lang="cs-CZ" dirty="0" err="1"/>
              <a:t>Fight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.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 smtClean="0"/>
              <a:t>.</a:t>
            </a:r>
            <a:r>
              <a:rPr lang="en-US" dirty="0"/>
              <a:t> 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en-US" dirty="0"/>
              <a:t>[cit.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</a:t>
            </a:r>
            <a:r>
              <a:rPr lang="cs-CZ" dirty="0" smtClean="0"/>
              <a:t>z www:  </a:t>
            </a:r>
            <a:r>
              <a:rPr lang="cs-CZ" u="sng" dirty="0">
                <a:hlinkClick r:id="rId3"/>
              </a:rPr>
              <a:t>https://lh4.googleusercontent.com/-Pj6jp6RVHeg/T5Em9ltAbjI/AAAAAAABT4E/Mg8wCPNC97w/s1600/wargb023tt3.jpg</a:t>
            </a:r>
            <a:endParaRPr lang="cs-CZ" dirty="0"/>
          </a:p>
          <a:p>
            <a:r>
              <a:rPr lang="cs-CZ" dirty="0"/>
              <a:t>Obrázek č. 8:  </a:t>
            </a:r>
            <a:r>
              <a:rPr lang="cs-CZ" dirty="0" smtClean="0"/>
              <a:t>Autor neuveden. </a:t>
            </a:r>
            <a:r>
              <a:rPr lang="cs-CZ" dirty="0" err="1" smtClean="0"/>
              <a:t>Women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Britain</a:t>
            </a:r>
            <a:r>
              <a:rPr lang="cs-CZ" dirty="0"/>
              <a:t> </a:t>
            </a:r>
            <a:r>
              <a:rPr lang="cs-CZ" dirty="0" err="1"/>
              <a:t>say</a:t>
            </a:r>
            <a:r>
              <a:rPr lang="cs-CZ" dirty="0"/>
              <a:t> GO!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4"/>
              </a:rPr>
              <a:t>https</a:t>
            </a:r>
            <a:r>
              <a:rPr lang="cs-CZ" u="sng" dirty="0">
                <a:hlinkClick r:id="rId4"/>
              </a:rPr>
              <a:t>://lh3.googleusercontent.com/-1nwiBE_phqI/T5Em6DlBLYI/AAAAAAABT3A/VqeVeLId-yw/s1600/wargb016fj0.jpg</a:t>
            </a:r>
            <a:endParaRPr lang="cs-CZ" dirty="0"/>
          </a:p>
          <a:p>
            <a:r>
              <a:rPr lang="cs-CZ" dirty="0"/>
              <a:t>Obrázek č.9:  </a:t>
            </a:r>
            <a:r>
              <a:rPr lang="cs-CZ" dirty="0" smtClean="0"/>
              <a:t>Autor neuvede. </a:t>
            </a:r>
            <a:r>
              <a:rPr lang="cs-CZ" dirty="0" err="1" smtClean="0"/>
              <a:t>Italian</a:t>
            </a:r>
            <a:r>
              <a:rPr lang="cs-CZ" dirty="0" smtClean="0"/>
              <a:t> </a:t>
            </a:r>
            <a:r>
              <a:rPr lang="cs-CZ" dirty="0"/>
              <a:t>Victory</a:t>
            </a:r>
            <a:r>
              <a:rPr lang="cs-CZ" dirty="0" smtClean="0"/>
              <a:t>.</a:t>
            </a:r>
            <a:r>
              <a:rPr lang="en-US" dirty="0"/>
              <a:t> 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en-US" dirty="0"/>
              <a:t>[cit.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5"/>
              </a:rPr>
              <a:t>https</a:t>
            </a:r>
            <a:r>
              <a:rPr lang="cs-CZ" u="sng" dirty="0">
                <a:hlinkClick r:id="rId5"/>
              </a:rPr>
              <a:t>://lh6.googleusercontent.com/-PKbYpDq5HNk/UNCwKgqfhdI/AAAAAAACc-M/kTozvJM2gqE/s1600/Italian%2520Victory.jpg</a:t>
            </a:r>
            <a:endParaRPr lang="cs-CZ" u="sng" dirty="0"/>
          </a:p>
          <a:p>
            <a:r>
              <a:rPr lang="cs-CZ" dirty="0"/>
              <a:t>Obrázek č.10: </a:t>
            </a:r>
            <a:r>
              <a:rPr lang="cs-CZ" dirty="0" smtClean="0"/>
              <a:t> Autor neuveden.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/>
              <a:t>mind,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thought</a:t>
            </a:r>
            <a:r>
              <a:rPr lang="cs-CZ" dirty="0"/>
              <a:t>,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unites</a:t>
            </a:r>
            <a:r>
              <a:rPr lang="cs-CZ" dirty="0"/>
              <a:t> </a:t>
            </a:r>
            <a:r>
              <a:rPr lang="cs-CZ" dirty="0" err="1"/>
              <a:t>us</a:t>
            </a:r>
            <a:r>
              <a:rPr lang="cs-CZ" dirty="0"/>
              <a:t>. 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win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enemy</a:t>
            </a:r>
            <a:r>
              <a:rPr lang="cs-CZ" dirty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</a:t>
            </a:r>
            <a:r>
              <a:rPr lang="cs-CZ" dirty="0" smtClean="0"/>
              <a:t>z www:  </a:t>
            </a:r>
            <a:r>
              <a:rPr lang="cs-CZ" u="sng" dirty="0">
                <a:hlinkClick r:id="rId6"/>
              </a:rPr>
              <a:t>https://lh4.googleusercontent.com/-PZ-oyZCEn9c/T36eTJQ1MgI/AAAAAAABPRM/uIyxB0-sjDk/s1600/A%2520spirit%252C%2520an%2520idea%2520is%2520what%2520unites%2520us%253B%2520we%2520have%2520to%2520defeat%2520the%2520enemy.jpg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1714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6120680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Obrázek č.11: </a:t>
            </a:r>
            <a:r>
              <a:rPr lang="cs-CZ" dirty="0" smtClean="0"/>
              <a:t>Autor neuveden.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fatherland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in </a:t>
            </a:r>
            <a:r>
              <a:rPr lang="cs-CZ" dirty="0" err="1" smtClean="0"/>
              <a:t>danger</a:t>
            </a:r>
            <a:r>
              <a:rPr lang="cs-CZ" dirty="0" smtClean="0"/>
              <a:t>, </a:t>
            </a:r>
            <a:r>
              <a:rPr lang="cs-CZ" dirty="0" err="1" smtClean="0"/>
              <a:t>Enlist</a:t>
            </a:r>
            <a:r>
              <a:rPr lang="cs-CZ" dirty="0" smtClean="0"/>
              <a:t>!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2"/>
              </a:rPr>
              <a:t>https</a:t>
            </a:r>
            <a:r>
              <a:rPr lang="cs-CZ" u="sng" dirty="0">
                <a:hlinkClick r:id="rId2"/>
              </a:rPr>
              <a:t>://lh4.googleusercontent.com/-BtgKCAVgbnw/T4_2-llWYJI/AAAAAAABTj8/CgQ5KplbdNE/s1600/Your%2520Fatherland%2520is%2520in%2520danger%252C%2520register%2521.jpg</a:t>
            </a:r>
            <a:endParaRPr lang="cs-CZ" dirty="0"/>
          </a:p>
          <a:p>
            <a:r>
              <a:rPr lang="cs-CZ" dirty="0"/>
              <a:t>Obrázek č.12</a:t>
            </a:r>
            <a:r>
              <a:rPr lang="cs-CZ" dirty="0" smtClean="0"/>
              <a:t>: Autor neuveden.  </a:t>
            </a:r>
            <a:r>
              <a:rPr lang="cs-CZ" dirty="0" smtClean="0"/>
              <a:t>1778, 1943 </a:t>
            </a:r>
            <a:r>
              <a:rPr lang="cs-CZ" dirty="0" err="1" smtClean="0"/>
              <a:t>American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always</a:t>
            </a:r>
            <a:r>
              <a:rPr lang="cs-CZ" dirty="0" smtClean="0"/>
              <a:t> </a:t>
            </a:r>
            <a:r>
              <a:rPr lang="cs-CZ" dirty="0" err="1" smtClean="0"/>
              <a:t>fight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liberty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3"/>
              </a:rPr>
              <a:t>https</a:t>
            </a:r>
            <a:r>
              <a:rPr lang="cs-CZ" u="sng" dirty="0">
                <a:hlinkClick r:id="rId3"/>
              </a:rPr>
              <a:t>://lh6.googleusercontent.com/-_n-rAdOsQ3k/UIGDZxfV9GI/AAAAAAACNxM/-IYkWYVb-GY/s1600/1778%252C%25201943%2520%2520Americans%2520will%2520always%2520fight%2520for%2520liberty.jpg</a:t>
            </a:r>
            <a:endParaRPr lang="cs-CZ" dirty="0"/>
          </a:p>
          <a:p>
            <a:r>
              <a:rPr lang="cs-CZ" dirty="0" smtClean="0"/>
              <a:t>Obrázek č.13: </a:t>
            </a:r>
            <a:r>
              <a:rPr lang="cs-CZ" dirty="0" smtClean="0"/>
              <a:t>Autor neuveden. He </a:t>
            </a:r>
            <a:r>
              <a:rPr lang="cs-CZ" dirty="0" err="1" smtClean="0"/>
              <a:t>volunteerd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Submarine</a:t>
            </a:r>
            <a:r>
              <a:rPr lang="cs-CZ" dirty="0" smtClean="0"/>
              <a:t> </a:t>
            </a:r>
            <a:r>
              <a:rPr lang="cs-CZ" dirty="0" err="1" smtClean="0"/>
              <a:t>service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en-US" dirty="0"/>
              <a:t>[cit.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4"/>
              </a:rPr>
              <a:t>https</a:t>
            </a:r>
            <a:r>
              <a:rPr lang="cs-CZ" u="sng" dirty="0" smtClean="0">
                <a:hlinkClick r:id="rId4"/>
              </a:rPr>
              <a:t>://lh4.googleusercontent.com/-CP-ZSQSEiE8/UFisChjFveI/AAAAAAACIng/Ol4JjBvt9L8/s1600/He%2520Volunteerd%2520for%2520Submarine%2520Service.jpg</a:t>
            </a:r>
            <a:endParaRPr lang="cs-CZ" u="sng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Obrázek </a:t>
            </a:r>
            <a:r>
              <a:rPr lang="cs-CZ" dirty="0"/>
              <a:t>č.14</a:t>
            </a:r>
            <a:r>
              <a:rPr lang="cs-CZ" dirty="0" smtClean="0"/>
              <a:t>: </a:t>
            </a:r>
            <a:r>
              <a:rPr lang="cs-CZ" dirty="0" smtClean="0"/>
              <a:t>Autor neuveden.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Job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only</a:t>
            </a:r>
            <a:r>
              <a:rPr lang="cs-CZ" dirty="0" smtClean="0"/>
              <a:t> </a:t>
            </a:r>
            <a:r>
              <a:rPr lang="cs-CZ" dirty="0" err="1" smtClean="0"/>
              <a:t>half</a:t>
            </a:r>
            <a:r>
              <a:rPr lang="cs-CZ" dirty="0" smtClean="0"/>
              <a:t> done – </a:t>
            </a:r>
            <a:r>
              <a:rPr lang="cs-CZ" dirty="0" err="1"/>
              <a:t>L</a:t>
            </a:r>
            <a:r>
              <a:rPr lang="cs-CZ" dirty="0" err="1" smtClean="0"/>
              <a:t>et´s</a:t>
            </a:r>
            <a:r>
              <a:rPr lang="cs-CZ" dirty="0" smtClean="0"/>
              <a:t> </a:t>
            </a:r>
            <a:r>
              <a:rPr lang="cs-CZ" dirty="0" err="1" smtClean="0"/>
              <a:t>finish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– </a:t>
            </a:r>
            <a:r>
              <a:rPr lang="cs-CZ" dirty="0" err="1" smtClean="0"/>
              <a:t>Keep</a:t>
            </a:r>
            <a:r>
              <a:rPr lang="cs-CZ" dirty="0" smtClean="0"/>
              <a:t> America Free!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5"/>
              </a:rPr>
              <a:t>https</a:t>
            </a:r>
            <a:r>
              <a:rPr lang="cs-CZ" u="sng" dirty="0">
                <a:hlinkClick r:id="rId5"/>
              </a:rPr>
              <a:t>://lh4.googleusercontent.com/-_ZH-4-yWBL0/UTWXmoFoIWI/AAAAAAACv-8/Lzwl5Qsd6xo/s1600/The%2520Job%2520Is%2520Only%2520Half%2520Done%2520-%2520Let%2527s%2520Finish%2520It%2520-%2520Keep%2520America%2520Free%2521.jpg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042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40000" lnSpcReduction="20000"/>
          </a:bodyPr>
          <a:lstStyle/>
          <a:p>
            <a:r>
              <a:rPr lang="cs-CZ" dirty="0"/>
              <a:t>Obrázek č.15</a:t>
            </a:r>
            <a:r>
              <a:rPr lang="cs-CZ" dirty="0" smtClean="0"/>
              <a:t>: </a:t>
            </a:r>
            <a:r>
              <a:rPr lang="cs-CZ" dirty="0" smtClean="0"/>
              <a:t> Autor neuveden. </a:t>
            </a:r>
            <a:r>
              <a:rPr lang="cs-CZ" dirty="0" err="1" smtClean="0"/>
              <a:t>Together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en-US" dirty="0" smtClean="0"/>
              <a:t>[</a:t>
            </a:r>
            <a:r>
              <a:rPr lang="cs-CZ" dirty="0" smtClean="0"/>
              <a:t> </a:t>
            </a:r>
            <a:r>
              <a:rPr lang="en-US" dirty="0" smtClean="0"/>
              <a:t>cit</a:t>
            </a:r>
            <a:r>
              <a:rPr lang="en-US" dirty="0"/>
              <a:t>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</a:t>
            </a:r>
            <a:r>
              <a:rPr lang="cs-CZ" dirty="0" smtClean="0"/>
              <a:t> </a:t>
            </a:r>
            <a:r>
              <a:rPr lang="cs-CZ" dirty="0" smtClean="0"/>
              <a:t>www: </a:t>
            </a:r>
            <a:r>
              <a:rPr lang="cs-CZ" u="sng" dirty="0" smtClean="0">
                <a:hlinkClick r:id="rId2"/>
              </a:rPr>
              <a:t>https</a:t>
            </a:r>
            <a:r>
              <a:rPr lang="cs-CZ" u="sng" dirty="0">
                <a:hlinkClick r:id="rId2"/>
              </a:rPr>
              <a:t>://lh3.googleusercontent.com/-IWgLbFLAL14/UGGzEXpgyUI/AAAAAAACLgk/4KPLanpJbEM/s1600/Together.jpg</a:t>
            </a:r>
            <a:endParaRPr lang="cs-CZ" dirty="0"/>
          </a:p>
          <a:p>
            <a:r>
              <a:rPr lang="cs-CZ" dirty="0"/>
              <a:t>Obrázek č.16: </a:t>
            </a:r>
            <a:r>
              <a:rPr lang="cs-CZ" dirty="0" smtClean="0"/>
              <a:t> Autor neuveden. </a:t>
            </a:r>
            <a:r>
              <a:rPr lang="cs-CZ" dirty="0" err="1" smtClean="0"/>
              <a:t>Never</a:t>
            </a:r>
            <a:r>
              <a:rPr lang="cs-CZ" dirty="0" smtClean="0"/>
              <a:t> so much </a:t>
            </a:r>
            <a:r>
              <a:rPr lang="cs-CZ" dirty="0" err="1" smtClean="0"/>
              <a:t>owned</a:t>
            </a:r>
            <a:r>
              <a:rPr lang="cs-CZ" dirty="0" smtClean="0"/>
              <a:t> by so many to so </a:t>
            </a:r>
            <a:r>
              <a:rPr lang="cs-CZ" dirty="0" err="1" smtClean="0"/>
              <a:t>few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–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prime </a:t>
            </a:r>
            <a:r>
              <a:rPr lang="cs-CZ" dirty="0" err="1" smtClean="0"/>
              <a:t>minister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</a:t>
            </a:r>
            <a:r>
              <a:rPr lang="cs-CZ" dirty="0" smtClean="0"/>
              <a:t>z www: </a:t>
            </a:r>
            <a:r>
              <a:rPr lang="cs-CZ" u="sng" dirty="0" smtClean="0">
                <a:hlinkClick r:id="rId3"/>
              </a:rPr>
              <a:t>https</a:t>
            </a:r>
            <a:r>
              <a:rPr lang="cs-CZ" u="sng" dirty="0">
                <a:hlinkClick r:id="rId3"/>
              </a:rPr>
              <a:t>://lh5.googleusercontent.com/-l0zm_hEDP6w/T01_aOsvvxI/AAAAAAABHGA/B0P7FKyzOwc/s1600/wwii-poster-join-never-was-so-much-owed.jpg</a:t>
            </a:r>
            <a:endParaRPr lang="cs-CZ" dirty="0"/>
          </a:p>
          <a:p>
            <a:r>
              <a:rPr lang="cs-CZ" dirty="0"/>
              <a:t>Obrázek č.17: </a:t>
            </a:r>
            <a:r>
              <a:rPr lang="cs-CZ" dirty="0" smtClean="0"/>
              <a:t> </a:t>
            </a:r>
            <a:r>
              <a:rPr lang="cs-CZ" dirty="0" smtClean="0"/>
              <a:t>Autor neuveden.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enemy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crafty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–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on </a:t>
            </a:r>
            <a:r>
              <a:rPr lang="cs-CZ" dirty="0" err="1" smtClean="0"/>
              <a:t>guard</a:t>
            </a:r>
            <a:r>
              <a:rPr lang="cs-CZ" dirty="0" smtClean="0"/>
              <a:t>!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 </a:t>
            </a:r>
            <a:r>
              <a:rPr lang="cs-CZ" dirty="0" smtClean="0"/>
              <a:t>www: </a:t>
            </a:r>
            <a:r>
              <a:rPr lang="cs-CZ" u="sng" dirty="0" smtClean="0">
                <a:hlinkClick r:id="rId4"/>
              </a:rPr>
              <a:t>https</a:t>
            </a:r>
            <a:r>
              <a:rPr lang="cs-CZ" u="sng" dirty="0">
                <a:hlinkClick r:id="rId4"/>
              </a:rPr>
              <a:t>://lh4.googleusercontent.com/-VElOIgeqrps/UeBPGpSVSaI/AAAAAAAFURM/M5Chv3KjaYk/s1600/1945%2520The%2520enemy%2520is%2520crafty%2520-%2520be%2520on%2520guard%2521.jpg</a:t>
            </a:r>
            <a:endParaRPr lang="cs-CZ" dirty="0"/>
          </a:p>
          <a:p>
            <a:r>
              <a:rPr lang="cs-CZ" dirty="0"/>
              <a:t>Obrázek č.18</a:t>
            </a:r>
            <a:r>
              <a:rPr lang="cs-CZ" dirty="0" smtClean="0"/>
              <a:t>: </a:t>
            </a:r>
            <a:r>
              <a:rPr lang="cs-CZ" dirty="0" smtClean="0"/>
              <a:t>Autor neuveden. </a:t>
            </a:r>
            <a:r>
              <a:rPr lang="cs-CZ" dirty="0" err="1" smtClean="0"/>
              <a:t>Kill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fascist</a:t>
            </a:r>
            <a:r>
              <a:rPr lang="cs-CZ" dirty="0" smtClean="0"/>
              <a:t> </a:t>
            </a:r>
            <a:r>
              <a:rPr lang="cs-CZ" dirty="0" err="1" smtClean="0"/>
              <a:t>wild</a:t>
            </a:r>
            <a:r>
              <a:rPr lang="cs-CZ" dirty="0" smtClean="0"/>
              <a:t> </a:t>
            </a:r>
            <a:r>
              <a:rPr lang="cs-CZ" dirty="0" err="1" smtClean="0"/>
              <a:t>fanatic</a:t>
            </a:r>
            <a:r>
              <a:rPr lang="cs-CZ" dirty="0" smtClean="0"/>
              <a:t>!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</a:t>
            </a:r>
            <a:r>
              <a:rPr lang="cs-CZ" dirty="0" smtClean="0"/>
              <a:t> </a:t>
            </a:r>
            <a:r>
              <a:rPr lang="cs-CZ" dirty="0" smtClean="0"/>
              <a:t>www: </a:t>
            </a:r>
            <a:r>
              <a:rPr lang="cs-CZ" u="sng" dirty="0" smtClean="0">
                <a:hlinkClick r:id="rId5"/>
              </a:rPr>
              <a:t>https</a:t>
            </a:r>
            <a:r>
              <a:rPr lang="cs-CZ" u="sng" dirty="0">
                <a:hlinkClick r:id="rId5"/>
              </a:rPr>
              <a:t>://lh4.googleusercontent.com/-GwSRm4yQZHo/UeBOqcBysSI/AAAAAAAFUNU/5QLkDAZv3X8/s1600/1942%2520Kill%2520the%2520fascist%2520wild%2520fanatic%2521.jpg</a:t>
            </a:r>
            <a:endParaRPr lang="cs-CZ" dirty="0"/>
          </a:p>
          <a:p>
            <a:r>
              <a:rPr lang="cs-CZ" dirty="0"/>
              <a:t>Obrázek č.19</a:t>
            </a:r>
            <a:r>
              <a:rPr lang="cs-CZ" dirty="0" smtClean="0"/>
              <a:t>: </a:t>
            </a:r>
            <a:r>
              <a:rPr lang="cs-CZ" dirty="0" smtClean="0"/>
              <a:t>Autor neuveden. </a:t>
            </a:r>
            <a:r>
              <a:rPr lang="cs-CZ" dirty="0" err="1" smtClean="0"/>
              <a:t>Invasion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Cementary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Allies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z</a:t>
            </a:r>
            <a:r>
              <a:rPr lang="cs-CZ" dirty="0" smtClean="0"/>
              <a:t> </a:t>
            </a:r>
            <a:r>
              <a:rPr lang="cs-CZ" dirty="0" smtClean="0"/>
              <a:t>www: </a:t>
            </a:r>
            <a:r>
              <a:rPr lang="cs-CZ" u="sng" dirty="0" smtClean="0">
                <a:hlinkClick r:id="rId6"/>
              </a:rPr>
              <a:t>https</a:t>
            </a:r>
            <a:r>
              <a:rPr lang="cs-CZ" u="sng" dirty="0">
                <a:hlinkClick r:id="rId6"/>
              </a:rPr>
              <a:t>://lh6.googleusercontent.com/-xiXlMuuG6fU/UAKvK_hUERI/AAAAAAABwbQ/1zYRt4u5q40/s1600/h1p1x01my3.jpg</a:t>
            </a:r>
            <a:endParaRPr lang="cs-CZ" dirty="0"/>
          </a:p>
          <a:p>
            <a:r>
              <a:rPr lang="cs-CZ" dirty="0"/>
              <a:t>Obrázek </a:t>
            </a:r>
            <a:r>
              <a:rPr lang="cs-CZ" dirty="0" smtClean="0"/>
              <a:t>č.20: </a:t>
            </a:r>
            <a:r>
              <a:rPr lang="cs-CZ" dirty="0" smtClean="0"/>
              <a:t>Autor neuveden. </a:t>
            </a:r>
            <a:r>
              <a:rPr lang="cs-CZ" dirty="0" err="1" smtClean="0"/>
              <a:t>Europe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ready</a:t>
            </a:r>
            <a:r>
              <a:rPr lang="cs-CZ" dirty="0" smtClean="0"/>
              <a:t> </a:t>
            </a:r>
            <a:r>
              <a:rPr lang="cs-CZ" dirty="0" err="1" smtClean="0"/>
              <a:t>join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voluntary</a:t>
            </a:r>
            <a:r>
              <a:rPr lang="cs-CZ" dirty="0" smtClean="0"/>
              <a:t> </a:t>
            </a:r>
            <a:r>
              <a:rPr lang="cs-CZ" dirty="0" err="1" smtClean="0"/>
              <a:t>legion</a:t>
            </a:r>
            <a:r>
              <a:rPr lang="cs-CZ" dirty="0" smtClean="0"/>
              <a:t> </a:t>
            </a:r>
            <a:r>
              <a:rPr lang="cs-CZ" dirty="0" err="1" smtClean="0"/>
              <a:t>Flanders</a:t>
            </a:r>
            <a:r>
              <a:rPr lang="cs-CZ" dirty="0" smtClean="0"/>
              <a:t> to </a:t>
            </a:r>
            <a:r>
              <a:rPr lang="cs-CZ" dirty="0" err="1" smtClean="0"/>
              <a:t>fight</a:t>
            </a:r>
            <a:r>
              <a:rPr lang="cs-CZ" dirty="0" smtClean="0"/>
              <a:t> </a:t>
            </a:r>
            <a:r>
              <a:rPr lang="cs-CZ" dirty="0" err="1" smtClean="0"/>
              <a:t>against</a:t>
            </a:r>
            <a:r>
              <a:rPr lang="cs-CZ" dirty="0" smtClean="0"/>
              <a:t> </a:t>
            </a:r>
            <a:r>
              <a:rPr lang="cs-CZ" dirty="0" err="1" smtClean="0"/>
              <a:t>Bolschewism</a:t>
            </a:r>
            <a:r>
              <a:rPr lang="cs-CZ" dirty="0" smtClean="0"/>
              <a:t>. </a:t>
            </a:r>
            <a:r>
              <a:rPr lang="en-US" dirty="0"/>
              <a:t>[</a:t>
            </a:r>
            <a:r>
              <a:rPr lang="cs-CZ" dirty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en-US" dirty="0" smtClean="0"/>
              <a:t>[</a:t>
            </a:r>
            <a:r>
              <a:rPr lang="en-US" dirty="0"/>
              <a:t>cit. 2013</a:t>
            </a:r>
            <a:r>
              <a:rPr lang="cs-CZ" dirty="0" smtClean="0"/>
              <a:t>-08-09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/>
              <a:t>Dostupný </a:t>
            </a:r>
            <a:r>
              <a:rPr lang="cs-CZ" smtClean="0"/>
              <a:t>z www:  </a:t>
            </a:r>
            <a:r>
              <a:rPr lang="cs-CZ" u="sng" dirty="0" smtClean="0">
                <a:hlinkClick r:id="rId7"/>
              </a:rPr>
              <a:t>https</a:t>
            </a:r>
            <a:r>
              <a:rPr lang="cs-CZ" u="sng" dirty="0">
                <a:hlinkClick r:id="rId7"/>
              </a:rPr>
              <a:t>://lh6.googleusercontent.com/-MKy740gEZ_s/UAKuUr3le4I/AAAAAAABwR8/7O8XIUCtKzY/s1600/Bolsj07.jpg</a:t>
            </a:r>
            <a:endParaRPr lang="cs-CZ" u="sng" dirty="0"/>
          </a:p>
          <a:p>
            <a:endParaRPr lang="cs-CZ" u="sng" dirty="0"/>
          </a:p>
          <a:p>
            <a:pPr marL="0" indent="0" algn="ctr">
              <a:buNone/>
            </a:pPr>
            <a:r>
              <a:rPr lang="cs-CZ" sz="11000" dirty="0" smtClean="0"/>
              <a:t>Zdroje:</a:t>
            </a:r>
            <a:endParaRPr lang="cs-CZ" sz="11000" dirty="0"/>
          </a:p>
          <a:p>
            <a:r>
              <a:rPr lang="cs-CZ" sz="5000" u="sng" dirty="0">
                <a:hlinkClick r:id="rId8"/>
              </a:rPr>
              <a:t>http://digitalpostercollection.com</a:t>
            </a:r>
            <a:r>
              <a:rPr lang="cs-CZ" sz="5000" u="sng" dirty="0" smtClean="0">
                <a:hlinkClick r:id="rId8"/>
              </a:rPr>
              <a:t>/</a:t>
            </a:r>
            <a:endParaRPr lang="cs-CZ" sz="5000" u="sng" dirty="0" smtClean="0"/>
          </a:p>
          <a:p>
            <a:r>
              <a:rPr lang="cs-CZ" sz="5000" dirty="0" smtClean="0"/>
              <a:t>Otázky a úkoly - autor</a:t>
            </a:r>
            <a:endParaRPr lang="cs-CZ" sz="5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09945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1575</Words>
  <Application>Microsoft Office PowerPoint</Application>
  <PresentationFormat>Předvádění na obrazovce (4:3)</PresentationFormat>
  <Paragraphs>267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Anotace:</vt:lpstr>
      <vt:lpstr>PROPAGANDA</vt:lpstr>
      <vt:lpstr>WWI - Francie</vt:lpstr>
      <vt:lpstr>WWI - Francie</vt:lpstr>
      <vt:lpstr>WWI - Francie</vt:lpstr>
      <vt:lpstr>WWI - USA</vt:lpstr>
      <vt:lpstr>WWI - USA</vt:lpstr>
      <vt:lpstr>WWI - USA</vt:lpstr>
      <vt:lpstr>WWI – Velká Británie</vt:lpstr>
      <vt:lpstr>WWI – Velká Británie</vt:lpstr>
      <vt:lpstr>WWI - Itálie</vt:lpstr>
      <vt:lpstr>WWI - Německo</vt:lpstr>
      <vt:lpstr>WWI - Německo</vt:lpstr>
      <vt:lpstr>WWII - Spojenci</vt:lpstr>
      <vt:lpstr>WWII - Spojenci</vt:lpstr>
      <vt:lpstr>WWII - Spojenci</vt:lpstr>
      <vt:lpstr>WWII - Spojenci</vt:lpstr>
      <vt:lpstr>WWII - Spojenci</vt:lpstr>
      <vt:lpstr>WWII - Spojenci</vt:lpstr>
      <vt:lpstr>WWII - Německo</vt:lpstr>
      <vt:lpstr>WWII - Německo</vt:lpstr>
      <vt:lpstr>Citace:</vt:lpstr>
      <vt:lpstr>Citace:</vt:lpstr>
      <vt:lpstr>Citace: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Dvořák</dc:creator>
  <cp:lastModifiedBy>Jan Dvořák</cp:lastModifiedBy>
  <cp:revision>24</cp:revision>
  <dcterms:created xsi:type="dcterms:W3CDTF">2013-08-29T17:46:42Z</dcterms:created>
  <dcterms:modified xsi:type="dcterms:W3CDTF">2013-11-28T10:04:54Z</dcterms:modified>
</cp:coreProperties>
</file>