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9" r:id="rId3"/>
    <p:sldId id="257" r:id="rId4"/>
    <p:sldId id="258" r:id="rId5"/>
    <p:sldId id="260" r:id="rId6"/>
    <p:sldId id="261" r:id="rId7"/>
    <p:sldId id="265" r:id="rId8"/>
    <p:sldId id="262" r:id="rId9"/>
    <p:sldId id="263" r:id="rId10"/>
    <p:sldId id="264" r:id="rId11"/>
    <p:sldId id="266" r:id="rId12"/>
    <p:sldId id="267" r:id="rId13"/>
    <p:sldId id="268" r:id="rId14"/>
    <p:sldId id="269" r:id="rId15"/>
    <p:sldId id="27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1020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158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jpg"/><Relationship Id="rId3" Type="http://schemas.openxmlformats.org/officeDocument/2006/relationships/hyperlink" Target="http://atanova-zasuvka.blog.cz/1008/frantisek-josef-i-180-let-od-jeho-narozeni" TargetMode="External"/><Relationship Id="rId7" Type="http://schemas.openxmlformats.org/officeDocument/2006/relationships/hyperlink" Target="http://forum.valka.cz/viewtopic.php/t/21138" TargetMode="Externa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1.xml"/><Relationship Id="rId6" Type="http://schemas.openxmlformats.org/officeDocument/2006/relationships/image" Target="../media/image4.jpg"/><Relationship Id="rId5" Type="http://schemas.openxmlformats.org/officeDocument/2006/relationships/hyperlink" Target="http://www.infoglobe.cz/zajimavosti/historie-ceskych-zemi-xv/" TargetMode="External"/><Relationship Id="rId4" Type="http://schemas.openxmlformats.org/officeDocument/2006/relationships/image" Target="../media/image3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vlast.cz/rubriky/cesko/ceske-uzemi/" TargetMode="Externa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2.xml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icv.vlada.cz/cz/tema/unorova-ustava-26--unora-1861-81509/" TargetMode="Externa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3.xml"/><Relationship Id="rId5" Type="http://schemas.openxmlformats.org/officeDocument/2006/relationships/image" Target="../media/image8.jpg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Alexander_Bach" TargetMode="Externa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4.xml"/><Relationship Id="rId4" Type="http://schemas.openxmlformats.org/officeDocument/2006/relationships/image" Target="../media/image9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lovecpokladu.cz/home/bitva-u-hradce-kralove-1866-930" TargetMode="Externa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5.xml"/><Relationship Id="rId4" Type="http://schemas.openxmlformats.org/officeDocument/2006/relationships/image" Target="../media/image10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leccos.com/index.php/clanky/rakouskouhersko" TargetMode="Externa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6.xml"/><Relationship Id="rId4" Type="http://schemas.openxmlformats.org/officeDocument/2006/relationships/image" Target="../media/image11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kralovstviceske.bloger.cz/Historie/Dve-tvare-Rakousko-Uherska" TargetMode="Externa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7.xml"/><Relationship Id="rId4" Type="http://schemas.openxmlformats.org/officeDocument/2006/relationships/image" Target="../media/image1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rg.cz/sekce/historie/mapy/rakousko-uhersko.html" TargetMode="Externa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8.xml"/><Relationship Id="rId4" Type="http://schemas.openxmlformats.org/officeDocument/2006/relationships/image" Target="../media/image13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radio.cz/cz/rubrika/historie/1848-dalsi-ceska-osudova-osmicka" TargetMode="Externa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9.xml"/><Relationship Id="rId4" Type="http://schemas.openxmlformats.org/officeDocument/2006/relationships/image" Target="../media/image14.jp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ndreas-praefcke.de/carthalia/europe/cz_praha_narodni.htm" TargetMode="Externa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10.xml"/><Relationship Id="rId4" Type="http://schemas.openxmlformats.org/officeDocument/2006/relationships/image" Target="../media/image15.jp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Rakousko - Uhersko</a:t>
            </a:r>
            <a:endParaRPr lang="cs-CZ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/>
            <a:r>
              <a:rPr lang="cs-CZ" dirty="0" smtClean="0"/>
              <a:t>Opakujeme dějepis na II. stupni</a:t>
            </a:r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/>
          <a:stretch>
            <a:fillRect/>
          </a:stretch>
        </p:blipFill>
        <p:spPr>
          <a:xfrm>
            <a:off x="1619672" y="3861048"/>
            <a:ext cx="5760720" cy="2600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89310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911"/>
    </mc:Choice>
    <mc:Fallback xmlns="">
      <p:transition spd="slow" advTm="2911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  <a:t>Rakousko – Uhersko     TESTÍK</a:t>
            </a:r>
            <a:endParaRPr lang="cs-CZ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/>
              <a:t>Název : Opakujeme dějepis na II. stupni</a:t>
            </a:r>
          </a:p>
          <a:p>
            <a:r>
              <a:rPr lang="cs-CZ" dirty="0"/>
              <a:t>Šablona: III/2</a:t>
            </a:r>
          </a:p>
          <a:p>
            <a:r>
              <a:rPr lang="cs-CZ" dirty="0"/>
              <a:t>Číslo: </a:t>
            </a:r>
            <a:r>
              <a:rPr lang="cs-CZ" dirty="0" smtClean="0"/>
              <a:t>56</a:t>
            </a:r>
            <a:endParaRPr lang="cs-CZ" dirty="0"/>
          </a:p>
          <a:p>
            <a:r>
              <a:rPr lang="cs-CZ" dirty="0"/>
              <a:t>Autor: Mgr. Soňa Blažková</a:t>
            </a:r>
          </a:p>
          <a:p>
            <a:r>
              <a:rPr lang="cs-CZ" dirty="0"/>
              <a:t>Škola: ZŠ Choltice  „Učíme se pro život“</a:t>
            </a:r>
          </a:p>
          <a:p>
            <a:r>
              <a:rPr lang="cs-CZ" dirty="0"/>
              <a:t>Klíčová slova: </a:t>
            </a:r>
            <a:r>
              <a:rPr lang="cs-CZ" dirty="0" smtClean="0"/>
              <a:t>Alexandr Bach, Bachův  </a:t>
            </a:r>
            <a:r>
              <a:rPr lang="cs-CZ" dirty="0" err="1" smtClean="0"/>
              <a:t>neoabsolutismus</a:t>
            </a:r>
            <a:r>
              <a:rPr lang="cs-CZ" dirty="0" smtClean="0"/>
              <a:t>, Únorová ústava, bitva u Sadové, Rakousko-Uhersko, mladočeši, staročeši</a:t>
            </a:r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Třída: dějepis 8                                    Datum: </a:t>
            </a:r>
            <a:r>
              <a:rPr lang="cs-CZ" dirty="0" smtClean="0"/>
              <a:t>6.6.    2013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471074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67"/>
    </mc:Choice>
    <mc:Fallback xmlns="">
      <p:transition spd="slow" advTm="3067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  <a:t>Metodický návod a obsah:</a:t>
            </a:r>
            <a:endParaRPr lang="cs-CZ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/>
              <a:t>Každý žák si napíše na papír čísla 1-10 pod sebe, každé číslo na nový řádek. Po spuštění testu dopisuje pouze písmeno odpovědi.</a:t>
            </a:r>
          </a:p>
          <a:p>
            <a:endParaRPr lang="cs-CZ" dirty="0"/>
          </a:p>
          <a:p>
            <a:r>
              <a:rPr lang="cs-CZ" dirty="0"/>
              <a:t>List 1- 3         úvodní</a:t>
            </a:r>
          </a:p>
          <a:p>
            <a:r>
              <a:rPr lang="cs-CZ" dirty="0"/>
              <a:t>List 4 – 13      10 otázek je načasováno na 30´´  </a:t>
            </a:r>
          </a:p>
          <a:p>
            <a:pPr marL="0" indent="0">
              <a:buNone/>
            </a:pPr>
            <a:r>
              <a:rPr lang="cs-CZ" dirty="0"/>
              <a:t>                          Každou otázku po 10´´ doplní obrázek.</a:t>
            </a:r>
          </a:p>
          <a:p>
            <a:r>
              <a:rPr lang="cs-CZ" dirty="0"/>
              <a:t>List 14 – výsledky </a:t>
            </a:r>
            <a:r>
              <a:rPr lang="cs-CZ" dirty="0" err="1"/>
              <a:t>testíku</a:t>
            </a:r>
            <a:r>
              <a:rPr lang="cs-CZ" dirty="0"/>
              <a:t> a hodnocení</a:t>
            </a:r>
          </a:p>
          <a:p>
            <a:r>
              <a:rPr lang="cs-CZ" dirty="0"/>
              <a:t>List 15 – zdroje </a:t>
            </a:r>
          </a:p>
          <a:p>
            <a:pPr marL="0" indent="0">
              <a:buNone/>
            </a:pPr>
            <a:r>
              <a:rPr lang="cs-CZ" dirty="0"/>
              <a:t>                 -obrázky jsou doplněny  hypertextovým odkazem </a:t>
            </a:r>
          </a:p>
          <a:p>
            <a:pPr marL="0" indent="0">
              <a:buNone/>
            </a:pPr>
            <a:r>
              <a:rPr lang="cs-CZ"/>
              <a:t>                 -písemné zdroje jsou citovány</a:t>
            </a:r>
          </a:p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87989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768"/>
    </mc:Choice>
    <mc:Fallback xmlns="">
      <p:transition spd="slow" advTm="2768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bg2">
                    <a:lumMod val="10000"/>
                  </a:schemeClr>
                </a:solidFill>
              </a:rPr>
              <a:t>1. Který Habsburk vládne u nás </a:t>
            </a:r>
            <a:br>
              <a:rPr lang="cs-CZ" b="1" dirty="0" smtClean="0">
                <a:solidFill>
                  <a:schemeClr val="bg2">
                    <a:lumMod val="10000"/>
                  </a:schemeClr>
                </a:solidFill>
              </a:rPr>
            </a:br>
            <a:r>
              <a:rPr lang="cs-CZ" b="1" dirty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b="1" dirty="0" smtClean="0">
                <a:solidFill>
                  <a:schemeClr val="bg2">
                    <a:lumMod val="10000"/>
                  </a:schemeClr>
                </a:solidFill>
              </a:rPr>
              <a:t>   do r. 1916 ?</a:t>
            </a:r>
            <a:endParaRPr lang="cs-CZ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endParaRPr lang="cs-CZ" sz="3200" dirty="0" smtClean="0"/>
          </a:p>
          <a:p>
            <a:r>
              <a:rPr lang="cs-CZ" sz="3200" dirty="0" smtClean="0"/>
              <a:t>A) František Josef I.</a:t>
            </a:r>
          </a:p>
          <a:p>
            <a:endParaRPr lang="cs-CZ" sz="3200" dirty="0"/>
          </a:p>
          <a:p>
            <a:r>
              <a:rPr lang="cs-CZ" sz="3200" dirty="0" smtClean="0"/>
              <a:t>B) Alexandr Bach</a:t>
            </a:r>
          </a:p>
          <a:p>
            <a:endParaRPr lang="cs-CZ" sz="3200" dirty="0"/>
          </a:p>
          <a:p>
            <a:r>
              <a:rPr lang="cs-CZ" sz="3200" dirty="0" smtClean="0"/>
              <a:t>C) kníže Metternich</a:t>
            </a:r>
            <a:endParaRPr lang="cs-CZ" sz="3200" dirty="0"/>
          </a:p>
        </p:txBody>
      </p:sp>
      <p:pic>
        <p:nvPicPr>
          <p:cNvPr id="4" name="Zástupný symbol pro obsah 3">
            <a:hlinkClick r:id="rId3"/>
          </p:cNvPr>
          <p:cNvPicPr>
            <a:picLocks noGrp="1" noChangeAspect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1844824"/>
            <a:ext cx="1576928" cy="2067528"/>
          </a:xfrm>
        </p:spPr>
      </p:pic>
      <p:pic>
        <p:nvPicPr>
          <p:cNvPr id="5" name="Obrázek 4">
            <a:hlinkClick r:id="rId5"/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04248" y="2852936"/>
            <a:ext cx="1512168" cy="2037226"/>
          </a:xfrm>
          <a:prstGeom prst="rect">
            <a:avLst/>
          </a:prstGeom>
        </p:spPr>
      </p:pic>
      <p:pic>
        <p:nvPicPr>
          <p:cNvPr id="7" name="Obrázek 6">
            <a:hlinkClick r:id="rId7"/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99940" y="4514428"/>
            <a:ext cx="1634780" cy="2094228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5089840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746"/>
    </mc:Choice>
    <mc:Fallback xmlns="">
      <p:transition spd="slow" advTm="3074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bg2">
                    <a:lumMod val="10000"/>
                  </a:schemeClr>
                </a:solidFill>
              </a:rPr>
              <a:t>2. Vysvětli  pojem </a:t>
            </a:r>
            <a:br>
              <a:rPr lang="cs-CZ" b="1" dirty="0" smtClean="0">
                <a:solidFill>
                  <a:schemeClr val="bg2">
                    <a:lumMod val="10000"/>
                  </a:schemeClr>
                </a:solidFill>
              </a:rPr>
            </a:br>
            <a:r>
              <a:rPr lang="cs-CZ" b="1" dirty="0" smtClean="0">
                <a:solidFill>
                  <a:schemeClr val="bg2">
                    <a:lumMod val="10000"/>
                  </a:schemeClr>
                </a:solidFill>
              </a:rPr>
              <a:t>„</a:t>
            </a:r>
            <a:r>
              <a:rPr lang="cs-CZ" b="1" dirty="0" err="1" smtClean="0">
                <a:solidFill>
                  <a:schemeClr val="bg2">
                    <a:lumMod val="10000"/>
                  </a:schemeClr>
                </a:solidFill>
              </a:rPr>
              <a:t>bachův</a:t>
            </a:r>
            <a:r>
              <a:rPr lang="cs-CZ" b="1" dirty="0" smtClean="0">
                <a:solidFill>
                  <a:schemeClr val="bg2">
                    <a:lumMod val="10000"/>
                  </a:schemeClr>
                </a:solidFill>
              </a:rPr>
              <a:t>  </a:t>
            </a:r>
            <a:r>
              <a:rPr lang="cs-CZ" b="1" dirty="0" err="1" smtClean="0">
                <a:solidFill>
                  <a:schemeClr val="bg2">
                    <a:lumMod val="10000"/>
                  </a:schemeClr>
                </a:solidFill>
              </a:rPr>
              <a:t>neoabsolutismus</a:t>
            </a:r>
            <a:r>
              <a:rPr lang="cs-CZ" b="1" dirty="0" smtClean="0">
                <a:solidFill>
                  <a:schemeClr val="bg2">
                    <a:lumMod val="10000"/>
                  </a:schemeClr>
                </a:solidFill>
              </a:rPr>
              <a:t>“</a:t>
            </a:r>
            <a:endParaRPr lang="cs-CZ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Krátce popiš.</a:t>
            </a:r>
            <a:endParaRPr lang="cs-CZ" dirty="0"/>
          </a:p>
        </p:txBody>
      </p:sp>
      <p:pic>
        <p:nvPicPr>
          <p:cNvPr id="4" name="Zástupný symbol pro obsah 3">
            <a:hlinkClick r:id="rId3"/>
          </p:cNvPr>
          <p:cNvPicPr>
            <a:picLocks noGrp="1" noChangeAspect="1"/>
          </p:cNvPicPr>
          <p:nvPr>
            <p:ph sz="half" idx="2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7704" y="2636912"/>
            <a:ext cx="5553849" cy="3384376"/>
          </a:xfr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5373986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1142"/>
    </mc:Choice>
    <mc:Fallback xmlns="">
      <p:transition spd="slow" advTm="3114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bg2">
                    <a:lumMod val="10000"/>
                  </a:schemeClr>
                </a:solidFill>
              </a:rPr>
              <a:t>3. Jaké zřízení státu zakotvila </a:t>
            </a:r>
            <a:br>
              <a:rPr lang="cs-CZ" b="1" dirty="0" smtClean="0">
                <a:solidFill>
                  <a:schemeClr val="bg2">
                    <a:lumMod val="10000"/>
                  </a:schemeClr>
                </a:solidFill>
              </a:rPr>
            </a:br>
            <a:r>
              <a:rPr lang="cs-CZ" b="1" dirty="0" smtClean="0">
                <a:solidFill>
                  <a:schemeClr val="bg2">
                    <a:lumMod val="10000"/>
                  </a:schemeClr>
                </a:solidFill>
              </a:rPr>
              <a:t>    Únorová ústava z r. 1861?</a:t>
            </a:r>
            <a:endParaRPr lang="cs-CZ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endParaRPr lang="cs-CZ" sz="3200" dirty="0" smtClean="0"/>
          </a:p>
          <a:p>
            <a:r>
              <a:rPr lang="cs-CZ" sz="3200" dirty="0" smtClean="0"/>
              <a:t>A) monarchie</a:t>
            </a:r>
          </a:p>
          <a:p>
            <a:endParaRPr lang="cs-CZ" sz="3200" dirty="0"/>
          </a:p>
          <a:p>
            <a:r>
              <a:rPr lang="cs-CZ" sz="3200" dirty="0" smtClean="0"/>
              <a:t>B) konstituční monarchie</a:t>
            </a:r>
          </a:p>
          <a:p>
            <a:endParaRPr lang="cs-CZ" sz="3200" dirty="0"/>
          </a:p>
          <a:p>
            <a:r>
              <a:rPr lang="cs-CZ" sz="3200" dirty="0" smtClean="0"/>
              <a:t>C) dualismus</a:t>
            </a:r>
            <a:endParaRPr lang="cs-CZ" sz="3200" dirty="0"/>
          </a:p>
        </p:txBody>
      </p:sp>
      <p:pic>
        <p:nvPicPr>
          <p:cNvPr id="4" name="Zástupný symbol pro obsah 3">
            <a:hlinkClick r:id="rId3"/>
          </p:cNvPr>
          <p:cNvPicPr>
            <a:picLocks noGrp="1" noChangeAspect="1"/>
          </p:cNvPicPr>
          <p:nvPr>
            <p:ph sz="half" idx="2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7984" y="2276872"/>
            <a:ext cx="1802898" cy="2704347"/>
          </a:xfrm>
        </p:spPr>
      </p:pic>
      <p:pic>
        <p:nvPicPr>
          <p:cNvPr id="5" name="Obrázek 4">
            <a:hlinkClick r:id="rId3"/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6216" y="3789039"/>
            <a:ext cx="1728192" cy="2521461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5384932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1229"/>
    </mc:Choice>
    <mc:Fallback xmlns="">
      <p:transition spd="slow" advTm="3122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bg2">
                    <a:lumMod val="10000"/>
                  </a:schemeClr>
                </a:solidFill>
              </a:rPr>
              <a:t>4. Jak se nazýval ministr vnitra </a:t>
            </a:r>
            <a:br>
              <a:rPr lang="cs-CZ" b="1" dirty="0" smtClean="0">
                <a:solidFill>
                  <a:schemeClr val="bg2">
                    <a:lumMod val="10000"/>
                  </a:schemeClr>
                </a:solidFill>
              </a:rPr>
            </a:br>
            <a:r>
              <a:rPr lang="cs-CZ" b="1" dirty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b="1" dirty="0" smtClean="0">
                <a:solidFill>
                  <a:schemeClr val="bg2">
                    <a:lumMod val="10000"/>
                  </a:schemeClr>
                </a:solidFill>
              </a:rPr>
              <a:t>   za vlády Františka Josefa II. ?</a:t>
            </a:r>
            <a:endParaRPr lang="cs-CZ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A) kníže Metternich</a:t>
            </a:r>
          </a:p>
          <a:p>
            <a:endParaRPr lang="cs-CZ" sz="3600" dirty="0"/>
          </a:p>
          <a:p>
            <a:r>
              <a:rPr lang="cs-CZ" sz="3600" dirty="0" smtClean="0"/>
              <a:t>B) Alexandr Bach</a:t>
            </a:r>
          </a:p>
          <a:p>
            <a:endParaRPr lang="cs-CZ" sz="3600" dirty="0"/>
          </a:p>
          <a:p>
            <a:r>
              <a:rPr lang="cs-CZ" sz="3600" dirty="0" smtClean="0"/>
              <a:t>C) Karel Havlíček Borovský</a:t>
            </a:r>
            <a:endParaRPr lang="cs-CZ" sz="3600" dirty="0"/>
          </a:p>
        </p:txBody>
      </p:sp>
      <p:pic>
        <p:nvPicPr>
          <p:cNvPr id="4" name="Zástupný symbol pro obsah 3">
            <a:hlinkClick r:id="rId3"/>
          </p:cNvPr>
          <p:cNvPicPr>
            <a:picLocks noGrp="1" noChangeAspect="1"/>
          </p:cNvPicPr>
          <p:nvPr>
            <p:ph sz="half" idx="2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0071" y="1966676"/>
            <a:ext cx="2943101" cy="4414651"/>
          </a:xfr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0238686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681"/>
    </mc:Choice>
    <mc:Fallback xmlns="">
      <p:transition spd="slow" advTm="3068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bg2">
                    <a:lumMod val="10000"/>
                  </a:schemeClr>
                </a:solidFill>
              </a:rPr>
              <a:t>5. Rakousko bylo poraženo </a:t>
            </a:r>
            <a:br>
              <a:rPr lang="cs-CZ" b="1" dirty="0" smtClean="0">
                <a:solidFill>
                  <a:schemeClr val="bg2">
                    <a:lumMod val="10000"/>
                  </a:schemeClr>
                </a:solidFill>
              </a:rPr>
            </a:br>
            <a:r>
              <a:rPr lang="cs-CZ" b="1" dirty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b="1" dirty="0" smtClean="0">
                <a:solidFill>
                  <a:schemeClr val="bg2">
                    <a:lumMod val="10000"/>
                  </a:schemeClr>
                </a:solidFill>
              </a:rPr>
              <a:t>   u Sadové 3.7. 1866 ve válce </a:t>
            </a:r>
            <a:endParaRPr lang="cs-CZ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sz="3600" dirty="0" smtClean="0"/>
              <a:t>A) Francouzko –  </a:t>
            </a:r>
          </a:p>
          <a:p>
            <a:pPr marL="0" indent="0">
              <a:buNone/>
            </a:pPr>
            <a:r>
              <a:rPr lang="cs-CZ" sz="3600" dirty="0" smtClean="0"/>
              <a:t>                      pruské</a:t>
            </a:r>
          </a:p>
          <a:p>
            <a:endParaRPr lang="cs-CZ" sz="3600" dirty="0"/>
          </a:p>
          <a:p>
            <a:r>
              <a:rPr lang="cs-CZ" sz="3600" dirty="0" smtClean="0"/>
              <a:t>B) Prusko – ruské</a:t>
            </a:r>
          </a:p>
          <a:p>
            <a:endParaRPr lang="cs-CZ" sz="3600" dirty="0"/>
          </a:p>
          <a:p>
            <a:r>
              <a:rPr lang="cs-CZ" sz="3600" dirty="0" smtClean="0"/>
              <a:t>C) Prusko -   </a:t>
            </a:r>
          </a:p>
          <a:p>
            <a:pPr marL="0" indent="0">
              <a:buNone/>
            </a:pPr>
            <a:r>
              <a:rPr lang="cs-CZ" sz="3600" dirty="0" smtClean="0"/>
              <a:t>                  rakouské</a:t>
            </a:r>
            <a:endParaRPr lang="cs-CZ" sz="3600" dirty="0"/>
          </a:p>
        </p:txBody>
      </p:sp>
      <p:pic>
        <p:nvPicPr>
          <p:cNvPr id="4" name="Zástupný symbol pro obsah 3">
            <a:hlinkClick r:id="rId3"/>
          </p:cNvPr>
          <p:cNvPicPr>
            <a:picLocks noGrp="1" noChangeAspect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2708920"/>
            <a:ext cx="4313993" cy="2736304"/>
          </a:xfr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1379380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1032"/>
    </mc:Choice>
    <mc:Fallback xmlns="">
      <p:transition spd="slow" advTm="3103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400" b="1" dirty="0" smtClean="0">
                <a:solidFill>
                  <a:schemeClr val="bg2">
                    <a:lumMod val="10000"/>
                  </a:schemeClr>
                </a:solidFill>
              </a:rPr>
              <a:t>6. Kdy došlo k novému uspořádání monarchie na Rakousko – Uhersko?</a:t>
            </a:r>
            <a:endParaRPr lang="cs-CZ" sz="44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A) 1861</a:t>
            </a:r>
          </a:p>
          <a:p>
            <a:endParaRPr lang="cs-CZ" sz="4400" dirty="0"/>
          </a:p>
          <a:p>
            <a:r>
              <a:rPr lang="cs-CZ" sz="4400" dirty="0" smtClean="0"/>
              <a:t>B) 1866</a:t>
            </a:r>
          </a:p>
          <a:p>
            <a:endParaRPr lang="cs-CZ" sz="4400" dirty="0"/>
          </a:p>
          <a:p>
            <a:r>
              <a:rPr lang="cs-CZ" sz="4400" dirty="0" smtClean="0"/>
              <a:t>C) 1867</a:t>
            </a:r>
            <a:endParaRPr lang="cs-CZ" sz="4400" dirty="0"/>
          </a:p>
        </p:txBody>
      </p:sp>
      <p:pic>
        <p:nvPicPr>
          <p:cNvPr id="7" name="Zástupný symbol pro obsah 6">
            <a:hlinkClick r:id="rId3"/>
          </p:cNvPr>
          <p:cNvPicPr>
            <a:picLocks noGrp="1" noChangeAspect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420888"/>
            <a:ext cx="5338936" cy="3207309"/>
          </a:xfr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357870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759"/>
    </mc:Choice>
    <mc:Fallback xmlns="">
      <p:transition spd="slow" advTm="3075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</a:rPr>
              <a:t>7. Jak se nazývá státoprávní uspořádání , kde mají státy společné jen některá ministerstva, jinak mají své samostatné orgány?</a:t>
            </a:r>
            <a:endParaRPr lang="cs-CZ" sz="2800" b="1" dirty="0">
              <a:solidFill>
                <a:schemeClr val="bg2">
                  <a:lumMod val="10000"/>
                </a:schemeClr>
              </a:solidFill>
            </a:endParaRPr>
          </a:p>
        </p:txBody>
      </p:sp>
      <p:pic>
        <p:nvPicPr>
          <p:cNvPr id="5" name="Zástupný symbol pro obsah 4">
            <a:hlinkClick r:id="rId3"/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8320" y="1935163"/>
            <a:ext cx="6967360" cy="4389437"/>
          </a:xfr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925259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9910"/>
    </mc:Choice>
    <mc:Fallback xmlns="">
      <p:transition spd="slow" advTm="2991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 </a:t>
            </a:r>
            <a:r>
              <a:rPr lang="cs-CZ" b="1" dirty="0" smtClean="0">
                <a:solidFill>
                  <a:schemeClr val="bg2">
                    <a:lumMod val="10000"/>
                  </a:schemeClr>
                </a:solidFill>
              </a:rPr>
              <a:t>8. Které 2 strany působí v době    </a:t>
            </a:r>
            <a:br>
              <a:rPr lang="cs-CZ" b="1" dirty="0" smtClean="0">
                <a:solidFill>
                  <a:schemeClr val="bg2">
                    <a:lumMod val="10000"/>
                  </a:schemeClr>
                </a:solidFill>
              </a:rPr>
            </a:br>
            <a:r>
              <a:rPr lang="cs-CZ" b="1" dirty="0" smtClean="0">
                <a:solidFill>
                  <a:schemeClr val="bg2">
                    <a:lumMod val="10000"/>
                  </a:schemeClr>
                </a:solidFill>
              </a:rPr>
              <a:t>      Rakouska-Uherska?</a:t>
            </a:r>
            <a:endParaRPr lang="cs-CZ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sz="3200" dirty="0" smtClean="0"/>
              <a:t>A) liberálové a  </a:t>
            </a:r>
          </a:p>
          <a:p>
            <a:pPr marL="0" indent="0">
              <a:buNone/>
            </a:pPr>
            <a:r>
              <a:rPr lang="cs-CZ" sz="3200" dirty="0" smtClean="0"/>
              <a:t>                   demokraté</a:t>
            </a:r>
          </a:p>
          <a:p>
            <a:endParaRPr lang="cs-CZ" sz="3200" dirty="0"/>
          </a:p>
          <a:p>
            <a:r>
              <a:rPr lang="cs-CZ" sz="3200" dirty="0" smtClean="0"/>
              <a:t>B) staročeši a </a:t>
            </a:r>
          </a:p>
          <a:p>
            <a:pPr marL="0" indent="0">
              <a:buNone/>
            </a:pPr>
            <a:r>
              <a:rPr lang="cs-CZ" sz="3200" dirty="0" smtClean="0"/>
              <a:t>                   mladočeši</a:t>
            </a:r>
          </a:p>
          <a:p>
            <a:endParaRPr lang="cs-CZ" sz="3200" dirty="0"/>
          </a:p>
          <a:p>
            <a:r>
              <a:rPr lang="cs-CZ" sz="3200" dirty="0" smtClean="0"/>
              <a:t>C) komunisté a </a:t>
            </a:r>
          </a:p>
          <a:p>
            <a:pPr marL="0" indent="0">
              <a:buNone/>
            </a:pPr>
            <a:r>
              <a:rPr lang="cs-CZ" sz="3200" dirty="0" smtClean="0"/>
              <a:t>                   demokraté</a:t>
            </a:r>
            <a:endParaRPr lang="cs-CZ" sz="3200" dirty="0"/>
          </a:p>
        </p:txBody>
      </p:sp>
      <p:pic>
        <p:nvPicPr>
          <p:cNvPr id="4" name="Zástupný symbol pro obsah 3">
            <a:hlinkClick r:id="rId3"/>
          </p:cNvPr>
          <p:cNvPicPr>
            <a:picLocks noGrp="1" noChangeAspect="1"/>
          </p:cNvPicPr>
          <p:nvPr>
            <p:ph sz="half" idx="2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2713110"/>
            <a:ext cx="4382640" cy="3092154"/>
          </a:xfr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42625528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200"/>
    </mc:Choice>
    <mc:Fallback xmlns="">
      <p:transition spd="slow" advTm="302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9. Řeka </a:t>
            </a:r>
            <a:r>
              <a:rPr lang="cs-CZ" sz="3600" b="1" dirty="0" err="1" smtClean="0">
                <a:solidFill>
                  <a:schemeClr val="bg2">
                    <a:lumMod val="10000"/>
                  </a:schemeClr>
                </a:solidFill>
              </a:rPr>
              <a:t>Litava</a:t>
            </a:r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 rozdělovala území Rakouska-Uherska na 2 území. Napiš jejich název: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pic>
        <p:nvPicPr>
          <p:cNvPr id="5" name="Zástupný symbol pro obsah 4">
            <a:hlinkClick r:id="rId3"/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2060848"/>
            <a:ext cx="6112679" cy="4401129"/>
          </a:xfr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674655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874"/>
    </mc:Choice>
    <mc:Fallback xmlns="">
      <p:transition spd="slow" advTm="3087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b="1" dirty="0" smtClean="0">
                <a:solidFill>
                  <a:schemeClr val="bg2">
                    <a:lumMod val="10000"/>
                  </a:schemeClr>
                </a:solidFill>
              </a:rPr>
              <a:t>10. Kdy byl položen základní kámen</a:t>
            </a:r>
            <a:br>
              <a:rPr lang="cs-CZ" sz="4000" b="1" dirty="0" smtClean="0">
                <a:solidFill>
                  <a:schemeClr val="bg2">
                    <a:lumMod val="10000"/>
                  </a:schemeClr>
                </a:solidFill>
              </a:rPr>
            </a:br>
            <a:r>
              <a:rPr lang="cs-CZ" sz="4000" b="1" dirty="0" smtClean="0">
                <a:solidFill>
                  <a:schemeClr val="bg2">
                    <a:lumMod val="10000"/>
                  </a:schemeClr>
                </a:solidFill>
              </a:rPr>
              <a:t>Národního divadla?</a:t>
            </a:r>
            <a:endParaRPr lang="cs-CZ" sz="40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A) 1861</a:t>
            </a:r>
          </a:p>
          <a:p>
            <a:endParaRPr lang="cs-CZ" sz="4400" dirty="0"/>
          </a:p>
          <a:p>
            <a:r>
              <a:rPr lang="cs-CZ" sz="4400" dirty="0" smtClean="0"/>
              <a:t>B) 1866</a:t>
            </a:r>
          </a:p>
          <a:p>
            <a:endParaRPr lang="cs-CZ" sz="4400" dirty="0"/>
          </a:p>
          <a:p>
            <a:r>
              <a:rPr lang="cs-CZ" sz="4400" dirty="0" smtClean="0"/>
              <a:t>C) 1868</a:t>
            </a:r>
            <a:endParaRPr lang="cs-CZ" sz="4400" dirty="0"/>
          </a:p>
        </p:txBody>
      </p:sp>
      <p:pic>
        <p:nvPicPr>
          <p:cNvPr id="4" name="Zástupný symbol pro obsah 3">
            <a:hlinkClick r:id="rId3"/>
          </p:cNvPr>
          <p:cNvPicPr>
            <a:picLocks noGrp="1" noChangeAspect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1840" y="2348880"/>
            <a:ext cx="5266928" cy="3431191"/>
          </a:xfr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347196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1821"/>
    </mc:Choice>
    <mc:Fallback xmlns="">
      <p:transition spd="slow" advTm="3182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  <a:t>Výsledky:              Hodnocení:</a:t>
            </a:r>
            <a:endParaRPr lang="cs-CZ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1) A</a:t>
            </a:r>
          </a:p>
          <a:p>
            <a:r>
              <a:rPr lang="cs-CZ" dirty="0" smtClean="0"/>
              <a:t>2) vše řízeno „shora“, silná cenzura, policie</a:t>
            </a:r>
          </a:p>
          <a:p>
            <a:r>
              <a:rPr lang="cs-CZ" dirty="0" smtClean="0"/>
              <a:t>3) B</a:t>
            </a:r>
          </a:p>
          <a:p>
            <a:r>
              <a:rPr lang="cs-CZ" dirty="0" smtClean="0"/>
              <a:t>4) B</a:t>
            </a:r>
          </a:p>
          <a:p>
            <a:r>
              <a:rPr lang="cs-CZ" dirty="0" smtClean="0"/>
              <a:t>5) C</a:t>
            </a:r>
          </a:p>
          <a:p>
            <a:r>
              <a:rPr lang="cs-CZ" dirty="0" smtClean="0"/>
              <a:t>6) C</a:t>
            </a:r>
          </a:p>
          <a:p>
            <a:r>
              <a:rPr lang="cs-CZ" dirty="0" smtClean="0"/>
              <a:t>7) dualismus</a:t>
            </a:r>
          </a:p>
          <a:p>
            <a:r>
              <a:rPr lang="cs-CZ" dirty="0" smtClean="0"/>
              <a:t>8) B</a:t>
            </a:r>
          </a:p>
          <a:p>
            <a:r>
              <a:rPr lang="cs-CZ" dirty="0" smtClean="0"/>
              <a:t>9) Předlitavsko, Zalitavsko</a:t>
            </a:r>
          </a:p>
          <a:p>
            <a:r>
              <a:rPr lang="cs-CZ" dirty="0" smtClean="0"/>
              <a:t>10) C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10   bodů     1</a:t>
            </a:r>
          </a:p>
          <a:p>
            <a:r>
              <a:rPr lang="cs-CZ" dirty="0" smtClean="0"/>
              <a:t>9-8 bodů     2</a:t>
            </a:r>
          </a:p>
          <a:p>
            <a:r>
              <a:rPr lang="cs-CZ" dirty="0" smtClean="0"/>
              <a:t>7-5 bodů     3</a:t>
            </a:r>
          </a:p>
          <a:p>
            <a:r>
              <a:rPr lang="cs-CZ" dirty="0" smtClean="0"/>
              <a:t>4-3 body     4</a:t>
            </a:r>
          </a:p>
          <a:p>
            <a:r>
              <a:rPr lang="cs-CZ" smtClean="0"/>
              <a:t>2-0 bodů    5 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03811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03"/>
    </mc:Choice>
    <mc:Fallback xmlns="">
      <p:transition spd="slow" advTm="1703"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  <a:t>Zdroje:</a:t>
            </a:r>
            <a:endParaRPr lang="cs-CZ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u="sng" dirty="0"/>
              <a:t>Obrázky</a:t>
            </a:r>
            <a:r>
              <a:rPr lang="cs-CZ" dirty="0"/>
              <a:t> jsou kopírovány z prohlížeče Google obrázky a vloženy s </a:t>
            </a:r>
            <a:r>
              <a:rPr lang="cs-CZ" b="1" u="sng" dirty="0"/>
              <a:t>hypertextovým odkazem </a:t>
            </a:r>
            <a:r>
              <a:rPr lang="cs-CZ" b="1" dirty="0"/>
              <a:t>   </a:t>
            </a:r>
            <a:r>
              <a:rPr lang="cs-CZ"/>
              <a:t>dne </a:t>
            </a:r>
            <a:r>
              <a:rPr lang="cs-CZ" smtClean="0"/>
              <a:t>: 6.6  </a:t>
            </a:r>
            <a:r>
              <a:rPr lang="cs-CZ" dirty="0"/>
              <a:t>2013                </a:t>
            </a:r>
          </a:p>
          <a:p>
            <a:pPr marL="0" indent="0">
              <a:buNone/>
            </a:pPr>
            <a:r>
              <a:rPr lang="cs-CZ" dirty="0"/>
              <a:t>                       (klikni na obrázek P </a:t>
            </a:r>
            <a:r>
              <a:rPr lang="cs-CZ" dirty="0" err="1"/>
              <a:t>tl</a:t>
            </a:r>
            <a:r>
              <a:rPr lang="cs-CZ" dirty="0"/>
              <a:t> M)</a:t>
            </a:r>
          </a:p>
          <a:p>
            <a:endParaRPr lang="cs-CZ" dirty="0"/>
          </a:p>
          <a:p>
            <a:r>
              <a:rPr lang="cs-CZ" b="1" u="sng" dirty="0"/>
              <a:t>Písemné prameny:</a:t>
            </a:r>
          </a:p>
          <a:p>
            <a:r>
              <a:rPr lang="cs-CZ" dirty="0"/>
              <a:t>MANDELOVÁ, Helena; KUNSTOVÁ, Eliška; PAŘÍZKOVÁ, Ilona. Dějiny novověku. Brno : Dialog, 2003. 179 s.</a:t>
            </a:r>
          </a:p>
          <a:p>
            <a:r>
              <a:rPr lang="cs-CZ" dirty="0"/>
              <a:t>ČAPKA, František; VYKOUPIL, Libor. Dějepis : Novověk. Brno : Nová škola, 2009. 131 s.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158932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16"/>
    </mc:Choice>
    <mc:Fallback xmlns="">
      <p:transition spd="slow" advTm="1916"/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2.9|4.1|3.9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2.9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2.8|4.2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1.7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2.4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0.4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1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1.5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1.2"/>
</p:tagLst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140</TotalTime>
  <Words>474</Words>
  <Application>Microsoft Office PowerPoint</Application>
  <PresentationFormat>Předvádění na obrazovce (4:3)</PresentationFormat>
  <Paragraphs>98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Tok</vt:lpstr>
      <vt:lpstr>Rakousko - Uhersko</vt:lpstr>
      <vt:lpstr>Rakousko – Uhersko     TESTÍK</vt:lpstr>
      <vt:lpstr>Metodický návod a obsah:</vt:lpstr>
      <vt:lpstr>1. Který Habsburk vládne u nás      do r. 1916 ?</vt:lpstr>
      <vt:lpstr>2. Vysvětli  pojem  „bachův  neoabsolutismus“</vt:lpstr>
      <vt:lpstr>3. Jaké zřízení státu zakotvila      Únorová ústava z r. 1861?</vt:lpstr>
      <vt:lpstr>4. Jak se nazýval ministr vnitra      za vlády Františka Josefa II. ?</vt:lpstr>
      <vt:lpstr>5. Rakousko bylo poraženo      u Sadové 3.7. 1866 ve válce </vt:lpstr>
      <vt:lpstr>6. Kdy došlo k novému uspořádání monarchie na Rakousko – Uhersko?</vt:lpstr>
      <vt:lpstr>7. Jak se nazývá státoprávní uspořádání , kde mají státy společné jen některá ministerstva, jinak mají své samostatné orgány?</vt:lpstr>
      <vt:lpstr> 8. Které 2 strany působí v době           Rakouska-Uherska?</vt:lpstr>
      <vt:lpstr>9. Řeka Litava rozdělovala území Rakouska-Uherska na 2 území. Napiš jejich název:</vt:lpstr>
      <vt:lpstr>10. Kdy byl položen základní kámen Národního divadla?</vt:lpstr>
      <vt:lpstr>Výsledky:              Hodnocení: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Rakousko - Uhersko</dc:title>
  <cp:lastModifiedBy>Blazkova</cp:lastModifiedBy>
  <cp:revision>17</cp:revision>
  <dcterms:modified xsi:type="dcterms:W3CDTF">2013-06-01T08:34:24Z</dcterms:modified>
</cp:coreProperties>
</file>