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1"/>
  </p:notesMasterIdLst>
  <p:sldIdLst>
    <p:sldId id="287" r:id="rId2"/>
    <p:sldId id="288" r:id="rId3"/>
    <p:sldId id="289" r:id="rId4"/>
    <p:sldId id="290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96" r:id="rId27"/>
    <p:sldId id="278" r:id="rId28"/>
    <p:sldId id="279" r:id="rId29"/>
    <p:sldId id="283" r:id="rId30"/>
    <p:sldId id="284" r:id="rId31"/>
    <p:sldId id="285" r:id="rId32"/>
    <p:sldId id="280" r:id="rId33"/>
    <p:sldId id="281" r:id="rId34"/>
    <p:sldId id="282" r:id="rId35"/>
    <p:sldId id="293" r:id="rId36"/>
    <p:sldId id="295" r:id="rId37"/>
    <p:sldId id="294" r:id="rId38"/>
    <p:sldId id="286" r:id="rId39"/>
    <p:sldId id="291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67" d="100"/>
          <a:sy n="67" d="100"/>
        </p:scale>
        <p:origin x="-108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BF63C6-011D-4F66-86B2-D30A79B4AF72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91B826-EAF7-4DFB-BE56-BE00A3B70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46DF-2684-4DCB-8291-F566D2D8667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19051-E830-43FF-94D0-D7B553356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46DF-2684-4DCB-8291-F566D2D8667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19051-E830-43FF-94D0-D7B553356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46DF-2684-4DCB-8291-F566D2D8667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19051-E830-43FF-94D0-D7B553356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46DF-2684-4DCB-8291-F566D2D8667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19051-E830-43FF-94D0-D7B553356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46DF-2684-4DCB-8291-F566D2D8667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19051-E830-43FF-94D0-D7B553356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46DF-2684-4DCB-8291-F566D2D8667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19051-E830-43FF-94D0-D7B553356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46DF-2684-4DCB-8291-F566D2D8667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19051-E830-43FF-94D0-D7B553356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46DF-2684-4DCB-8291-F566D2D8667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19051-E830-43FF-94D0-D7B553356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46DF-2684-4DCB-8291-F566D2D8667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19051-E830-43FF-94D0-D7B553356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46DF-2684-4DCB-8291-F566D2D8667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19051-E830-43FF-94D0-D7B553356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46DF-2684-4DCB-8291-F566D2D8667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19051-E830-43FF-94D0-D7B553356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4B46DF-2684-4DCB-8291-F566D2D8667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119051-E830-43FF-94D0-D7B553356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Demokratický proud české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meziválečné literatury 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okruh:Literatura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 listopad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OPVK_1.5_DUM_III/2_CJL_MA032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032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 Vysvětlení pojmu Demokratický proud meziválečné literatury, dílo a tvorba nejvýznamnějšího představitele tohoto proudu 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Demokratický proud české meziválečné literatury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demokraté (stejně jako celá společnost)</a:t>
            </a:r>
            <a:br>
              <a:rPr lang="cs-CZ" dirty="0" smtClean="0"/>
            </a:br>
            <a:r>
              <a:rPr lang="cs-CZ" dirty="0" smtClean="0"/>
              <a:t>ovlivněni atmosférou doby:</a:t>
            </a:r>
          </a:p>
          <a:p>
            <a:r>
              <a:rPr lang="cs-CZ" dirty="0" smtClean="0"/>
              <a:t>1. světová válka</a:t>
            </a:r>
          </a:p>
          <a:p>
            <a:r>
              <a:rPr lang="cs-CZ" dirty="0" smtClean="0"/>
              <a:t>Velká říjnová socialistická revoluce v Rusku</a:t>
            </a:r>
          </a:p>
          <a:p>
            <a:r>
              <a:rPr lang="cs-CZ" dirty="0" smtClean="0"/>
              <a:t>rozpad R-U</a:t>
            </a:r>
          </a:p>
          <a:p>
            <a:r>
              <a:rPr lang="cs-CZ" dirty="0" smtClean="0"/>
              <a:t>založení ČSR </a:t>
            </a:r>
          </a:p>
          <a:p>
            <a:r>
              <a:rPr lang="cs-CZ" dirty="0" smtClean="0"/>
              <a:t>světová hospodářská krize</a:t>
            </a:r>
          </a:p>
          <a:p>
            <a:r>
              <a:rPr lang="cs-CZ" dirty="0" smtClean="0"/>
              <a:t>nástup fašismu</a:t>
            </a:r>
          </a:p>
          <a:p>
            <a:r>
              <a:rPr lang="cs-CZ" dirty="0" smtClean="0"/>
              <a:t>2. světová válka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pragmatisté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500" dirty="0" smtClean="0"/>
              <a:t>autoři demokratického proudu </a:t>
            </a:r>
            <a:br>
              <a:rPr lang="cs-CZ" sz="3500" dirty="0" smtClean="0"/>
            </a:br>
            <a:r>
              <a:rPr lang="cs-CZ" sz="3500" dirty="0" smtClean="0"/>
              <a:t>byli tzv. pragmatisté</a:t>
            </a:r>
            <a:br>
              <a:rPr lang="cs-CZ" sz="3500" dirty="0" smtClean="0"/>
            </a:br>
            <a:r>
              <a:rPr lang="cs-CZ" sz="3500" dirty="0" smtClean="0"/>
              <a:t>- pragmatismus = filozofický směr 20. století v USA, kriteriem pravdy je užitečnost a skutečnost, zkušenosti</a:t>
            </a:r>
          </a:p>
          <a:p>
            <a:r>
              <a:rPr lang="cs-CZ" sz="3500" dirty="0" smtClean="0"/>
              <a:t>všichni autoři přispívali do Lidových novin, kde se shromažďovala demokratická inteligence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Autoři kolem Lidových novin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6000" dirty="0" smtClean="0"/>
              <a:t>Karel Čapek </a:t>
            </a:r>
          </a:p>
          <a:p>
            <a:r>
              <a:rPr lang="cs-CZ" sz="6000" dirty="0" smtClean="0"/>
              <a:t>Josef Čapek</a:t>
            </a:r>
          </a:p>
          <a:p>
            <a:r>
              <a:rPr lang="cs-CZ" sz="6000" dirty="0" smtClean="0"/>
              <a:t>Karel Poláček</a:t>
            </a:r>
          </a:p>
          <a:p>
            <a:r>
              <a:rPr lang="cs-CZ" sz="6000" dirty="0" smtClean="0"/>
              <a:t>Eduard Bass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dirty="0" smtClean="0"/>
              <a:t>Karel Čapek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1890 - 1938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český prozaik, dramatik,</a:t>
            </a:r>
            <a:br>
              <a:rPr lang="cs-CZ" sz="4800" dirty="0"/>
            </a:br>
            <a:r>
              <a:rPr lang="cs-CZ" sz="4800" dirty="0"/>
              <a:t>novinář, básník a překladatel, </a:t>
            </a:r>
            <a:br>
              <a:rPr lang="cs-CZ" sz="4800" dirty="0"/>
            </a:br>
            <a:r>
              <a:rPr lang="cs-CZ" sz="4800" dirty="0"/>
              <a:t>literární, divadelní a výtvarný kritik, </a:t>
            </a:r>
            <a:br>
              <a:rPr lang="cs-CZ" sz="4800" dirty="0"/>
            </a:br>
            <a:r>
              <a:rPr lang="cs-CZ" sz="4800" dirty="0"/>
              <a:t>estetik a filozof, filmový </a:t>
            </a:r>
            <a:r>
              <a:rPr lang="cs-CZ" sz="4800" dirty="0" smtClean="0"/>
              <a:t>libretista</a:t>
            </a:r>
            <a:r>
              <a:rPr lang="cs-CZ" sz="4800" dirty="0"/>
              <a:t>      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narodil se v Malých Svatoňovicích na </a:t>
            </a:r>
            <a:r>
              <a:rPr lang="cs-CZ" dirty="0" err="1" smtClean="0"/>
              <a:t>Náchodsku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měl 2 sourozence, bratr Josef (Povídání o pejskovi a kočičce) sestra Helena (Moji milí bratři)</a:t>
            </a:r>
          </a:p>
          <a:p>
            <a:r>
              <a:rPr lang="cs-CZ" dirty="0" smtClean="0"/>
              <a:t>dětství prožil v Úpici (jeho otec byl lékařem v Malých Svatoňovicích)</a:t>
            </a:r>
          </a:p>
          <a:p>
            <a:r>
              <a:rPr lang="cs-CZ" dirty="0" smtClean="0"/>
              <a:t>studoval na gymnáziu v Hradci Králové a v Brně, dále pak na Filosofické fakultě Univerzity Karlovy, poté v Berlíně a Paříži</a:t>
            </a:r>
          </a:p>
          <a:p>
            <a:r>
              <a:rPr lang="cs-CZ" dirty="0" smtClean="0"/>
              <a:t>od roku 1917 redaktorem Národních listů </a:t>
            </a:r>
          </a:p>
          <a:p>
            <a:r>
              <a:rPr lang="cs-CZ" dirty="0" smtClean="0"/>
              <a:t>od roku 1921 redaktorem Lidových novin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PEN a </a:t>
            </a:r>
            <a:r>
              <a:rPr lang="cs-CZ" dirty="0" err="1" smtClean="0"/>
              <a:t>Pátečníci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v roce 1921 až 1923 působil jako dramaturg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režisér vinohradského </a:t>
            </a:r>
            <a:r>
              <a:rPr lang="cs-CZ" dirty="0" smtClean="0"/>
              <a:t>divadla</a:t>
            </a:r>
          </a:p>
          <a:p>
            <a:r>
              <a:rPr lang="cs-CZ" dirty="0" smtClean="0"/>
              <a:t>prvním </a:t>
            </a:r>
            <a:r>
              <a:rPr lang="cs-CZ" dirty="0"/>
              <a:t>představitelem Československého PEN klubu (sdružení spisovatelů)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letech 1925-1933 předsedou československého PEN </a:t>
            </a:r>
            <a:r>
              <a:rPr lang="cs-CZ" dirty="0" smtClean="0"/>
              <a:t>klubu</a:t>
            </a:r>
          </a:p>
          <a:p>
            <a:r>
              <a:rPr lang="cs-CZ" dirty="0" smtClean="0"/>
              <a:t>od </a:t>
            </a:r>
            <a:r>
              <a:rPr lang="cs-CZ" dirty="0"/>
              <a:t>roku 1925 přátelský kontakt s T. G. Masarykem - jeho politické a filozofické názory zaznamenal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/>
              <a:t>knihách "Mlčení s T. G. M.", "Hovory s T. G. M."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"Nablízku T. G. M." </a:t>
            </a:r>
            <a:endParaRPr lang="cs-CZ" dirty="0" smtClean="0"/>
          </a:p>
          <a:p>
            <a:r>
              <a:rPr lang="cs-CZ" dirty="0" smtClean="0"/>
              <a:t>patřil </a:t>
            </a:r>
            <a:r>
              <a:rPr lang="cs-CZ" dirty="0"/>
              <a:t>ke skupině intelektuálů, jimž se říkalo </a:t>
            </a:r>
            <a:r>
              <a:rPr lang="cs-CZ" i="1" dirty="0" err="1"/>
              <a:t>pátečníci</a:t>
            </a:r>
            <a:r>
              <a:rPr lang="cs-CZ" dirty="0"/>
              <a:t> (scházeli se v pátek)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Olga </a:t>
            </a:r>
            <a:r>
              <a:rPr lang="cs-CZ" dirty="0" err="1" smtClean="0"/>
              <a:t>Scheinpflugová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4600" dirty="0" smtClean="0"/>
              <a:t>roku </a:t>
            </a:r>
            <a:r>
              <a:rPr lang="cs-CZ" sz="4600" dirty="0"/>
              <a:t>1935 se oženil se svou dlouholetou přítelkyní herečkou Olgou </a:t>
            </a:r>
            <a:r>
              <a:rPr lang="cs-CZ" sz="4600" dirty="0" err="1" smtClean="0"/>
              <a:t>Scheinpflugovou</a:t>
            </a:r>
            <a:endParaRPr lang="cs-CZ" sz="4600" dirty="0"/>
          </a:p>
          <a:p>
            <a:r>
              <a:rPr lang="cs-CZ" sz="4600" dirty="0" smtClean="0"/>
              <a:t>poslední </a:t>
            </a:r>
            <a:r>
              <a:rPr lang="cs-CZ" sz="4600" dirty="0"/>
              <a:t>roky prožili společně ve Staré Huti </a:t>
            </a:r>
            <a:r>
              <a:rPr lang="cs-CZ" sz="4600" dirty="0" smtClean="0"/>
              <a:t>u </a:t>
            </a:r>
            <a:r>
              <a:rPr lang="cs-CZ" sz="4600" dirty="0"/>
              <a:t>Dobříše (Památník Karla Čapka) </a:t>
            </a:r>
            <a:endParaRPr lang="cs-CZ" sz="4600" dirty="0" smtClean="0"/>
          </a:p>
          <a:p>
            <a:r>
              <a:rPr lang="cs-CZ" sz="4600" dirty="0" smtClean="0"/>
              <a:t>záliba </a:t>
            </a:r>
            <a:r>
              <a:rPr lang="cs-CZ" sz="4600" dirty="0"/>
              <a:t>v cestování a práci na zahradě, vztah k </a:t>
            </a:r>
            <a:r>
              <a:rPr lang="cs-CZ" sz="4600" dirty="0" smtClean="0"/>
              <a:t>zvířatům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25. 12. 1938 K. Čapek zemřel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sz="4400" dirty="0" smtClean="0"/>
              <a:t>roku 1938 vydal neoficiální stanovisko </a:t>
            </a:r>
            <a:br>
              <a:rPr lang="cs-CZ" sz="4400" dirty="0" smtClean="0"/>
            </a:br>
            <a:r>
              <a:rPr lang="cs-CZ" sz="4400" dirty="0" smtClean="0"/>
              <a:t>k současné politické situaci a musel snášet kampaň tisku proti své osobě</a:t>
            </a:r>
          </a:p>
          <a:p>
            <a:r>
              <a:rPr lang="cs-CZ" sz="4400" dirty="0" smtClean="0"/>
              <a:t>odmítl emigraci do Anglie </a:t>
            </a:r>
          </a:p>
          <a:p>
            <a:r>
              <a:rPr lang="cs-CZ" sz="4400" dirty="0" smtClean="0"/>
              <a:t>25. 12. 1938 zemřel na zápal plic </a:t>
            </a:r>
          </a:p>
          <a:p>
            <a:r>
              <a:rPr lang="cs-CZ" sz="4400" dirty="0" smtClean="0"/>
              <a:t>a současně na rezignaci po psychické </a:t>
            </a:r>
            <a:br>
              <a:rPr lang="cs-CZ" sz="4400" dirty="0" smtClean="0"/>
            </a:br>
            <a:r>
              <a:rPr lang="cs-CZ" sz="4400" dirty="0" smtClean="0"/>
              <a:t>stránce a vyčerpáním kvůli mnichovské </a:t>
            </a:r>
            <a:br>
              <a:rPr lang="cs-CZ" sz="4400" dirty="0" smtClean="0"/>
            </a:br>
            <a:r>
              <a:rPr lang="cs-CZ" sz="4400" dirty="0" smtClean="0"/>
              <a:t>dohodě (29. 9. 1938) a politice celkově</a:t>
            </a:r>
          </a:p>
          <a:p>
            <a:r>
              <a:rPr lang="cs-CZ" sz="4400" dirty="0" smtClean="0"/>
              <a:t> je pohřben na Slavíně v Praze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Dílo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ovlivněno </a:t>
            </a:r>
            <a:r>
              <a:rPr lang="cs-CZ" sz="4400" dirty="0"/>
              <a:t>technickým vývojem společnosti, expresionismem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a </a:t>
            </a:r>
            <a:r>
              <a:rPr lang="cs-CZ" sz="4400" dirty="0"/>
              <a:t>láskou k přírodě </a:t>
            </a:r>
            <a:r>
              <a:rPr lang="cs-CZ" sz="4400" dirty="0" smtClean="0"/>
              <a:t>a zvířatům</a:t>
            </a:r>
          </a:p>
          <a:p>
            <a:r>
              <a:rPr lang="cs-CZ" sz="4400" dirty="0" smtClean="0"/>
              <a:t>využívá </a:t>
            </a:r>
            <a:r>
              <a:rPr lang="cs-CZ" sz="4400" dirty="0"/>
              <a:t>bohatou slovní zásobu, neobvyklá slova, rozvitá souvětí</a:t>
            </a:r>
            <a:br>
              <a:rPr lang="cs-CZ" sz="4400" dirty="0"/>
            </a:br>
            <a:endParaRPr lang="cs-CZ" sz="44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6000" dirty="0" smtClean="0"/>
              <a:t>Hlavní témata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5400" dirty="0" smtClean="0"/>
              <a:t>vnitřní svět jedince a jeho pohled  na život </a:t>
            </a:r>
          </a:p>
          <a:p>
            <a:r>
              <a:rPr lang="cs-CZ" sz="5400" dirty="0" smtClean="0"/>
              <a:t>utopické představy světa</a:t>
            </a:r>
          </a:p>
          <a:p>
            <a:r>
              <a:rPr lang="cs-CZ" sz="5400" dirty="0" smtClean="0"/>
              <a:t>varování před zneužitím   vynálezů a techniky</a:t>
            </a:r>
            <a:endParaRPr lang="cs-CZ" sz="5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Povídky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/>
              <a:t/>
            </a:r>
            <a:br>
              <a:rPr lang="cs-CZ" b="1" dirty="0"/>
            </a:br>
            <a:r>
              <a:rPr lang="cs-CZ" sz="4400" dirty="0" smtClean="0"/>
              <a:t>Povídky </a:t>
            </a:r>
            <a:r>
              <a:rPr lang="cs-CZ" sz="4400" dirty="0"/>
              <a:t>z jedné kapsy</a:t>
            </a:r>
            <a:br>
              <a:rPr lang="cs-CZ" sz="4400" dirty="0"/>
            </a:br>
            <a:r>
              <a:rPr lang="cs-CZ" sz="4400" dirty="0"/>
              <a:t>Povídky z druhé kapsy</a:t>
            </a:r>
            <a:br>
              <a:rPr lang="cs-CZ" sz="4400" dirty="0"/>
            </a:br>
            <a:r>
              <a:rPr lang="cs-CZ" sz="4400" dirty="0"/>
              <a:t>Trapné povídky</a:t>
            </a:r>
            <a:br>
              <a:rPr lang="cs-CZ" sz="4400" dirty="0"/>
            </a:br>
            <a:r>
              <a:rPr lang="cs-CZ" sz="4400" dirty="0"/>
              <a:t>Boží muka </a:t>
            </a:r>
            <a:br>
              <a:rPr lang="cs-CZ" sz="4400" dirty="0"/>
            </a:br>
            <a:r>
              <a:rPr lang="cs-CZ" sz="4400" b="1" dirty="0"/>
              <a:t> </a:t>
            </a:r>
            <a:endParaRPr lang="cs-CZ" sz="44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Cestopisné fejetony a pro tvorba děti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Cestopisné  fejetony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Italské listy</a:t>
            </a:r>
            <a:br>
              <a:rPr lang="cs-CZ" dirty="0"/>
            </a:br>
            <a:r>
              <a:rPr lang="cs-CZ" dirty="0"/>
              <a:t>Anglické listy</a:t>
            </a:r>
            <a:br>
              <a:rPr lang="cs-CZ" dirty="0"/>
            </a:br>
            <a:r>
              <a:rPr lang="cs-CZ" dirty="0"/>
              <a:t>Výlet do Španěl</a:t>
            </a:r>
            <a:br>
              <a:rPr lang="cs-CZ" dirty="0"/>
            </a:br>
            <a:r>
              <a:rPr lang="cs-CZ" dirty="0"/>
              <a:t>Obrázky z Holandska</a:t>
            </a:r>
            <a:br>
              <a:rPr lang="cs-CZ" dirty="0"/>
            </a:br>
            <a:r>
              <a:rPr lang="cs-CZ" dirty="0"/>
              <a:t>Cesta na sever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  </a:t>
            </a:r>
          </a:p>
          <a:p>
            <a:r>
              <a:rPr lang="cs-CZ" b="1" dirty="0"/>
              <a:t>pro děti</a:t>
            </a:r>
            <a:r>
              <a:rPr lang="cs-CZ" dirty="0"/>
              <a:t> </a:t>
            </a:r>
            <a:br>
              <a:rPr lang="cs-CZ" dirty="0"/>
            </a:br>
            <a:r>
              <a:rPr lang="cs-CZ" dirty="0" err="1"/>
              <a:t>Dášeňka</a:t>
            </a:r>
            <a:r>
              <a:rPr lang="cs-CZ" dirty="0"/>
              <a:t> čili život štěněte</a:t>
            </a:r>
            <a:br>
              <a:rPr lang="cs-CZ" dirty="0"/>
            </a:br>
            <a:r>
              <a:rPr lang="cs-CZ" dirty="0"/>
              <a:t>Devatero pohádek a ještě jedna od Josefa Čapka jako přívažek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 </a:t>
            </a:r>
            <a:r>
              <a:rPr lang="cs-CZ" b="1" dirty="0" smtClean="0"/>
              <a:t>romány</a:t>
            </a:r>
            <a:r>
              <a:rPr lang="cs-CZ" dirty="0" smtClean="0"/>
              <a:t>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Továrna na absolutno</a:t>
            </a:r>
            <a:br>
              <a:rPr lang="cs-CZ" dirty="0"/>
            </a:br>
            <a:r>
              <a:rPr lang="cs-CZ" dirty="0"/>
              <a:t>Krakatit</a:t>
            </a:r>
            <a:br>
              <a:rPr lang="cs-CZ" dirty="0"/>
            </a:br>
            <a:r>
              <a:rPr lang="cs-CZ" dirty="0"/>
              <a:t>Válka s mloky</a:t>
            </a:r>
            <a:br>
              <a:rPr lang="cs-CZ" dirty="0"/>
            </a:br>
            <a:r>
              <a:rPr lang="cs-CZ" dirty="0"/>
              <a:t>První parta</a:t>
            </a:r>
            <a:br>
              <a:rPr lang="cs-CZ" dirty="0"/>
            </a:br>
            <a:r>
              <a:rPr lang="cs-CZ" dirty="0"/>
              <a:t>Život a dílo skladatele Foltýna (</a:t>
            </a:r>
            <a:r>
              <a:rPr lang="cs-CZ" dirty="0" smtClean="0"/>
              <a:t>nedokončeno)</a:t>
            </a:r>
            <a:endParaRPr lang="cs-CZ" b="1" dirty="0"/>
          </a:p>
          <a:p>
            <a:r>
              <a:rPr lang="cs-CZ" b="1" dirty="0" smtClean="0"/>
              <a:t>románová </a:t>
            </a:r>
            <a:r>
              <a:rPr lang="cs-CZ" b="1" dirty="0"/>
              <a:t>noetická trilogie</a:t>
            </a:r>
            <a:r>
              <a:rPr lang="cs-CZ" dirty="0"/>
              <a:t> </a:t>
            </a:r>
            <a:br>
              <a:rPr lang="cs-CZ" dirty="0"/>
            </a:br>
            <a:r>
              <a:rPr lang="cs-CZ" dirty="0" err="1"/>
              <a:t>Hordubal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Povětroň </a:t>
            </a:r>
            <a:br>
              <a:rPr lang="cs-CZ" dirty="0"/>
            </a:br>
            <a:r>
              <a:rPr lang="cs-CZ" dirty="0"/>
              <a:t>Obyčejný život</a:t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ramata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4800" dirty="0"/>
              <a:t> </a:t>
            </a:r>
            <a:r>
              <a:rPr lang="cs-CZ" sz="4800" dirty="0" smtClean="0"/>
              <a:t> Loupežník </a:t>
            </a:r>
            <a:r>
              <a:rPr lang="cs-CZ" sz="4800" dirty="0"/>
              <a:t/>
            </a:r>
            <a:br>
              <a:rPr lang="cs-CZ" sz="4800" dirty="0"/>
            </a:br>
            <a:r>
              <a:rPr lang="cs-CZ" sz="4800" dirty="0"/>
              <a:t>Ze života hmyzu</a:t>
            </a:r>
            <a:br>
              <a:rPr lang="cs-CZ" sz="4800" dirty="0"/>
            </a:br>
            <a:r>
              <a:rPr lang="cs-CZ" sz="4800" dirty="0"/>
              <a:t>R.U.R. </a:t>
            </a:r>
            <a:br>
              <a:rPr lang="cs-CZ" sz="4800" dirty="0"/>
            </a:br>
            <a:r>
              <a:rPr lang="cs-CZ" sz="4800" dirty="0"/>
              <a:t>Věc </a:t>
            </a:r>
            <a:r>
              <a:rPr lang="cs-CZ" sz="4800" dirty="0" err="1"/>
              <a:t>Makropulos</a:t>
            </a:r>
            <a:r>
              <a:rPr lang="cs-CZ" sz="4800" dirty="0"/>
              <a:t/>
            </a:r>
            <a:br>
              <a:rPr lang="cs-CZ" sz="4800" dirty="0"/>
            </a:br>
            <a:r>
              <a:rPr lang="cs-CZ" sz="4800" dirty="0"/>
              <a:t>Bílá nemoc </a:t>
            </a:r>
            <a:br>
              <a:rPr lang="cs-CZ" sz="4800" dirty="0"/>
            </a:br>
            <a:r>
              <a:rPr lang="cs-CZ" sz="4800" dirty="0"/>
              <a:t>Matka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S</a:t>
            </a:r>
            <a:r>
              <a:rPr lang="cs-CZ" dirty="0" smtClean="0"/>
              <a:t>polupráce s bratrem Josefem Čapkem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800" dirty="0"/>
              <a:t> </a:t>
            </a:r>
            <a:r>
              <a:rPr lang="cs-CZ" sz="4800" dirty="0" smtClean="0"/>
              <a:t>  Ze </a:t>
            </a:r>
            <a:r>
              <a:rPr lang="cs-CZ" sz="4800" dirty="0"/>
              <a:t>života hmyzu</a:t>
            </a:r>
            <a:br>
              <a:rPr lang="cs-CZ" sz="4800" dirty="0"/>
            </a:br>
            <a:r>
              <a:rPr lang="cs-CZ" sz="4800" dirty="0"/>
              <a:t>Adam stvořitel</a:t>
            </a:r>
            <a:br>
              <a:rPr lang="cs-CZ" sz="4800" dirty="0"/>
            </a:br>
            <a:r>
              <a:rPr lang="cs-CZ" sz="4800" dirty="0"/>
              <a:t>Lásky hra osudná</a:t>
            </a:r>
            <a:br>
              <a:rPr lang="cs-CZ" sz="4800" dirty="0"/>
            </a:br>
            <a:r>
              <a:rPr lang="cs-CZ" sz="4800" dirty="0"/>
              <a:t>Krakonošova zahrada</a:t>
            </a:r>
            <a:br>
              <a:rPr lang="cs-CZ" sz="4800" dirty="0"/>
            </a:br>
            <a:r>
              <a:rPr lang="cs-CZ" sz="4800" dirty="0"/>
              <a:t>Zářivé hlubiny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1. </a:t>
            </a:r>
            <a:r>
              <a:rPr lang="cs-CZ" b="1" smtClean="0"/>
              <a:t>TVŮRČÍ OBDOBÍ (DO ROKU 1921)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Krakonošova </a:t>
            </a:r>
            <a:r>
              <a:rPr lang="cs-CZ" b="1" dirty="0"/>
              <a:t>zahrada</a:t>
            </a:r>
            <a:r>
              <a:rPr lang="cs-CZ" dirty="0"/>
              <a:t> – dílo píše se svým bratrem (objevuje se vtip a </a:t>
            </a:r>
            <a:r>
              <a:rPr lang="cs-CZ" dirty="0" smtClean="0"/>
              <a:t>humor)</a:t>
            </a:r>
          </a:p>
          <a:p>
            <a:r>
              <a:rPr lang="cs-CZ" b="1" dirty="0" smtClean="0"/>
              <a:t>Trapné </a:t>
            </a:r>
            <a:r>
              <a:rPr lang="cs-CZ" b="1" dirty="0"/>
              <a:t>povídky</a:t>
            </a:r>
            <a:r>
              <a:rPr lang="cs-CZ" dirty="0"/>
              <a:t> - jedno z prvních samostatných děl, kde hledá smysl života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možnosti poznání </a:t>
            </a:r>
            <a:r>
              <a:rPr lang="cs-CZ" dirty="0" smtClean="0"/>
              <a:t>pravdy</a:t>
            </a:r>
          </a:p>
          <a:p>
            <a:r>
              <a:rPr lang="cs-CZ" b="1" dirty="0" smtClean="0"/>
              <a:t>Loupežník</a:t>
            </a:r>
            <a:r>
              <a:rPr lang="cs-CZ" dirty="0" smtClean="0"/>
              <a:t> - 1</a:t>
            </a:r>
            <a:r>
              <a:rPr lang="cs-CZ" dirty="0"/>
              <a:t>. divadelní hra, kde řeší mezigenerační vztahy, výbojné mládí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pokrytectví dospělých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2. TVŮRČÍ OBDOBÍ (1921 - 1927)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5200" b="1" dirty="0" smtClean="0"/>
              <a:t>utopické romány a dramata</a:t>
            </a:r>
            <a:r>
              <a:rPr lang="cs-CZ" sz="5200" dirty="0" smtClean="0"/>
              <a:t> </a:t>
            </a:r>
          </a:p>
          <a:p>
            <a:r>
              <a:rPr lang="cs-CZ" sz="5200" dirty="0" smtClean="0"/>
              <a:t>Čapek varuje před zneužitím vynálezů a techniky</a:t>
            </a:r>
          </a:p>
          <a:p>
            <a:r>
              <a:rPr lang="cs-CZ" sz="5200" dirty="0" smtClean="0"/>
              <a:t>řeší otázku osobní zodpovědnosti každého vynálezce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Drama - </a:t>
            </a:r>
            <a:r>
              <a:rPr lang="cs-CZ" b="1" dirty="0" smtClean="0"/>
              <a:t>R.U.R.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drama </a:t>
            </a:r>
            <a:r>
              <a:rPr lang="cs-CZ" sz="3600" b="1" dirty="0" smtClean="0"/>
              <a:t>R.U.R.</a:t>
            </a:r>
            <a:r>
              <a:rPr lang="cs-CZ" sz="3600" dirty="0" smtClean="0"/>
              <a:t> </a:t>
            </a:r>
            <a:br>
              <a:rPr lang="cs-CZ" sz="3600" dirty="0" smtClean="0"/>
            </a:br>
            <a:r>
              <a:rPr lang="cs-CZ" sz="3600" dirty="0" smtClean="0"/>
              <a:t>(</a:t>
            </a:r>
            <a:r>
              <a:rPr lang="cs-CZ" sz="3600" dirty="0" err="1" smtClean="0"/>
              <a:t>Rossum</a:t>
            </a:r>
            <a:r>
              <a:rPr lang="cs-CZ" sz="3600" dirty="0" smtClean="0"/>
              <a:t>‘s </a:t>
            </a:r>
            <a:r>
              <a:rPr lang="cs-CZ" sz="3600" dirty="0" err="1" smtClean="0"/>
              <a:t>Universal</a:t>
            </a:r>
            <a:r>
              <a:rPr lang="cs-CZ" sz="3600" dirty="0" smtClean="0"/>
              <a:t> </a:t>
            </a:r>
            <a:r>
              <a:rPr lang="cs-CZ" sz="3600" dirty="0" err="1" smtClean="0"/>
              <a:t>Robots</a:t>
            </a:r>
            <a:r>
              <a:rPr lang="cs-CZ" sz="3600" dirty="0" smtClean="0"/>
              <a:t>)</a:t>
            </a:r>
          </a:p>
          <a:p>
            <a:r>
              <a:rPr lang="cs-CZ" sz="3600" dirty="0" smtClean="0"/>
              <a:t>v tomto díle poprvé použito slovo "robot" (vymyslel ho Josef Čapek)</a:t>
            </a:r>
          </a:p>
          <a:p>
            <a:r>
              <a:rPr lang="cs-CZ" sz="3600" dirty="0" smtClean="0"/>
              <a:t>varování před případnými negativními vlivy techniky na lidstvo </a:t>
            </a:r>
          </a:p>
          <a:p>
            <a:r>
              <a:rPr lang="cs-CZ" sz="3600" dirty="0" smtClean="0"/>
              <a:t>(zhudebněno roku 1977) </a:t>
            </a:r>
            <a:br>
              <a:rPr lang="cs-CZ" sz="3600" dirty="0" smtClean="0"/>
            </a:br>
            <a:endParaRPr lang="cs-CZ" sz="3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Drama - </a:t>
            </a:r>
            <a:r>
              <a:rPr lang="cs-CZ" b="1" dirty="0" smtClean="0"/>
              <a:t>Ze života hmyzu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alegorické drama</a:t>
            </a:r>
          </a:p>
          <a:p>
            <a:r>
              <a:rPr lang="cs-CZ" sz="3600" dirty="0" smtClean="0"/>
              <a:t>tulák prochází světem a jednotlivé druhy hmyzu přirovnává k lidem (fintivé motýly, poživačné jepice, mamonivé chrobáky</a:t>
            </a:r>
          </a:p>
          <a:p>
            <a:r>
              <a:rPr lang="cs-CZ" sz="3600" dirty="0" smtClean="0"/>
              <a:t>hierarchie - despotičnost mravenců - symbolika diktatury</a:t>
            </a:r>
            <a:br>
              <a:rPr lang="cs-CZ" sz="3600" dirty="0" smtClean="0"/>
            </a:br>
            <a:endParaRPr lang="cs-CZ" sz="36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Drama - </a:t>
            </a:r>
            <a:r>
              <a:rPr lang="cs-CZ" b="1" dirty="0" smtClean="0"/>
              <a:t>Věc </a:t>
            </a:r>
            <a:r>
              <a:rPr lang="cs-CZ" b="1" dirty="0" err="1" smtClean="0"/>
              <a:t>Makropulos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 tomto díle je hlavní hrdinkou barová tanečnice </a:t>
            </a:r>
            <a:r>
              <a:rPr lang="cs-CZ" dirty="0" err="1" smtClean="0"/>
              <a:t>Emilia</a:t>
            </a:r>
            <a:r>
              <a:rPr lang="cs-CZ" dirty="0" smtClean="0"/>
              <a:t> </a:t>
            </a:r>
            <a:r>
              <a:rPr lang="cs-CZ" dirty="0" err="1" smtClean="0"/>
              <a:t>Márty</a:t>
            </a:r>
            <a:endParaRPr lang="cs-CZ" dirty="0" smtClean="0"/>
          </a:p>
          <a:p>
            <a:r>
              <a:rPr lang="cs-CZ" dirty="0" smtClean="0"/>
              <a:t>vypije elixír mládí (nesmrtelnosti) z dílny jejího otce alchymisty</a:t>
            </a:r>
          </a:p>
          <a:p>
            <a:r>
              <a:rPr lang="cs-CZ" dirty="0" smtClean="0"/>
              <a:t>žije více jak 300 let</a:t>
            </a:r>
          </a:p>
          <a:p>
            <a:r>
              <a:rPr lang="cs-CZ" dirty="0" smtClean="0"/>
              <a:t>ale v podstatě ji nic netěší</a:t>
            </a:r>
          </a:p>
          <a:p>
            <a:r>
              <a:rPr lang="cs-CZ" dirty="0" smtClean="0"/>
              <a:t>vše se opakuje a život ztrácí svou základní hodnotu </a:t>
            </a:r>
          </a:p>
          <a:p>
            <a:r>
              <a:rPr lang="cs-CZ" dirty="0" smtClean="0"/>
              <a:t>zhudebněno Leošem Janáčkem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Román - </a:t>
            </a:r>
            <a:r>
              <a:rPr lang="cs-CZ" b="1" dirty="0" smtClean="0"/>
              <a:t>Krakatit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utopistické prvky </a:t>
            </a:r>
          </a:p>
          <a:p>
            <a:r>
              <a:rPr lang="cs-CZ" dirty="0" smtClean="0"/>
              <a:t>o vynálezci Prokopovi, který vynalezne třaskavinu, jež je schopna zničit celý svět</a:t>
            </a:r>
          </a:p>
          <a:p>
            <a:r>
              <a:rPr lang="cs-CZ" dirty="0" smtClean="0"/>
              <a:t>hlavní myšlenka - zodpovědnost vědce za své dílo (ochrana díla, aby nebylo zneužito)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Utopický román – </a:t>
            </a:r>
            <a:br>
              <a:rPr lang="cs-CZ" dirty="0" smtClean="0"/>
            </a:br>
            <a:r>
              <a:rPr lang="cs-CZ" b="1" dirty="0" smtClean="0"/>
              <a:t>Továrna na absolutno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nadčasové dílo </a:t>
            </a:r>
          </a:p>
          <a:p>
            <a:r>
              <a:rPr lang="cs-CZ" dirty="0" smtClean="0"/>
              <a:t>lidstvo získá od českého vynálezce Ing. Marka vynález motoru, kterému může jako palivo sloužit jakákoliv látka</a:t>
            </a:r>
          </a:p>
          <a:p>
            <a:r>
              <a:rPr lang="cs-CZ" dirty="0" smtClean="0"/>
              <a:t>s takovým zdrojem získá lidstvo blahobyt</a:t>
            </a:r>
          </a:p>
          <a:p>
            <a:r>
              <a:rPr lang="cs-CZ" dirty="0" smtClean="0"/>
              <a:t>při spalování se ale uvolňuje záření - absolutno, které dělá z lidí náboženské fanatiky</a:t>
            </a:r>
          </a:p>
          <a:p>
            <a:r>
              <a:rPr lang="cs-CZ" dirty="0" smtClean="0"/>
              <a:t>lidí přibývá a započne chaos</a:t>
            </a:r>
          </a:p>
          <a:p>
            <a:r>
              <a:rPr lang="cs-CZ" dirty="0" smtClean="0"/>
              <a:t>nakonec vypukne válka, která končí úplným vyčerpáním</a:t>
            </a:r>
          </a:p>
          <a:p>
            <a:r>
              <a:rPr lang="cs-CZ" dirty="0" smtClean="0"/>
              <a:t>pak si teprve lidé uvědomí viníka a všechny motory zničí</a:t>
            </a:r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3. TVŮRČÍ OBDOBÍ (1927 - 1933)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Období povídek a novinářské prózy </a:t>
            </a:r>
            <a:br>
              <a:rPr lang="cs-CZ" sz="4000" b="1" dirty="0" smtClean="0"/>
            </a:br>
            <a:r>
              <a:rPr lang="cs-CZ" sz="4000" b="1" dirty="0" smtClean="0"/>
              <a:t>(fejetony, sloupky, apokryfy, cestopisy)</a:t>
            </a:r>
            <a:endParaRPr lang="cs-CZ" sz="4000" dirty="0" smtClean="0"/>
          </a:p>
          <a:p>
            <a:r>
              <a:rPr lang="cs-CZ" sz="4000" dirty="0" smtClean="0"/>
              <a:t>Povídkové knížky </a:t>
            </a:r>
            <a:r>
              <a:rPr lang="cs-CZ" sz="4000" b="1" dirty="0" smtClean="0"/>
              <a:t>Povídky z jedné </a:t>
            </a:r>
            <a:br>
              <a:rPr lang="cs-CZ" sz="4000" b="1" dirty="0" smtClean="0"/>
            </a:br>
            <a:r>
              <a:rPr lang="cs-CZ" sz="4000" b="1" dirty="0" smtClean="0"/>
              <a:t>a druhé kapsy</a:t>
            </a:r>
            <a:r>
              <a:rPr lang="cs-CZ" sz="4000" dirty="0" smtClean="0"/>
              <a:t> (detektivní náměty)</a:t>
            </a:r>
            <a:r>
              <a:rPr lang="cs-CZ" sz="4000" b="1" dirty="0" smtClean="0"/>
              <a:t> </a:t>
            </a:r>
            <a:br>
              <a:rPr lang="cs-CZ" sz="4000" b="1" dirty="0" smtClean="0"/>
            </a:br>
            <a:r>
              <a:rPr lang="cs-CZ" sz="4000" dirty="0" smtClean="0"/>
              <a:t>- vystihují různé životní situace </a:t>
            </a:r>
            <a:br>
              <a:rPr lang="cs-CZ" sz="4000" dirty="0" smtClean="0"/>
            </a:br>
            <a:r>
              <a:rPr lang="cs-CZ" sz="4000" dirty="0" smtClean="0"/>
              <a:t>a různé charaktery lidí</a:t>
            </a:r>
            <a:endParaRPr lang="cs-CZ" sz="40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Povídky z jedné a druhé kapsy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např. v povídce </a:t>
            </a:r>
            <a:r>
              <a:rPr lang="cs-CZ" b="1" dirty="0" smtClean="0"/>
              <a:t>Ukradený kaktus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(Povídky z druhé kapsy) se vypráví o panu Holanovi, který měl velkou sbírku kaktusů</a:t>
            </a:r>
          </a:p>
          <a:p>
            <a:r>
              <a:rPr lang="cs-CZ" dirty="0" smtClean="0"/>
              <a:t>jeden velmi vzácný mu byl ale ukraden </a:t>
            </a:r>
          </a:p>
          <a:p>
            <a:r>
              <a:rPr lang="cs-CZ" dirty="0" smtClean="0"/>
              <a:t>on se rozhodne dát do novin zprávu, že kaktus </a:t>
            </a:r>
            <a:br>
              <a:rPr lang="cs-CZ" dirty="0" smtClean="0"/>
            </a:br>
            <a:r>
              <a:rPr lang="cs-CZ" dirty="0" smtClean="0"/>
              <a:t>byl nakažen velmi vzácnou plísní</a:t>
            </a:r>
          </a:p>
          <a:p>
            <a:r>
              <a:rPr lang="cs-CZ" dirty="0" smtClean="0"/>
              <a:t>tato zpráva zloděje vyplaší natolik, že se přizná</a:t>
            </a:r>
          </a:p>
          <a:p>
            <a:r>
              <a:rPr lang="cs-CZ" dirty="0" smtClean="0"/>
              <a:t>Pan Holan ale zjišťuje, že jde o opravdového milovníka kaktusů, a tak se nad ním slituje </a:t>
            </a:r>
            <a:br>
              <a:rPr lang="cs-CZ" dirty="0" smtClean="0"/>
            </a:br>
            <a:r>
              <a:rPr lang="cs-CZ" dirty="0" smtClean="0"/>
              <a:t>a nakonec mu sponzoruje zkoumání kaktusů v Mexiku</a:t>
            </a:r>
            <a:endParaRPr lang="cs-CZ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Povídky z jedné a druhé kapsy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např. v povídce </a:t>
            </a:r>
            <a:r>
              <a:rPr lang="cs-CZ" sz="4000" b="1" dirty="0" smtClean="0"/>
              <a:t>Básník</a:t>
            </a:r>
            <a:r>
              <a:rPr lang="cs-CZ" sz="4000" dirty="0" smtClean="0"/>
              <a:t> - vysvětluje surrealismus – opilý básník napíše podvědomě zdánlivě nesmyslnou básničku o automobilové nehodě, </a:t>
            </a:r>
            <a:br>
              <a:rPr lang="cs-CZ" sz="4000" dirty="0" smtClean="0"/>
            </a:br>
            <a:r>
              <a:rPr lang="cs-CZ" sz="4000" dirty="0" smtClean="0"/>
              <a:t>a pak se ukáže, že ta báseň věrně odráží realitu: </a:t>
            </a:r>
            <a:r>
              <a:rPr lang="cs-CZ" sz="4000" i="1" dirty="0" smtClean="0"/>
              <a:t>„Labutí šíje, ňadra, buben a činely“</a:t>
            </a:r>
            <a:r>
              <a:rPr lang="cs-CZ" sz="4000" dirty="0" smtClean="0"/>
              <a:t> = číslo auta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Prozaická 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Apokryfy </a:t>
            </a:r>
            <a:r>
              <a:rPr lang="cs-CZ" dirty="0" smtClean="0"/>
              <a:t>- biblická tematika</a:t>
            </a:r>
          </a:p>
          <a:p>
            <a:r>
              <a:rPr lang="cs-CZ" b="1" dirty="0" smtClean="0"/>
              <a:t>Cestopisné fejetony</a:t>
            </a:r>
            <a:r>
              <a:rPr lang="cs-CZ" dirty="0" smtClean="0"/>
              <a:t>  - inspirace ze svých cest, často cestoval společně s Olgou </a:t>
            </a:r>
          </a:p>
          <a:p>
            <a:r>
              <a:rPr lang="cs-CZ" b="1" dirty="0" smtClean="0"/>
              <a:t>Devatero pohádek - </a:t>
            </a:r>
            <a:r>
              <a:rPr lang="cs-CZ" dirty="0" smtClean="0"/>
              <a:t>soubor pohádek o lidských zaměstnáních </a:t>
            </a:r>
          </a:p>
          <a:p>
            <a:r>
              <a:rPr lang="cs-CZ" b="1" dirty="0" smtClean="0"/>
              <a:t>Zahradníkův rok</a:t>
            </a:r>
            <a:r>
              <a:rPr lang="cs-CZ" dirty="0" smtClean="0"/>
              <a:t> - soubor fejetonů o zahradničení a povaze českého člověka</a:t>
            </a:r>
          </a:p>
          <a:p>
            <a:r>
              <a:rPr lang="cs-CZ" b="1" dirty="0" smtClean="0"/>
              <a:t>Jak se co dělá</a:t>
            </a:r>
            <a:r>
              <a:rPr lang="cs-CZ" dirty="0" smtClean="0"/>
              <a:t> - soubor fejetonů, vtipné pojednání o tom, jak se dělá film, divadlo a novinařina </a:t>
            </a:r>
            <a:br>
              <a:rPr lang="cs-CZ" dirty="0" smtClean="0"/>
            </a:br>
            <a:r>
              <a:rPr lang="cs-CZ" dirty="0" smtClean="0"/>
              <a:t>(1938)</a:t>
            </a:r>
            <a:endParaRPr lang="cs-CZ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4. TVŮRČÍ OBDOBÍ - NOETICKÉ OBDOBÍ (30. LÉTA)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ovlivněno pragmatismem </a:t>
            </a:r>
            <a:br>
              <a:rPr lang="cs-CZ" sz="4800" dirty="0" smtClean="0"/>
            </a:br>
            <a:r>
              <a:rPr lang="cs-CZ" sz="4800" dirty="0" smtClean="0"/>
              <a:t>a odhalováním podstaty </a:t>
            </a:r>
          </a:p>
          <a:p>
            <a:r>
              <a:rPr lang="cs-CZ" sz="4800" dirty="0" smtClean="0"/>
              <a:t>zobrazuje různorodost pohledu každého člověka </a:t>
            </a:r>
            <a:br>
              <a:rPr lang="cs-CZ" sz="4800" dirty="0" smtClean="0"/>
            </a:br>
            <a:r>
              <a:rPr lang="cs-CZ" sz="4800" dirty="0" smtClean="0"/>
              <a:t>na pravdu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Román </a:t>
            </a:r>
            <a:r>
              <a:rPr lang="cs-CZ" b="1" dirty="0" err="1" smtClean="0"/>
              <a:t>Hordubal</a:t>
            </a:r>
            <a:r>
              <a:rPr lang="cs-CZ" b="1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hlavní postava </a:t>
            </a:r>
            <a:r>
              <a:rPr lang="cs-CZ" dirty="0" err="1" smtClean="0"/>
              <a:t>Juraj</a:t>
            </a:r>
            <a:r>
              <a:rPr lang="cs-CZ" dirty="0" smtClean="0"/>
              <a:t> </a:t>
            </a:r>
            <a:r>
              <a:rPr lang="cs-CZ" dirty="0" err="1" smtClean="0"/>
              <a:t>Hordubal</a:t>
            </a:r>
            <a:endParaRPr lang="cs-CZ" dirty="0" smtClean="0"/>
          </a:p>
          <a:p>
            <a:r>
              <a:rPr lang="cs-CZ" dirty="0" smtClean="0"/>
              <a:t>odchází do Ameriky za prací</a:t>
            </a:r>
          </a:p>
          <a:p>
            <a:r>
              <a:rPr lang="cs-CZ" dirty="0" smtClean="0"/>
              <a:t>doma nechává ženu s dítětem</a:t>
            </a:r>
          </a:p>
          <a:p>
            <a:r>
              <a:rPr lang="cs-CZ" dirty="0" smtClean="0"/>
              <a:t>po několika letech se vrací a je rozčarován </a:t>
            </a:r>
          </a:p>
          <a:p>
            <a:r>
              <a:rPr lang="cs-CZ" dirty="0" smtClean="0"/>
              <a:t>manželka má poměr s čeledínem</a:t>
            </a:r>
          </a:p>
          <a:p>
            <a:r>
              <a:rPr lang="cs-CZ" dirty="0" smtClean="0"/>
              <a:t>dcerka ho nepoznává</a:t>
            </a:r>
          </a:p>
          <a:p>
            <a:r>
              <a:rPr lang="cs-CZ" dirty="0" smtClean="0"/>
              <a:t>sousedé se k němu nehlásí</a:t>
            </a:r>
          </a:p>
          <a:p>
            <a:r>
              <a:rPr lang="cs-CZ" dirty="0" smtClean="0"/>
              <a:t>nakonec ho zavraždí žena s milencem</a:t>
            </a:r>
          </a:p>
          <a:p>
            <a:r>
              <a:rPr lang="cs-CZ" b="1" dirty="0" smtClean="0"/>
              <a:t>vražda se řeší ze 3 různých úhlů pohledů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Novela </a:t>
            </a:r>
            <a:r>
              <a:rPr lang="cs-CZ" b="1" dirty="0" smtClean="0"/>
              <a:t>Povětroň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000" dirty="0" smtClean="0"/>
              <a:t>z trosek letadla je vytažen neznámý člověk</a:t>
            </a:r>
          </a:p>
          <a:p>
            <a:r>
              <a:rPr lang="cs-CZ" sz="4000" dirty="0" smtClean="0"/>
              <a:t>tři svědci </a:t>
            </a:r>
            <a:br>
              <a:rPr lang="cs-CZ" sz="4000" dirty="0" smtClean="0"/>
            </a:br>
            <a:r>
              <a:rPr lang="cs-CZ" sz="4000" dirty="0" smtClean="0"/>
              <a:t>(zdravotní sestra, básník a jasnovidec)</a:t>
            </a:r>
            <a:br>
              <a:rPr lang="cs-CZ" sz="4000" dirty="0" smtClean="0"/>
            </a:br>
            <a:r>
              <a:rPr lang="cs-CZ" sz="4000" dirty="0" smtClean="0"/>
              <a:t>si tak na základě vlastních představ </a:t>
            </a:r>
            <a:br>
              <a:rPr lang="cs-CZ" sz="4000" dirty="0" smtClean="0"/>
            </a:br>
            <a:r>
              <a:rPr lang="cs-CZ" sz="4000" dirty="0" smtClean="0"/>
              <a:t>a zkušeností vytvářejí představu </a:t>
            </a:r>
            <a:br>
              <a:rPr lang="cs-CZ" sz="4000" dirty="0" smtClean="0"/>
            </a:br>
            <a:r>
              <a:rPr lang="cs-CZ" sz="4000" dirty="0" smtClean="0"/>
              <a:t>o umírajícím </a:t>
            </a:r>
            <a:br>
              <a:rPr lang="cs-CZ" sz="4000" dirty="0" smtClean="0"/>
            </a:br>
            <a:r>
              <a:rPr lang="cs-CZ" sz="4000" dirty="0" smtClean="0"/>
              <a:t>(na základě toho, jací sami jsou)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Próza </a:t>
            </a:r>
            <a:r>
              <a:rPr lang="cs-CZ" b="1" dirty="0" smtClean="0"/>
              <a:t>Obyčejný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úředník v penzi líčí svůj "obyčejný život" v pamětech </a:t>
            </a:r>
          </a:p>
          <a:p>
            <a:r>
              <a:rPr lang="cs-CZ" sz="4000" dirty="0" smtClean="0"/>
              <a:t>zamýšlí se nad ním</a:t>
            </a:r>
          </a:p>
          <a:p>
            <a:r>
              <a:rPr lang="cs-CZ" sz="4000" dirty="0" smtClean="0"/>
              <a:t>dochází k přesvědčení, že se vlastně skládá z mnoha osobností, které dohromady tvoří jeho osud</a:t>
            </a:r>
            <a:endParaRPr lang="cs-CZ" sz="400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5. TVŮRČÍ OBDOBÍ (1935 - 1938) – </a:t>
            </a:r>
            <a:br>
              <a:rPr lang="cs-CZ" sz="3200" b="1" dirty="0" smtClean="0"/>
            </a:br>
            <a:r>
              <a:rPr lang="cs-CZ" sz="3200" b="1" dirty="0" smtClean="0"/>
              <a:t>DÍLA S PROTIFAŠISTICKÝM NÁMĚTEM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román </a:t>
            </a:r>
            <a:r>
              <a:rPr lang="cs-CZ" b="1" dirty="0" smtClean="0"/>
              <a:t>Válka s mloky</a:t>
            </a:r>
            <a:r>
              <a:rPr lang="cs-CZ" dirty="0" smtClean="0"/>
              <a:t> </a:t>
            </a:r>
          </a:p>
          <a:p>
            <a:r>
              <a:rPr lang="cs-CZ" dirty="0" smtClean="0"/>
              <a:t>upozorňuje  svět na nebezpečí fašismu</a:t>
            </a:r>
          </a:p>
          <a:p>
            <a:r>
              <a:rPr lang="cs-CZ" dirty="0" smtClean="0"/>
              <a:t>fašismus přirovnává k novému druhu mloků, kteří byli objeveni a kteří se skvěle učí novým pracím. Lidé je proto využívají jako levnou pracovní sílu pro stavbu pod vodou</a:t>
            </a:r>
          </a:p>
          <a:p>
            <a:r>
              <a:rPr lang="cs-CZ" dirty="0" smtClean="0"/>
              <a:t>dojde ale k přemnožení mloků a ti začínají odstřelovat kusy pevnin, aby měli kde žít (prostor)</a:t>
            </a:r>
          </a:p>
          <a:p>
            <a:r>
              <a:rPr lang="cs-CZ" dirty="0" smtClean="0"/>
              <a:t>lidé proti nim nemají jak zasáhnout, protože většina jejich průmyslu i vojenské síly je přímo závislá na mlocích</a:t>
            </a:r>
          </a:p>
          <a:p>
            <a:r>
              <a:rPr lang="cs-CZ" dirty="0" smtClean="0"/>
              <a:t>Čapek zde ovšem nakonec dá lidstvu ještě jednu šanci díky tomu, že nechá "civilizované" mloky válčit s těmi "divokými", čímž dojde k jejich vzájemnému vyhubení</a:t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Drama </a:t>
            </a:r>
            <a:r>
              <a:rPr lang="cs-CZ" b="1" dirty="0" smtClean="0"/>
              <a:t>Bílá nemoc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600" dirty="0" smtClean="0"/>
              <a:t>reaguje na rozpínavost třetí říše </a:t>
            </a:r>
          </a:p>
          <a:p>
            <a:r>
              <a:rPr lang="cs-CZ" sz="3600" dirty="0" smtClean="0"/>
              <a:t>záhadná bílá nemoc začne hubit všechny lidi na světě</a:t>
            </a:r>
          </a:p>
          <a:p>
            <a:r>
              <a:rPr lang="cs-CZ" sz="3600" dirty="0" smtClean="0"/>
              <a:t>jediný, kdo na ni zná lék, je doktor </a:t>
            </a:r>
            <a:r>
              <a:rPr lang="cs-CZ" sz="3600" dirty="0" err="1" smtClean="0"/>
              <a:t>Galén</a:t>
            </a:r>
            <a:endParaRPr lang="cs-CZ" sz="3600" dirty="0" smtClean="0"/>
          </a:p>
          <a:p>
            <a:r>
              <a:rPr lang="cs-CZ" sz="3600" dirty="0" smtClean="0"/>
              <a:t>ten ale svůj lék poskytne pouze tehdy, když všichni vládcové slíbí, že zanechají válek</a:t>
            </a:r>
          </a:p>
          <a:p>
            <a:r>
              <a:rPr lang="cs-CZ" sz="3600" dirty="0" smtClean="0"/>
              <a:t>Diktátor Maršál však odmítá něco takového udělat a chystá naopak útok na oslabené soupeře</a:t>
            </a:r>
          </a:p>
          <a:p>
            <a:r>
              <a:rPr lang="cs-CZ" sz="3600" dirty="0" smtClean="0"/>
              <a:t>nakonec ale i on onemocní, a proto přijímá nabídku doktora </a:t>
            </a:r>
            <a:r>
              <a:rPr lang="cs-CZ" sz="3600" dirty="0" err="1" smtClean="0"/>
              <a:t>Galéna</a:t>
            </a:r>
            <a:endParaRPr lang="cs-CZ" sz="3600" dirty="0" smtClean="0"/>
          </a:p>
          <a:p>
            <a:r>
              <a:rPr lang="cs-CZ" sz="3600" dirty="0" smtClean="0"/>
              <a:t>ten je však těsně před cílem ušlapán davem zfanatizovaným vidinou uskutečnění války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Experimentální antifašistické drama </a:t>
            </a:r>
            <a:r>
              <a:rPr lang="cs-CZ" b="1" dirty="0" smtClean="0"/>
              <a:t>Matka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1938 – těsně před našim napadením</a:t>
            </a:r>
          </a:p>
          <a:p>
            <a:r>
              <a:rPr lang="cs-CZ" dirty="0" smtClean="0"/>
              <a:t>vybízí k boji proti zlu</a:t>
            </a:r>
          </a:p>
          <a:p>
            <a:r>
              <a:rPr lang="cs-CZ" dirty="0" smtClean="0"/>
              <a:t>otevřeně vyzývá k boji proti fašismu</a:t>
            </a:r>
          </a:p>
          <a:p>
            <a:r>
              <a:rPr lang="cs-CZ" dirty="0" smtClean="0"/>
              <a:t>matka </a:t>
            </a:r>
            <a:r>
              <a:rPr lang="cs-CZ" dirty="0" err="1" smtClean="0"/>
              <a:t>Dolores</a:t>
            </a:r>
            <a:r>
              <a:rPr lang="cs-CZ" dirty="0" smtClean="0"/>
              <a:t> (v podání O. </a:t>
            </a:r>
            <a:r>
              <a:rPr lang="cs-CZ" dirty="0" err="1" smtClean="0"/>
              <a:t>Scheinpflugové</a:t>
            </a:r>
            <a:r>
              <a:rPr lang="cs-CZ" dirty="0" smtClean="0"/>
              <a:t>) ztratí postupně skoro celou rodinu, </a:t>
            </a:r>
            <a:br>
              <a:rPr lang="cs-CZ" dirty="0" smtClean="0"/>
            </a:br>
            <a:r>
              <a:rPr lang="cs-CZ" dirty="0" smtClean="0"/>
              <a:t>má schopnost mluvit se svými mrtvými </a:t>
            </a:r>
            <a:br>
              <a:rPr lang="cs-CZ" dirty="0" smtClean="0"/>
            </a:br>
            <a:r>
              <a:rPr lang="cs-CZ" dirty="0" smtClean="0"/>
              <a:t>→ dozvídá se, proč zemřeli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Matka a její rodina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první zemře její manžel v Africe při plnění nesmysleného rozkazu</a:t>
            </a:r>
          </a:p>
          <a:p>
            <a:r>
              <a:rPr lang="cs-CZ" dirty="0" smtClean="0"/>
              <a:t>poté syn Ondra při léčení malárie</a:t>
            </a:r>
          </a:p>
          <a:p>
            <a:r>
              <a:rPr lang="cs-CZ" dirty="0" smtClean="0"/>
              <a:t>syn Jiří (letec) zahyne při překonávání výškového rekordu</a:t>
            </a:r>
          </a:p>
          <a:p>
            <a:r>
              <a:rPr lang="cs-CZ" dirty="0" smtClean="0"/>
              <a:t>nakonec dvojčata Petr a Kornel, kteří padli </a:t>
            </a:r>
            <a:br>
              <a:rPr lang="cs-CZ" dirty="0" smtClean="0"/>
            </a:br>
            <a:r>
              <a:rPr lang="cs-CZ" dirty="0" smtClean="0"/>
              <a:t>na barikádě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Mužský a ženský pohled na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dirty="0" smtClean="0"/>
              <a:t>objevuje se zde rozdílný </a:t>
            </a:r>
            <a:br>
              <a:rPr lang="cs-CZ" sz="4000" dirty="0" smtClean="0"/>
            </a:br>
            <a:r>
              <a:rPr lang="cs-CZ" sz="4000" dirty="0" smtClean="0"/>
              <a:t>mužský a ženský pohled na život</a:t>
            </a:r>
          </a:p>
          <a:p>
            <a:r>
              <a:rPr lang="cs-CZ" sz="4000" dirty="0" smtClean="0"/>
              <a:t>pro ženu je nejdůležitější rodina </a:t>
            </a:r>
            <a:br>
              <a:rPr lang="cs-CZ" sz="4000" dirty="0" smtClean="0"/>
            </a:br>
            <a:r>
              <a:rPr lang="cs-CZ" sz="4000" dirty="0" smtClean="0"/>
              <a:t>X</a:t>
            </a:r>
          </a:p>
          <a:p>
            <a:r>
              <a:rPr lang="cs-CZ" sz="4000" dirty="0" smtClean="0"/>
              <a:t>pro muže čest, touha něco dokázat, někomu pomoci, bojovat za ideály = důvody, proč zemřeli její synové </a:t>
            </a:r>
            <a:br>
              <a:rPr lang="cs-CZ" sz="4000" dirty="0" smtClean="0"/>
            </a:br>
            <a:r>
              <a:rPr lang="cs-CZ" sz="4000" dirty="0" smtClean="0"/>
              <a:t>a manžel</a:t>
            </a:r>
            <a:endParaRPr lang="cs-CZ" sz="4000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Proti zlu se musí bojovat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matce už zbývá jen nejmladší Tony, který je vychováván tak, aby byl stranou veškerého dění </a:t>
            </a:r>
          </a:p>
          <a:p>
            <a:r>
              <a:rPr lang="cs-CZ" dirty="0" smtClean="0"/>
              <a:t>země je napadena nepřítelem, ženský hlas v rádiu vyzývá, aby šli všichni bojovat za vlast, matka ten hlas vnímá jako svého nepřítele (nechce ztratit Tonyho) </a:t>
            </a:r>
          </a:p>
          <a:p>
            <a:r>
              <a:rPr lang="cs-CZ" dirty="0" smtClean="0"/>
              <a:t>když v rozhlase hlásí, že je bombardována škola </a:t>
            </a:r>
            <a:br>
              <a:rPr lang="cs-CZ" dirty="0" smtClean="0"/>
            </a:br>
            <a:r>
              <a:rPr lang="cs-CZ" dirty="0" smtClean="0"/>
              <a:t>a střílí se do malých prchajících dětí, (což dělali </a:t>
            </a:r>
            <a:br>
              <a:rPr lang="cs-CZ" dirty="0" smtClean="0"/>
            </a:br>
            <a:r>
              <a:rPr lang="cs-CZ" dirty="0" smtClean="0"/>
              <a:t>fašisté ve Španělsku – reálie) </a:t>
            </a:r>
          </a:p>
          <a:p>
            <a:r>
              <a:rPr lang="cs-CZ" dirty="0" smtClean="0"/>
              <a:t>nakonec sama </a:t>
            </a:r>
            <a:r>
              <a:rPr lang="cs-CZ" dirty="0" err="1" smtClean="0"/>
              <a:t>Dolores</a:t>
            </a:r>
            <a:r>
              <a:rPr lang="cs-CZ" dirty="0" smtClean="0"/>
              <a:t> podává Tonymu pušku a říká: „Jdi!“ </a:t>
            </a:r>
          </a:p>
          <a:p>
            <a:r>
              <a:rPr lang="cs-CZ" dirty="0" smtClean="0"/>
              <a:t>bojovat a zamezit příkoří → matka si uvědomuje, </a:t>
            </a:r>
            <a:br>
              <a:rPr lang="cs-CZ" dirty="0" smtClean="0"/>
            </a:br>
            <a:r>
              <a:rPr lang="cs-CZ" dirty="0" smtClean="0"/>
              <a:t>že proti zlu se musí bojovat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Pravdivý citát od K. Čapka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6000" dirty="0" smtClean="0"/>
              <a:t>Bože, jak jednoduchý recept na šťastný život – to, co děláme, dělat </a:t>
            </a:r>
            <a:br>
              <a:rPr lang="cs-CZ" sz="6000" dirty="0" smtClean="0"/>
            </a:br>
            <a:r>
              <a:rPr lang="cs-CZ" sz="6000" dirty="0" smtClean="0"/>
              <a:t>z lásky k věci</a:t>
            </a:r>
          </a:p>
          <a:p>
            <a:r>
              <a:rPr lang="cs-CZ" sz="6000" dirty="0" smtClean="0"/>
              <a:t>Nejkrásnější na světě nejsou věci, ale okamžiky </a:t>
            </a:r>
          </a:p>
          <a:p>
            <a:endParaRPr lang="cs-CZ" sz="60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 smtClean="0"/>
              <a:t>Karel</a:t>
            </a:r>
            <a:r>
              <a:rPr lang="en-US" dirty="0" smtClean="0"/>
              <a:t> </a:t>
            </a:r>
            <a:r>
              <a:rPr lang="cs-CZ" dirty="0" smtClean="0"/>
              <a:t>Č</a:t>
            </a:r>
            <a:r>
              <a:rPr lang="en-US" dirty="0" err="1" smtClean="0"/>
              <a:t>apek</a:t>
            </a:r>
            <a:r>
              <a:rPr lang="en-US" dirty="0" smtClean="0"/>
              <a:t>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 [cit. 2013-10-16].</a:t>
            </a:r>
            <a:r>
              <a:rPr lang="cs-CZ" dirty="0" smtClean="0"/>
              <a:t> </a:t>
            </a:r>
          </a:p>
          <a:p>
            <a:r>
              <a:rPr lang="cs-CZ" dirty="0" smtClean="0"/>
              <a:t>ULRICHOVÁ, Libuše. </a:t>
            </a:r>
            <a:r>
              <a:rPr lang="cs-CZ" i="1" dirty="0" smtClean="0"/>
              <a:t>Obsahy z děl české literatury</a:t>
            </a:r>
            <a:r>
              <a:rPr lang="cs-CZ" dirty="0" smtClean="0"/>
              <a:t>. 7., </a:t>
            </a:r>
            <a:r>
              <a:rPr lang="cs-CZ" dirty="0" err="1" smtClean="0"/>
              <a:t>aktualiz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Humpolec: Pavel Dolejší, 2005, 203 s. ISBN 80-864-8059-3.</a:t>
            </a:r>
          </a:p>
          <a:p>
            <a:r>
              <a:rPr lang="cs-CZ" dirty="0" smtClean="0"/>
              <a:t>SOUKAL, Josef. </a:t>
            </a:r>
            <a:r>
              <a:rPr lang="cs-CZ" i="1" dirty="0" smtClean="0"/>
              <a:t>Literatura pro 3. ročník středních odborných škol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SPN - pedagogické nakladatelství, 2003, 327 s. ISBN 80-723-5213-X. </a:t>
            </a:r>
          </a:p>
          <a:p>
            <a:r>
              <a:rPr lang="cs-CZ" dirty="0" smtClean="0"/>
              <a:t>SOCHROVÁ, Marie. </a:t>
            </a:r>
            <a:r>
              <a:rPr lang="cs-CZ" i="1" dirty="0" smtClean="0"/>
              <a:t>Literatura v kostce: pro střední školy</a:t>
            </a:r>
            <a:r>
              <a:rPr lang="cs-CZ" dirty="0" smtClean="0"/>
              <a:t>. 4. </a:t>
            </a:r>
            <a:r>
              <a:rPr lang="cs-CZ" dirty="0" err="1" smtClean="0"/>
              <a:t>vyd</a:t>
            </a:r>
            <a:r>
              <a:rPr lang="cs-CZ" dirty="0" smtClean="0"/>
              <a:t>. Havlíčkův Brod: Fragment, 2004, 88 s. ISBN 80-720-0965-6</a:t>
            </a:r>
            <a:r>
              <a:rPr lang="cs-CZ" smtClean="0"/>
              <a:t>. 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1166</Words>
  <Application>Microsoft Office PowerPoint</Application>
  <PresentationFormat>Předvádění na obrazovce (4:3)</PresentationFormat>
  <Paragraphs>193</Paragraphs>
  <Slides>39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0" baseType="lpstr">
      <vt:lpstr>Motiv sady Office</vt:lpstr>
      <vt:lpstr>Digitální učební materiál</vt:lpstr>
      <vt:lpstr>Demokratický proud české meziválečné literatury</vt:lpstr>
      <vt:lpstr>pragmatisté</vt:lpstr>
      <vt:lpstr>Autoři kolem Lidových novin</vt:lpstr>
      <vt:lpstr>Karel Čapek  1890 - 1938</vt:lpstr>
      <vt:lpstr>Život</vt:lpstr>
      <vt:lpstr>PEN a Pátečníci</vt:lpstr>
      <vt:lpstr>Olga Scheinpflugová </vt:lpstr>
      <vt:lpstr>25. 12. 1938 K. Čapek zemřel </vt:lpstr>
      <vt:lpstr>Dílo</vt:lpstr>
      <vt:lpstr> Hlavní témata</vt:lpstr>
      <vt:lpstr>Povídky</vt:lpstr>
      <vt:lpstr>Cestopisné fejetony a pro tvorba děti</vt:lpstr>
      <vt:lpstr>Romány</vt:lpstr>
      <vt:lpstr>Dramata</vt:lpstr>
      <vt:lpstr>Spolupráce s bratrem Josefem Čapkem</vt:lpstr>
      <vt:lpstr>1. TVŮRČÍ OBDOBÍ (DO ROKU 1921)</vt:lpstr>
      <vt:lpstr>2. TVŮRČÍ OBDOBÍ (1921 - 1927)</vt:lpstr>
      <vt:lpstr>Drama - R.U.R.</vt:lpstr>
      <vt:lpstr>Drama - Ze života hmyzu</vt:lpstr>
      <vt:lpstr>Drama - Věc Makropulos</vt:lpstr>
      <vt:lpstr>Román - Krakatit </vt:lpstr>
      <vt:lpstr>Utopický román –  Továrna na absolutno</vt:lpstr>
      <vt:lpstr>3. TVŮRČÍ OBDOBÍ (1927 - 1933)</vt:lpstr>
      <vt:lpstr>Povídky z jedné a druhé kapsy</vt:lpstr>
      <vt:lpstr>Povídky z jedné a druhé kapsy</vt:lpstr>
      <vt:lpstr>Prozaická tvorba</vt:lpstr>
      <vt:lpstr>4. TVŮRČÍ OBDOBÍ - NOETICKÉ OBDOBÍ (30. LÉTA)</vt:lpstr>
      <vt:lpstr>Román Hordubal </vt:lpstr>
      <vt:lpstr>Novela Povětroň</vt:lpstr>
      <vt:lpstr>Próza Obyčejný život</vt:lpstr>
      <vt:lpstr>5. TVŮRČÍ OBDOBÍ (1935 - 1938) –  DÍLA S PROTIFAŠISTICKÝM NÁMĚTEM</vt:lpstr>
      <vt:lpstr>Drama Bílá nemoc</vt:lpstr>
      <vt:lpstr>Experimentální antifašistické drama Matka</vt:lpstr>
      <vt:lpstr>Matka a její rodina </vt:lpstr>
      <vt:lpstr>Mužský a ženský pohled na život</vt:lpstr>
      <vt:lpstr>Proti zlu se musí bojovat</vt:lpstr>
      <vt:lpstr>Pravdivý citát od K. Čapka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</dc:title>
  <dc:creator>marikova</dc:creator>
  <cp:lastModifiedBy>siroky</cp:lastModifiedBy>
  <cp:revision>19</cp:revision>
  <dcterms:created xsi:type="dcterms:W3CDTF">2013-09-10T07:12:59Z</dcterms:created>
  <dcterms:modified xsi:type="dcterms:W3CDTF">2013-12-01T22:36:25Z</dcterms:modified>
</cp:coreProperties>
</file>