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7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1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PROJEKTU:</a:t>
          </a:r>
          <a:r>
            <a:rPr lang="cs-CZ" sz="2000" baseline="0" dirty="0" smtClean="0"/>
            <a:t> Podpora výuky v technických oborech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ŠKOLY: SOŠ Net Office Orlová, spol. s r. o. 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AUTOR: Mgr. Naděžda Tománková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ČÍSLO PROJEKTU: CZ.1.07/1.5.00/34.0458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1600" dirty="0" smtClean="0"/>
            <a:t>NÁZEV ŠABLONY: III/2 -Inovace a zkvalitnění výuky prostřednictvím ICT</a:t>
          </a:r>
          <a:endParaRPr lang="cs-CZ" sz="16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83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05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-1440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 custLinFactNeighborX="-225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 custLinFactNeighborX="-521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5BA7FE0-0A94-4914-BC99-E03762991090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9FE0683-D2B4-4021-AF4F-CC01E9451E7D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3D0E468-22F3-48C2-BDBD-68A72C407263}" type="presOf" srcId="{4C35D32F-0EAB-4CD7-82EE-45574DC2A586}" destId="{8BEBB6EC-1DAA-4CAC-8A25-BC0FCBD5DBD5}" srcOrd="0" destOrd="0" presId="urn:microsoft.com/office/officeart/2005/8/layout/target3"/>
    <dgm:cxn modelId="{100E84E6-BCAB-41CC-9863-002E71910730}" type="presOf" srcId="{D8197B8C-B260-4A16-BDF4-0947B075E274}" destId="{25B08C86-7E15-44DC-BE7F-FFB55DD49D12}" srcOrd="0" destOrd="0" presId="urn:microsoft.com/office/officeart/2005/8/layout/target3"/>
    <dgm:cxn modelId="{E4E62329-3F32-458D-86C4-7BC4BF75972B}" type="presOf" srcId="{D1D4F407-5343-4D3F-B5B9-D407B03CAEB4}" destId="{AED2198E-93D5-4001-81B4-73124B309672}" srcOrd="1" destOrd="0" presId="urn:microsoft.com/office/officeart/2005/8/layout/target3"/>
    <dgm:cxn modelId="{B346DE72-01FF-4F0F-B628-FD7A39973B46}" type="presOf" srcId="{D8197B8C-B260-4A16-BDF4-0947B075E274}" destId="{5A5FFA88-C948-4069-8E93-59FA12366E83}" srcOrd="1" destOrd="0" presId="urn:microsoft.com/office/officeart/2005/8/layout/target3"/>
    <dgm:cxn modelId="{DF55E83E-8AAC-49F4-B165-E65FEAFD7870}" type="presOf" srcId="{D1B46980-6531-4606-95E6-44980827E919}" destId="{2BE915AB-18AA-4053-B92C-3BFC9ED204BB}" srcOrd="1" destOrd="0" presId="urn:microsoft.com/office/officeart/2005/8/layout/target3"/>
    <dgm:cxn modelId="{0B663034-605A-42E9-9270-D3F545930D4C}" type="presOf" srcId="{4C35D32F-0EAB-4CD7-82EE-45574DC2A586}" destId="{890E4F0B-2866-4A3F-A3C7-2A14B1797930}" srcOrd="1" destOrd="0" presId="urn:microsoft.com/office/officeart/2005/8/layout/target3"/>
    <dgm:cxn modelId="{4F938D7D-4B90-49FE-9A8B-2384E46986B3}" type="presOf" srcId="{D1B46980-6531-4606-95E6-44980827E919}" destId="{6140AFEC-043D-4C43-A2F9-D0F5331DF3A3}" srcOrd="0" destOrd="0" presId="urn:microsoft.com/office/officeart/2005/8/layout/target3"/>
    <dgm:cxn modelId="{268740D3-5A79-4F09-8E6E-A578508C6DBC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AF391CC-EF22-4BDF-9B2A-6B0E521BB3A2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7F12CB7-2004-4C50-81A0-B6514B6DCA03}" type="presParOf" srcId="{333A1088-737F-45CB-B68E-254E46348037}" destId="{F5ABB229-8D3B-4694-996A-96F23CF14429}" srcOrd="0" destOrd="0" presId="urn:microsoft.com/office/officeart/2005/8/layout/target3"/>
    <dgm:cxn modelId="{DF19F9B8-A7BC-429B-8980-3111C87C6C68}" type="presParOf" srcId="{333A1088-737F-45CB-B68E-254E46348037}" destId="{F41139FD-01EE-4571-8B17-4FB00FC51163}" srcOrd="1" destOrd="0" presId="urn:microsoft.com/office/officeart/2005/8/layout/target3"/>
    <dgm:cxn modelId="{E3B8135F-D1A6-4811-8131-01DA875F754A}" type="presParOf" srcId="{333A1088-737F-45CB-B68E-254E46348037}" destId="{D005CE8C-CC26-4C3E-AC11-E15060ECD759}" srcOrd="2" destOrd="0" presId="urn:microsoft.com/office/officeart/2005/8/layout/target3"/>
    <dgm:cxn modelId="{02AE73FE-F84B-4C48-AD1F-06334E6277A2}" type="presParOf" srcId="{333A1088-737F-45CB-B68E-254E46348037}" destId="{2C702D82-9B77-49B7-9568-BB8EB47C3372}" srcOrd="3" destOrd="0" presId="urn:microsoft.com/office/officeart/2005/8/layout/target3"/>
    <dgm:cxn modelId="{785E0A65-44FD-428E-BB59-9141A748799B}" type="presParOf" srcId="{333A1088-737F-45CB-B68E-254E46348037}" destId="{A52A0455-90FF-4808-ABD0-F02540D31D5A}" srcOrd="4" destOrd="0" presId="urn:microsoft.com/office/officeart/2005/8/layout/target3"/>
    <dgm:cxn modelId="{0EB49566-8CA5-42E0-B140-12AA2598963A}" type="presParOf" srcId="{333A1088-737F-45CB-B68E-254E46348037}" destId="{6140AFEC-043D-4C43-A2F9-D0F5331DF3A3}" srcOrd="5" destOrd="0" presId="urn:microsoft.com/office/officeart/2005/8/layout/target3"/>
    <dgm:cxn modelId="{276A3748-F567-41FA-9F4E-126CB79D73D9}" type="presParOf" srcId="{333A1088-737F-45CB-B68E-254E46348037}" destId="{9358AC05-5D7D-4327-9F80-1AD486AEA664}" srcOrd="6" destOrd="0" presId="urn:microsoft.com/office/officeart/2005/8/layout/target3"/>
    <dgm:cxn modelId="{F8D8A089-A9D3-43E6-98C4-93DF22D055A5}" type="presParOf" srcId="{333A1088-737F-45CB-B68E-254E46348037}" destId="{313FC574-E1CD-4FB4-B054-0B805CE0447D}" srcOrd="7" destOrd="0" presId="urn:microsoft.com/office/officeart/2005/8/layout/target3"/>
    <dgm:cxn modelId="{A98B53BF-67C6-46E0-8908-11D3081D8444}" type="presParOf" srcId="{333A1088-737F-45CB-B68E-254E46348037}" destId="{619D679B-A015-4ECF-8348-D1034C574F40}" srcOrd="8" destOrd="0" presId="urn:microsoft.com/office/officeart/2005/8/layout/target3"/>
    <dgm:cxn modelId="{16355C29-0C5F-4824-A8E8-3F23983CA604}" type="presParOf" srcId="{333A1088-737F-45CB-B68E-254E46348037}" destId="{322283A8-4A27-4CDA-BAE3-F381106A9174}" srcOrd="9" destOrd="0" presId="urn:microsoft.com/office/officeart/2005/8/layout/target3"/>
    <dgm:cxn modelId="{725CAA21-7F0A-45B2-A48C-3EE91C8CCA59}" type="presParOf" srcId="{333A1088-737F-45CB-B68E-254E46348037}" destId="{FFC9F71D-1B4F-4AD9-A4A6-86ADEFC8AF5C}" srcOrd="10" destOrd="0" presId="urn:microsoft.com/office/officeart/2005/8/layout/target3"/>
    <dgm:cxn modelId="{5DD24A93-85D5-4078-BDFD-8265186D7526}" type="presParOf" srcId="{333A1088-737F-45CB-B68E-254E46348037}" destId="{25B08C86-7E15-44DC-BE7F-FFB55DD49D12}" srcOrd="11" destOrd="0" presId="urn:microsoft.com/office/officeart/2005/8/layout/target3"/>
    <dgm:cxn modelId="{3944351D-A118-4476-A0D1-357AB4BE8F51}" type="presParOf" srcId="{333A1088-737F-45CB-B68E-254E46348037}" destId="{76644BE8-9D7C-4C09-B250-3D10AF48CBB7}" srcOrd="12" destOrd="0" presId="urn:microsoft.com/office/officeart/2005/8/layout/target3"/>
    <dgm:cxn modelId="{0366BCC7-1801-449B-8C46-F736956C8571}" type="presParOf" srcId="{333A1088-737F-45CB-B68E-254E46348037}" destId="{EE85B701-7295-41C0-BA7A-34D3756A2AE6}" srcOrd="13" destOrd="0" presId="urn:microsoft.com/office/officeart/2005/8/layout/target3"/>
    <dgm:cxn modelId="{60E63B0C-2D4C-4202-91EE-D95724E1B9A9}" type="presParOf" srcId="{333A1088-737F-45CB-B68E-254E46348037}" destId="{8BEBB6EC-1DAA-4CAC-8A25-BC0FCBD5DBD5}" srcOrd="14" destOrd="0" presId="urn:microsoft.com/office/officeart/2005/8/layout/target3"/>
    <dgm:cxn modelId="{EBCB0377-69D7-4E54-A9D2-E646F40D46D0}" type="presParOf" srcId="{333A1088-737F-45CB-B68E-254E46348037}" destId="{AED2198E-93D5-4001-81B4-73124B309672}" srcOrd="15" destOrd="0" presId="urn:microsoft.com/office/officeart/2005/8/layout/target3"/>
    <dgm:cxn modelId="{13AAED2D-59CD-46A5-A7FE-D2483D7462FA}" type="presParOf" srcId="{333A1088-737F-45CB-B68E-254E46348037}" destId="{2BE915AB-18AA-4053-B92C-3BFC9ED204BB}" srcOrd="16" destOrd="0" presId="urn:microsoft.com/office/officeart/2005/8/layout/target3"/>
    <dgm:cxn modelId="{36174A30-95DB-428B-8E2C-F322EA20BF96}" type="presParOf" srcId="{333A1088-737F-45CB-B68E-254E46348037}" destId="{6BB5E863-4638-4E1D-BFDE-399D028AC4ED}" srcOrd="17" destOrd="0" presId="urn:microsoft.com/office/officeart/2005/8/layout/target3"/>
    <dgm:cxn modelId="{04FB7A8D-4E69-40C4-A1A1-B86C0C669279}" type="presParOf" srcId="{333A1088-737F-45CB-B68E-254E46348037}" destId="{5A5FFA88-C948-4069-8E93-59FA12366E83}" srcOrd="18" destOrd="0" presId="urn:microsoft.com/office/officeart/2005/8/layout/target3"/>
    <dgm:cxn modelId="{05B867DE-74FE-425E-9C87-F4FC68EEA6E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21247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SOŠ Net Office Orlová, spol. s r. o. 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46255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Naděžda Tománková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13741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</a:t>
          </a:r>
          <a:r>
            <a:rPr lang="cs-CZ" sz="2000" kern="1200" baseline="0" dirty="0" smtClean="0"/>
            <a:t> Podpora výuky v technických oborech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781263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ŠABLONY: III/2 -Inovace a zkvalitnění výuky prostřednictvím ICT</a:t>
          </a:r>
          <a:endParaRPr lang="cs-CZ" sz="16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48773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56AF0D-700C-4F52-A5F4-D87A94334A55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1BFF13-BF27-47A7-B2D5-D67E504AB6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147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20F2005-2CF7-4522-8F15-F6BE2405C301}" type="slidenum">
              <a:rPr lang="cs-CZ" smtClean="0"/>
              <a:pPr eaLnBrk="1" hangingPunct="1"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2CDD-70B4-4D05-91EB-6C3784F2E217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5A0E-055F-403B-9267-67D22BBF44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6967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2CDD-70B4-4D05-91EB-6C3784F2E217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5A0E-055F-403B-9267-67D22BBF44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895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2CDD-70B4-4D05-91EB-6C3784F2E217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5A0E-055F-403B-9267-67D22BBF44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1408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2CDD-70B4-4D05-91EB-6C3784F2E217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5A0E-055F-403B-9267-67D22BBF44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2428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2CDD-70B4-4D05-91EB-6C3784F2E217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5A0E-055F-403B-9267-67D22BBF44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4950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2CDD-70B4-4D05-91EB-6C3784F2E217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5A0E-055F-403B-9267-67D22BBF44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4081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2CDD-70B4-4D05-91EB-6C3784F2E217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5A0E-055F-403B-9267-67D22BBF44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5592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2CDD-70B4-4D05-91EB-6C3784F2E217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5A0E-055F-403B-9267-67D22BBF44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3808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2CDD-70B4-4D05-91EB-6C3784F2E217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5A0E-055F-403B-9267-67D22BBF44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160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2CDD-70B4-4D05-91EB-6C3784F2E217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5A0E-055F-403B-9267-67D22BBF44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863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2CDD-70B4-4D05-91EB-6C3784F2E217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5A0E-055F-403B-9267-67D22BBF44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64023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5032B10-9DA9-439A-92F4-93AD3E29C295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907F2C9-5AF9-41AE-AAA2-FB4CC82F29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00864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8636D75-04F6-4233-A302-6EDAC484E6BD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0DB0A56-948A-40AB-A6D5-7C9F15FEA5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67033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4604D0A-184A-42EE-8A19-A914FF81AEE0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59F8784-B16B-4019-9AE8-A84E9FFE72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15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288CCEB-E6A6-4519-AAAB-17226254F382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39A19C5-1E52-490F-9EDF-E0EBDBABEB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90294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81124A-B2A2-4180-8D74-34986333DBA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1BDFA2-2293-436B-B2AE-CB86553634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70268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466F8D-E917-42E8-862F-387CBFAD6C23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3524B6F-3A28-444B-BF95-B94F3E5854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23197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ED9D352-2A16-420B-8413-87AB519933D4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8946FA4-D298-47FC-95DB-4E01FC3300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80245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BF8FE1C-D849-4286-BF16-E72DA752226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5CB1F5-686B-49B3-B16C-B61DA77F73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52444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7FA9776-7FED-4ED5-8A4B-2CA89A41C85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30300D9-5E4B-4912-A618-0A3B2F79A6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92548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A225557-DDD3-4C08-B80C-4BF3113F444A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7AB8330-C249-4E5C-9CD1-163EB02009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37646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9014BB7-C061-4369-A121-AEE3D4CAA894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7805A5-BF7C-4624-8498-C387D5DFE9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300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2CDD-70B4-4D05-91EB-6C3784F2E217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95A0E-055F-403B-9267-67D22BBF44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371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20B9999-534C-41D7-8CC5-65BFFED3BC83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EA489B4D-D79C-4018-AF1D-E83099F54A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5538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9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bdélník 13"/>
          <p:cNvSpPr/>
          <p:nvPr/>
        </p:nvSpPr>
        <p:spPr>
          <a:xfrm>
            <a:off x="1835150" y="3856830"/>
            <a:ext cx="6481763" cy="29224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76200" tIns="76200" rIns="76200" bIns="76200" spcCol="1270" anchor="ctr"/>
          <a:lstStyle/>
          <a:p>
            <a:pPr lvl="0"/>
            <a:r>
              <a:rPr lang="cs-CZ" sz="2000" dirty="0"/>
              <a:t>TEMA: </a:t>
            </a:r>
            <a:r>
              <a:rPr lang="cs-CZ" sz="2000" dirty="0"/>
              <a:t>Prostě sdělovací styl</a:t>
            </a:r>
          </a:p>
          <a:p>
            <a:pPr algn="r" defTabSz="889000">
              <a:lnSpc>
                <a:spcPct val="90000"/>
              </a:lnSpc>
              <a:spcAft>
                <a:spcPct val="35000"/>
              </a:spcAft>
              <a:defRPr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28735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Styl prostě sdělovací a jeho útvary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Prostě sdělovací styl </a:t>
            </a:r>
            <a:r>
              <a:rPr lang="cs-CZ" dirty="0" smtClean="0"/>
              <a:t>= hovorový styl = styl každodenní komunikace</a:t>
            </a:r>
          </a:p>
          <a:p>
            <a:r>
              <a:rPr lang="cs-CZ" u="sng" dirty="0"/>
              <a:t>z</a:t>
            </a:r>
            <a:r>
              <a:rPr lang="cs-CZ" u="sng" dirty="0" smtClean="0"/>
              <a:t>ákladní forma</a:t>
            </a:r>
            <a:r>
              <a:rPr lang="cs-CZ" dirty="0" smtClean="0"/>
              <a:t>: mluvená(převažuje), psaná</a:t>
            </a:r>
          </a:p>
          <a:p>
            <a:r>
              <a:rPr lang="cs-CZ" dirty="0"/>
              <a:t>t</a:t>
            </a:r>
            <a:r>
              <a:rPr lang="cs-CZ" dirty="0" smtClean="0"/>
              <a:t>zv. konverzační styl  - řídí se společenskými normami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262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naky: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/>
              <a:t>u</a:t>
            </a:r>
            <a:r>
              <a:rPr lang="cs-CZ" b="1" dirty="0" smtClean="0"/>
              <a:t>volněná struktura textu </a:t>
            </a:r>
            <a:r>
              <a:rPr lang="cs-CZ" dirty="0" smtClean="0"/>
              <a:t>(nahodilé řazení motivů)</a:t>
            </a:r>
          </a:p>
          <a:p>
            <a:r>
              <a:rPr lang="cs-CZ" b="1" dirty="0" smtClean="0"/>
              <a:t>zjednodušování výslovnosti </a:t>
            </a:r>
            <a:r>
              <a:rPr lang="cs-CZ" dirty="0" smtClean="0"/>
              <a:t>(jméno [</a:t>
            </a:r>
            <a:r>
              <a:rPr lang="cs-CZ" dirty="0" err="1" smtClean="0"/>
              <a:t>méno</a:t>
            </a:r>
            <a:r>
              <a:rPr lang="cs-CZ" dirty="0"/>
              <a:t>]</a:t>
            </a:r>
            <a:r>
              <a:rPr lang="cs-CZ" dirty="0" smtClean="0"/>
              <a:t>, z čeho [š čeho])</a:t>
            </a:r>
            <a:endParaRPr lang="cs-CZ" b="1" dirty="0" smtClean="0"/>
          </a:p>
          <a:p>
            <a:r>
              <a:rPr lang="cs-CZ" b="1" dirty="0"/>
              <a:t>h</a:t>
            </a:r>
            <a:r>
              <a:rPr lang="cs-CZ" b="1" dirty="0" smtClean="0"/>
              <a:t>ovorové tvarosloví </a:t>
            </a:r>
            <a:r>
              <a:rPr lang="cs-CZ" dirty="0" smtClean="0"/>
              <a:t>(s </a:t>
            </a:r>
            <a:r>
              <a:rPr lang="cs-CZ" dirty="0" err="1" smtClean="0"/>
              <a:t>chlapama</a:t>
            </a:r>
            <a:r>
              <a:rPr lang="cs-CZ" dirty="0" smtClean="0"/>
              <a:t>, já maluju, my </a:t>
            </a:r>
            <a:r>
              <a:rPr lang="cs-CZ" dirty="0" err="1" smtClean="0"/>
              <a:t>malujem</a:t>
            </a:r>
            <a:r>
              <a:rPr lang="cs-CZ" dirty="0" smtClean="0"/>
              <a:t>)</a:t>
            </a:r>
          </a:p>
          <a:p>
            <a:r>
              <a:rPr lang="cs-CZ" b="1" dirty="0"/>
              <a:t>s</a:t>
            </a:r>
            <a:r>
              <a:rPr lang="cs-CZ" b="1" dirty="0" smtClean="0"/>
              <a:t>lovní zásoba rozmanitá </a:t>
            </a:r>
            <a:r>
              <a:rPr lang="cs-CZ" dirty="0" smtClean="0"/>
              <a:t>(kontaktové a navazovací prostředky - viď, hele, citově zabarvená slova)</a:t>
            </a:r>
            <a:endParaRPr lang="cs-CZ" b="1" dirty="0" smtClean="0"/>
          </a:p>
          <a:p>
            <a:r>
              <a:rPr lang="cs-CZ" b="1" dirty="0" smtClean="0"/>
              <a:t>univerbizace</a:t>
            </a:r>
            <a:r>
              <a:rPr lang="cs-CZ" dirty="0" smtClean="0"/>
              <a:t> (kožní lékař – kožař)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884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luvené jazykové útvary: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diskuze</a:t>
            </a:r>
            <a:r>
              <a:rPr lang="cs-CZ" dirty="0" smtClean="0"/>
              <a:t> – výměna názorů na určité téma</a:t>
            </a:r>
          </a:p>
          <a:p>
            <a:r>
              <a:rPr lang="cs-CZ" b="1" dirty="0"/>
              <a:t>p</a:t>
            </a:r>
            <a:r>
              <a:rPr lang="cs-CZ" b="1" dirty="0" smtClean="0"/>
              <a:t>olemika</a:t>
            </a:r>
            <a:r>
              <a:rPr lang="cs-CZ" dirty="0" smtClean="0"/>
              <a:t> – názorový střet dvou stran</a:t>
            </a:r>
          </a:p>
          <a:p>
            <a:r>
              <a:rPr lang="cs-CZ" b="1" dirty="0"/>
              <a:t>r</a:t>
            </a:r>
            <a:r>
              <a:rPr lang="cs-CZ" b="1" dirty="0" smtClean="0"/>
              <a:t>eferát</a:t>
            </a:r>
            <a:r>
              <a:rPr lang="cs-CZ" dirty="0" smtClean="0"/>
              <a:t> – informace na dané téma</a:t>
            </a:r>
          </a:p>
          <a:p>
            <a:r>
              <a:rPr lang="cs-CZ" b="1" dirty="0"/>
              <a:t>p</a:t>
            </a:r>
            <a:r>
              <a:rPr lang="cs-CZ" b="1" dirty="0" smtClean="0"/>
              <a:t>řípitek</a:t>
            </a:r>
          </a:p>
          <a:p>
            <a:r>
              <a:rPr lang="cs-CZ" b="1" dirty="0"/>
              <a:t>b</a:t>
            </a:r>
            <a:r>
              <a:rPr lang="cs-CZ" b="1" dirty="0" smtClean="0"/>
              <a:t>lahopřání, kondolence</a:t>
            </a:r>
          </a:p>
          <a:p>
            <a:r>
              <a:rPr lang="cs-CZ" b="1" dirty="0"/>
              <a:t>t</a:t>
            </a:r>
            <a:r>
              <a:rPr lang="cs-CZ" b="1" dirty="0" smtClean="0"/>
              <a:t>elefonní hovor</a:t>
            </a:r>
          </a:p>
          <a:p>
            <a:pPr marL="0" indent="0">
              <a:buNone/>
            </a:pPr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053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sané útvary: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/>
              <a:t>o</a:t>
            </a:r>
            <a:r>
              <a:rPr lang="cs-CZ" b="1" dirty="0" smtClean="0"/>
              <a:t>známení</a:t>
            </a:r>
          </a:p>
          <a:p>
            <a:r>
              <a:rPr lang="cs-CZ" b="1" dirty="0"/>
              <a:t>z</a:t>
            </a:r>
            <a:r>
              <a:rPr lang="cs-CZ" b="1" dirty="0" smtClean="0"/>
              <a:t>práva, hlášení</a:t>
            </a:r>
          </a:p>
          <a:p>
            <a:r>
              <a:rPr lang="cs-CZ" b="1" dirty="0" smtClean="0"/>
              <a:t>pozvánka, plakát</a:t>
            </a:r>
          </a:p>
          <a:p>
            <a:r>
              <a:rPr lang="cs-CZ" b="1" dirty="0"/>
              <a:t>i</a:t>
            </a:r>
            <a:r>
              <a:rPr lang="cs-CZ" b="1" dirty="0" smtClean="0"/>
              <a:t>nzerát</a:t>
            </a:r>
          </a:p>
          <a:p>
            <a:r>
              <a:rPr lang="cs-CZ" b="1" dirty="0"/>
              <a:t>d</a:t>
            </a:r>
            <a:r>
              <a:rPr lang="cs-CZ" b="1" dirty="0" smtClean="0"/>
              <a:t>opis</a:t>
            </a:r>
          </a:p>
          <a:p>
            <a:r>
              <a:rPr lang="cs-CZ" b="1" dirty="0" smtClean="0"/>
              <a:t>vyhláška</a:t>
            </a:r>
          </a:p>
          <a:p>
            <a:r>
              <a:rPr lang="cs-CZ" b="1" dirty="0" smtClean="0"/>
              <a:t>anketa </a:t>
            </a:r>
          </a:p>
          <a:p>
            <a:r>
              <a:rPr lang="cs-CZ" b="1" dirty="0" smtClean="0"/>
              <a:t>jízdní řády</a:t>
            </a:r>
          </a:p>
          <a:p>
            <a:r>
              <a:rPr lang="cs-CZ" b="1" dirty="0" smtClean="0"/>
              <a:t>životopis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7367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z</a:t>
            </a:r>
            <a:r>
              <a:rPr lang="cs-CZ" dirty="0" smtClean="0"/>
              <a:t>naky psané formy prostě sdělovacího stylu: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d</a:t>
            </a:r>
            <a:r>
              <a:rPr lang="cs-CZ" b="1" dirty="0" smtClean="0"/>
              <a:t>ůležité údaje</a:t>
            </a:r>
          </a:p>
          <a:p>
            <a:r>
              <a:rPr lang="cs-CZ" b="1" dirty="0"/>
              <a:t>h</a:t>
            </a:r>
            <a:r>
              <a:rPr lang="cs-CZ" b="1" dirty="0" smtClean="0"/>
              <a:t>eslovitost</a:t>
            </a:r>
          </a:p>
          <a:p>
            <a:r>
              <a:rPr lang="cs-CZ" b="1" dirty="0"/>
              <a:t>g</a:t>
            </a:r>
            <a:r>
              <a:rPr lang="cs-CZ" b="1" dirty="0" smtClean="0"/>
              <a:t>rafická úprava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927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Dovedeš najít správnou odpověď?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>
                <a:latin typeface="Berlin Sans FB Demi" pitchFamily="34" charset="0"/>
              </a:rPr>
              <a:t>1.Mezi vlastnosti prostě sděl. stylu nepatří</a:t>
            </a:r>
            <a:r>
              <a:rPr lang="cs-CZ" dirty="0" smtClean="0"/>
              <a:t>: </a:t>
            </a:r>
          </a:p>
          <a:p>
            <a:pPr marL="0" indent="0">
              <a:buNone/>
            </a:pPr>
            <a:r>
              <a:rPr lang="cs-CZ" dirty="0" smtClean="0"/>
              <a:t>a) spontánnost b)expresivita c) nevázanost na situaci</a:t>
            </a:r>
          </a:p>
          <a:p>
            <a:pPr marL="0" indent="0">
              <a:buNone/>
            </a:pPr>
            <a:r>
              <a:rPr lang="cs-CZ" dirty="0" smtClean="0"/>
              <a:t>2. </a:t>
            </a:r>
            <a:r>
              <a:rPr lang="cs-CZ" dirty="0" smtClean="0">
                <a:latin typeface="Berlin Sans FB Demi" pitchFamily="34" charset="0"/>
              </a:rPr>
              <a:t>Které výrazy patří k prostě sděl. stylu?</a:t>
            </a:r>
          </a:p>
          <a:p>
            <a:pPr marL="0" indent="0">
              <a:buNone/>
            </a:pPr>
            <a:r>
              <a:rPr lang="cs-CZ" dirty="0" smtClean="0"/>
              <a:t>a) oni pracují b) obchoďák c)maloměšťák d)</a:t>
            </a:r>
            <a:r>
              <a:rPr lang="cs-CZ" dirty="0" err="1" smtClean="0"/>
              <a:t>hejbat</a:t>
            </a:r>
            <a:r>
              <a:rPr lang="cs-CZ" dirty="0" smtClean="0"/>
              <a:t> se</a:t>
            </a:r>
          </a:p>
          <a:p>
            <a:pPr marL="0" indent="0">
              <a:buNone/>
            </a:pPr>
            <a:r>
              <a:rPr lang="cs-CZ" dirty="0" smtClean="0"/>
              <a:t>3. </a:t>
            </a:r>
            <a:r>
              <a:rPr lang="cs-CZ" dirty="0" smtClean="0">
                <a:latin typeface="Berlin Sans FB Demi" pitchFamily="34" charset="0"/>
              </a:rPr>
              <a:t>Mluvené útvary prostě sděl. </a:t>
            </a:r>
            <a:r>
              <a:rPr lang="cs-CZ" dirty="0">
                <a:latin typeface="Berlin Sans FB Demi" pitchFamily="34" charset="0"/>
              </a:rPr>
              <a:t>s</a:t>
            </a:r>
            <a:r>
              <a:rPr lang="cs-CZ" dirty="0" smtClean="0">
                <a:latin typeface="Berlin Sans FB Demi" pitchFamily="34" charset="0"/>
              </a:rPr>
              <a:t>tylu jsou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 smtClean="0"/>
              <a:t>a) </a:t>
            </a:r>
            <a:r>
              <a:rPr lang="cs-CZ" dirty="0"/>
              <a:t>t</a:t>
            </a:r>
            <a:r>
              <a:rPr lang="cs-CZ" dirty="0" smtClean="0"/>
              <a:t>elefonní hovor b) inzerát c) anketa d) blahopřání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359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c)</a:t>
            </a:r>
          </a:p>
          <a:p>
            <a:r>
              <a:rPr lang="cs-CZ" dirty="0" smtClean="0"/>
              <a:t>2. b) d)</a:t>
            </a:r>
          </a:p>
          <a:p>
            <a:r>
              <a:rPr lang="cs-CZ" dirty="0" smtClean="0"/>
              <a:t>3. a) d) (blahopřání také </a:t>
            </a:r>
            <a:r>
              <a:rPr lang="cs-CZ" smtClean="0"/>
              <a:t>písemná forma)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279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Zpracoval: Mgr. Naděžda Tománková</a:t>
            </a:r>
          </a:p>
          <a:p>
            <a:r>
              <a:rPr lang="cs-CZ" sz="1800" dirty="0" smtClean="0"/>
              <a:t>Cílová skupina: žáci středních škol </a:t>
            </a:r>
          </a:p>
          <a:p>
            <a:r>
              <a:rPr lang="cs-CZ" sz="1800" dirty="0" smtClean="0"/>
              <a:t>Rok vytvoření: 2012 </a:t>
            </a:r>
          </a:p>
          <a:p>
            <a:pPr>
              <a:lnSpc>
                <a:spcPct val="150000"/>
              </a:lnSpc>
            </a:pPr>
            <a:r>
              <a:rPr lang="cs-CZ" sz="1800" dirty="0" smtClean="0"/>
              <a:t>Anotace: Materiál slouží k opakování a rozšíření učiva českého jazyka ZŠ</a:t>
            </a:r>
            <a:r>
              <a:rPr lang="cs-CZ" sz="1800" dirty="0"/>
              <a:t>. </a:t>
            </a:r>
            <a:r>
              <a:rPr lang="cs-CZ" sz="1800" dirty="0" smtClean="0"/>
              <a:t>Probírané pojmy: </a:t>
            </a:r>
            <a:r>
              <a:rPr lang="cs-CZ" sz="1800" dirty="0"/>
              <a:t>znaky prostě sdělovacího stylu a jeho </a:t>
            </a:r>
            <a:r>
              <a:rPr lang="cs-CZ" sz="1800" dirty="0" smtClean="0"/>
              <a:t>využití. Obsahuje úkoly, klíč </a:t>
            </a:r>
            <a:endParaRPr lang="cs-CZ" sz="1800" dirty="0"/>
          </a:p>
          <a:p>
            <a:r>
              <a:rPr lang="cs-CZ" sz="1800" dirty="0" smtClean="0"/>
              <a:t>Předpokládaný přínos (výstup): rozšíření a upevnění učiva základní školy. </a:t>
            </a:r>
          </a:p>
          <a:p>
            <a:r>
              <a:rPr lang="cs-CZ" sz="1800" dirty="0" smtClean="0"/>
              <a:t>Pomůcky: dataprojektor, počítač</a:t>
            </a:r>
          </a:p>
          <a:p>
            <a:r>
              <a:rPr lang="cs-CZ" sz="1800" dirty="0" smtClean="0"/>
              <a:t>Předpokládaný čas: 25 minut </a:t>
            </a:r>
          </a:p>
          <a:p>
            <a:r>
              <a:rPr lang="cs-CZ" sz="1800" dirty="0" smtClean="0"/>
              <a:t>Postup: Teoretický základ představuje definování učiva</a:t>
            </a:r>
            <a:r>
              <a:rPr lang="cs-CZ" sz="1800" smtClean="0"/>
              <a:t>, úkoly </a:t>
            </a:r>
            <a:r>
              <a:rPr lang="cs-CZ" sz="1800" dirty="0" smtClean="0"/>
              <a:t>v materiálu jsou určeny k jeho pochopení a k procvičení. </a:t>
            </a:r>
          </a:p>
          <a:p>
            <a:r>
              <a:rPr lang="cs-CZ" sz="1800" dirty="0" smtClean="0"/>
              <a:t>Souhlasím se zveřejněním mého příspěvku v knižní či elektronické podobě, jako metodického materiálu.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0554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MARIE SOCHROVÁ. </a:t>
            </a:r>
            <a:r>
              <a:rPr lang="cs-CZ" i="1" dirty="0" smtClean="0"/>
              <a:t>Český jazyk v kostce</a:t>
            </a:r>
            <a:r>
              <a:rPr lang="cs-CZ" dirty="0" smtClean="0"/>
              <a:t>. 1996. vyd. Praha: Fragment, 1996. ISBN 08-089-8380-7200041-1.</a:t>
            </a:r>
          </a:p>
          <a:p>
            <a:r>
              <a:rPr lang="cs-CZ" dirty="0" smtClean="0"/>
              <a:t>MAŠKOVÁ, Drahuše. </a:t>
            </a:r>
            <a:r>
              <a:rPr lang="cs-CZ" i="1" dirty="0" smtClean="0"/>
              <a:t>Český jazyk: přehled středoškolského učiva</a:t>
            </a:r>
            <a:r>
              <a:rPr lang="cs-CZ" dirty="0" smtClean="0"/>
              <a:t>. 1. vyd. Třebíč: Petra </a:t>
            </a:r>
            <a:r>
              <a:rPr lang="cs-CZ" dirty="0" err="1" smtClean="0"/>
              <a:t>Velanová</a:t>
            </a:r>
            <a:r>
              <a:rPr lang="cs-CZ" dirty="0" smtClean="0"/>
              <a:t>, 2005, 175 s. Maturita. ISBN 80-902-5715-1.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007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442</Words>
  <Application>Microsoft Office PowerPoint</Application>
  <PresentationFormat>Předvádění na obrazovce (4:3)</PresentationFormat>
  <Paragraphs>63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1_Motiv systému Office</vt:lpstr>
      <vt:lpstr>Prezentace aplikace PowerPoint</vt:lpstr>
      <vt:lpstr>Styl prostě sdělovací a jeho útvary</vt:lpstr>
      <vt:lpstr>znaky:</vt:lpstr>
      <vt:lpstr>mluvené jazykové útvary:</vt:lpstr>
      <vt:lpstr>psané útvary:</vt:lpstr>
      <vt:lpstr>znaky psané formy prostě sdělovacího stylu:</vt:lpstr>
      <vt:lpstr>Dovedeš najít správnou odpověď?</vt:lpstr>
      <vt:lpstr>klíč</vt:lpstr>
      <vt:lpstr>Metodický list</vt:lpstr>
      <vt:lpstr>zdroj</vt:lpstr>
    </vt:vector>
  </TitlesOfParts>
  <Company>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host</cp:lastModifiedBy>
  <cp:revision>17</cp:revision>
  <dcterms:created xsi:type="dcterms:W3CDTF">2012-11-04T15:48:19Z</dcterms:created>
  <dcterms:modified xsi:type="dcterms:W3CDTF">2013-02-27T09:31:27Z</dcterms:modified>
</cp:coreProperties>
</file>